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</p:sldMasterIdLst>
  <p:notesMasterIdLst>
    <p:notesMasterId r:id="rId39"/>
  </p:notesMasterIdLst>
  <p:handoutMasterIdLst>
    <p:handoutMasterId r:id="rId40"/>
  </p:handoutMasterIdLst>
  <p:sldIdLst>
    <p:sldId id="739" r:id="rId5"/>
    <p:sldId id="973" r:id="rId6"/>
    <p:sldId id="974" r:id="rId7"/>
    <p:sldId id="982" r:id="rId8"/>
    <p:sldId id="983" r:id="rId9"/>
    <p:sldId id="1002" r:id="rId10"/>
    <p:sldId id="976" r:id="rId11"/>
    <p:sldId id="997" r:id="rId12"/>
    <p:sldId id="1000" r:id="rId13"/>
    <p:sldId id="1001" r:id="rId14"/>
    <p:sldId id="979" r:id="rId15"/>
    <p:sldId id="977" r:id="rId16"/>
    <p:sldId id="978" r:id="rId17"/>
    <p:sldId id="991" r:id="rId18"/>
    <p:sldId id="992" r:id="rId19"/>
    <p:sldId id="993" r:id="rId20"/>
    <p:sldId id="1009" r:id="rId21"/>
    <p:sldId id="1010" r:id="rId22"/>
    <p:sldId id="1011" r:id="rId23"/>
    <p:sldId id="1012" r:id="rId24"/>
    <p:sldId id="1013" r:id="rId25"/>
    <p:sldId id="1014" r:id="rId26"/>
    <p:sldId id="980" r:id="rId27"/>
    <p:sldId id="995" r:id="rId28"/>
    <p:sldId id="994" r:id="rId29"/>
    <p:sldId id="1004" r:id="rId30"/>
    <p:sldId id="1003" r:id="rId31"/>
    <p:sldId id="988" r:id="rId32"/>
    <p:sldId id="1005" r:id="rId33"/>
    <p:sldId id="1008" r:id="rId34"/>
    <p:sldId id="1015" r:id="rId35"/>
    <p:sldId id="1016" r:id="rId36"/>
    <p:sldId id="1006" r:id="rId37"/>
    <p:sldId id="964" r:id="rId38"/>
  </p:sldIdLst>
  <p:sldSz cx="9144000" cy="6858000" type="screen4x3"/>
  <p:notesSz cx="6797675" cy="9928225"/>
  <p:defaultTextStyle>
    <a:defPPr>
      <a:defRPr lang="pt-B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09"/>
    <a:srgbClr val="F561EA"/>
    <a:srgbClr val="FF9900"/>
    <a:srgbClr val="FF66FF"/>
    <a:srgbClr val="BD92DE"/>
    <a:srgbClr val="FFCC66"/>
    <a:srgbClr val="2E9EFA"/>
    <a:srgbClr val="FF3300"/>
    <a:srgbClr val="0972F1"/>
    <a:srgbClr val="0A2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1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Plan2!$D$7</c:f>
              <c:strCache>
                <c:ptCount val="1"/>
                <c:pt idx="0">
                  <c:v>Participação</c:v>
                </c:pt>
              </c:strCache>
            </c:strRef>
          </c:tx>
          <c:dLbls>
            <c:dLbl>
              <c:idx val="0"/>
              <c:layout>
                <c:manualLayout>
                  <c:x val="-0.21281258359961094"/>
                  <c:y val="-0.120281487592388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30-44D9-9A49-F95048A1F30D}"/>
                </c:ext>
              </c:extLst>
            </c:dLbl>
            <c:dLbl>
              <c:idx val="1"/>
              <c:layout>
                <c:manualLayout>
                  <c:x val="9.6353961751920958E-2"/>
                  <c:y val="-0.139273301422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30-44D9-9A49-F95048A1F30D}"/>
                </c:ext>
              </c:extLst>
            </c:dLbl>
            <c:dLbl>
              <c:idx val="2"/>
              <c:layout>
                <c:manualLayout>
                  <c:x val="0.15141336846730435"/>
                  <c:y val="-6.33060461012572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30-44D9-9A49-F95048A1F30D}"/>
                </c:ext>
              </c:extLst>
            </c:dLbl>
            <c:dLbl>
              <c:idx val="3"/>
              <c:layout>
                <c:manualLayout>
                  <c:x val="0.11562475410230515"/>
                  <c:y val="7.5967255321508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30-44D9-9A49-F95048A1F30D}"/>
                </c:ext>
              </c:extLst>
            </c:dLbl>
            <c:dLbl>
              <c:idx val="7"/>
              <c:layout>
                <c:manualLayout>
                  <c:x val="1.9813348640910944E-2"/>
                  <c:y val="-1.366967138157504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30-44D9-9A49-F95048A1F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Plan2!$C$8:$C$15</c:f>
              <c:strCache>
                <c:ptCount val="8"/>
                <c:pt idx="0">
                  <c:v>Hidrelétrica (UHE, PCH, CGH)</c:v>
                </c:pt>
                <c:pt idx="1">
                  <c:v>Eólica</c:v>
                </c:pt>
                <c:pt idx="2">
                  <c:v>Gás Natural e GNL</c:v>
                </c:pt>
                <c:pt idx="3">
                  <c:v>Biomassa</c:v>
                </c:pt>
                <c:pt idx="4">
                  <c:v>Óleo diesel e Óleo combustível</c:v>
                </c:pt>
                <c:pt idx="5">
                  <c:v>Carvão</c:v>
                </c:pt>
                <c:pt idx="6">
                  <c:v>Solar fotovoltaica</c:v>
                </c:pt>
                <c:pt idx="7">
                  <c:v>Gás de processo</c:v>
                </c:pt>
              </c:strCache>
            </c:strRef>
          </c:cat>
          <c:val>
            <c:numRef>
              <c:f>Plan2!$D$8:$D$15</c:f>
              <c:numCache>
                <c:formatCode>0%</c:formatCode>
                <c:ptCount val="8"/>
                <c:pt idx="0">
                  <c:v>0.51</c:v>
                </c:pt>
                <c:pt idx="1">
                  <c:v>0.17</c:v>
                </c:pt>
                <c:pt idx="2">
                  <c:v>0.13</c:v>
                </c:pt>
                <c:pt idx="3">
                  <c:v>0.08</c:v>
                </c:pt>
                <c:pt idx="4">
                  <c:v>0.05</c:v>
                </c:pt>
                <c:pt idx="5">
                  <c:v>0.03</c:v>
                </c:pt>
                <c:pt idx="6">
                  <c:v>0.03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30-44D9-9A49-F95048A1F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Nº de projetos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'Habilitados por fonte'!$B$4</c:f>
              <c:strCache>
                <c:ptCount val="1"/>
                <c:pt idx="0">
                  <c:v>Eólicas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'Habilitados por fonte'!$C$21:$C$33</c:f>
              <c:strCache>
                <c:ptCount val="13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SP</c:v>
                </c:pt>
                <c:pt idx="11">
                  <c:v>SE</c:v>
                </c:pt>
                <c:pt idx="12">
                  <c:v>TO</c:v>
                </c:pt>
              </c:strCache>
            </c:strRef>
          </c:cat>
          <c:val>
            <c:numRef>
              <c:f>'Habilitados por fonte'!$D$5:$D$17</c:f>
              <c:numCache>
                <c:formatCode>General</c:formatCode>
                <c:ptCount val="13"/>
                <c:pt idx="0">
                  <c:v>133</c:v>
                </c:pt>
                <c:pt idx="1">
                  <c:v>72</c:v>
                </c:pt>
                <c:pt idx="2">
                  <c:v>22</c:v>
                </c:pt>
                <c:pt idx="4">
                  <c:v>2</c:v>
                </c:pt>
                <c:pt idx="5">
                  <c:v>30</c:v>
                </c:pt>
                <c:pt idx="6">
                  <c:v>13</c:v>
                </c:pt>
                <c:pt idx="7">
                  <c:v>10</c:v>
                </c:pt>
                <c:pt idx="8">
                  <c:v>40</c:v>
                </c:pt>
                <c:pt idx="9">
                  <c:v>91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2-4E34-A43D-225A7CCFD5ED}"/>
            </c:ext>
          </c:extLst>
        </c:ser>
        <c:ser>
          <c:idx val="1"/>
          <c:order val="1"/>
          <c:tx>
            <c:strRef>
              <c:f>'Habilitados por fonte'!$B$20</c:f>
              <c:strCache>
                <c:ptCount val="1"/>
                <c:pt idx="0">
                  <c:v>Fotovoltaicas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'Habilitados por fonte'!$C$21:$C$33</c:f>
              <c:strCache>
                <c:ptCount val="13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SP</c:v>
                </c:pt>
                <c:pt idx="11">
                  <c:v>SE</c:v>
                </c:pt>
                <c:pt idx="12">
                  <c:v>TO</c:v>
                </c:pt>
              </c:strCache>
            </c:strRef>
          </c:cat>
          <c:val>
            <c:numRef>
              <c:f>'Habilitados por fonte'!$D$21:$D$33</c:f>
              <c:numCache>
                <c:formatCode>General</c:formatCode>
                <c:ptCount val="13"/>
                <c:pt idx="0">
                  <c:v>80</c:v>
                </c:pt>
                <c:pt idx="1">
                  <c:v>26</c:v>
                </c:pt>
                <c:pt idx="3">
                  <c:v>14</c:v>
                </c:pt>
                <c:pt idx="4">
                  <c:v>8</c:v>
                </c:pt>
                <c:pt idx="5">
                  <c:v>18</c:v>
                </c:pt>
                <c:pt idx="7">
                  <c:v>33</c:v>
                </c:pt>
                <c:pt idx="8">
                  <c:v>51</c:v>
                </c:pt>
                <c:pt idx="9">
                  <c:v>41</c:v>
                </c:pt>
                <c:pt idx="10">
                  <c:v>44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2-4E34-A43D-225A7CCFD5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227776"/>
        <c:axId val="217516288"/>
      </c:barChart>
      <c:catAx>
        <c:axId val="2092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217516288"/>
        <c:crosses val="autoZero"/>
        <c:auto val="1"/>
        <c:lblAlgn val="ctr"/>
        <c:lblOffset val="100"/>
        <c:noMultiLvlLbl val="0"/>
      </c:catAx>
      <c:valAx>
        <c:axId val="217516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2277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Potência (MW)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'Habilitados por fonte'!$B$4</c:f>
              <c:strCache>
                <c:ptCount val="1"/>
                <c:pt idx="0">
                  <c:v>Eólicas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'Habilitados por fonte'!$C$21:$C$33</c:f>
              <c:strCache>
                <c:ptCount val="13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SP</c:v>
                </c:pt>
                <c:pt idx="11">
                  <c:v>SE</c:v>
                </c:pt>
                <c:pt idx="12">
                  <c:v>TO</c:v>
                </c:pt>
              </c:strCache>
            </c:strRef>
          </c:cat>
          <c:val>
            <c:numRef>
              <c:f>'Habilitados por fonte'!$E$5:$E$17</c:f>
              <c:numCache>
                <c:formatCode>_(* #,##0_);_(* \(#,##0\);_(* "-"_);_(@_)</c:formatCode>
                <c:ptCount val="13"/>
                <c:pt idx="0">
                  <c:v>3216.3</c:v>
                </c:pt>
                <c:pt idx="1">
                  <c:v>1969.8</c:v>
                </c:pt>
                <c:pt idx="2">
                  <c:v>489.9</c:v>
                </c:pt>
                <c:pt idx="4">
                  <c:v>48.3</c:v>
                </c:pt>
                <c:pt idx="5">
                  <c:v>873.6</c:v>
                </c:pt>
                <c:pt idx="6">
                  <c:v>354</c:v>
                </c:pt>
                <c:pt idx="7">
                  <c:v>269.89999999999998</c:v>
                </c:pt>
                <c:pt idx="8">
                  <c:v>1313.4</c:v>
                </c:pt>
                <c:pt idx="9">
                  <c:v>2337.8000000000002</c:v>
                </c:pt>
                <c:pt idx="11">
                  <c:v>144.9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3-483E-A387-F1A909083184}"/>
            </c:ext>
          </c:extLst>
        </c:ser>
        <c:ser>
          <c:idx val="1"/>
          <c:order val="1"/>
          <c:tx>
            <c:strRef>
              <c:f>'Habilitados por fonte'!$B$20</c:f>
              <c:strCache>
                <c:ptCount val="1"/>
                <c:pt idx="0">
                  <c:v>Fotovoltaicas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'Habilitados por fonte'!$C$21:$C$33</c:f>
              <c:strCache>
                <c:ptCount val="13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SP</c:v>
                </c:pt>
                <c:pt idx="11">
                  <c:v>SE</c:v>
                </c:pt>
                <c:pt idx="12">
                  <c:v>TO</c:v>
                </c:pt>
              </c:strCache>
            </c:strRef>
          </c:cat>
          <c:val>
            <c:numRef>
              <c:f>'Habilitados por fonte'!$E$21:$E$33</c:f>
              <c:numCache>
                <c:formatCode>_(* #,##0_);_(* \(#,##0\);_(* "-"_);_(@_)</c:formatCode>
                <c:ptCount val="13"/>
                <c:pt idx="0">
                  <c:v>2657.511</c:v>
                </c:pt>
                <c:pt idx="1">
                  <c:v>938.18499999999995</c:v>
                </c:pt>
                <c:pt idx="3">
                  <c:v>1130.6400000000001</c:v>
                </c:pt>
                <c:pt idx="4">
                  <c:v>294.62400000000002</c:v>
                </c:pt>
                <c:pt idx="5">
                  <c:v>615.24599999999998</c:v>
                </c:pt>
                <c:pt idx="7">
                  <c:v>1159.6500000000001</c:v>
                </c:pt>
                <c:pt idx="8">
                  <c:v>2533.058</c:v>
                </c:pt>
                <c:pt idx="9">
                  <c:v>1448.6410000000001</c:v>
                </c:pt>
                <c:pt idx="10">
                  <c:v>1653.249</c:v>
                </c:pt>
                <c:pt idx="12">
                  <c:v>337.19400000000002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3-483E-A387-F1A9090831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18021888"/>
        <c:axId val="218023808"/>
      </c:barChart>
      <c:catAx>
        <c:axId val="2180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218023808"/>
        <c:crosses val="autoZero"/>
        <c:auto val="1"/>
        <c:lblAlgn val="ctr"/>
        <c:lblOffset val="100"/>
        <c:noMultiLvlLbl val="0"/>
      </c:catAx>
      <c:valAx>
        <c:axId val="21802380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180218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Total (EOL + UFV)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350-402A-A137-30D0F7124CD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350-402A-A137-30D0F7124CD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0350-402A-A137-30D0F7124C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'por Área'!$O$2:$Q$2</c:f>
              <c:strCache>
                <c:ptCount val="3"/>
                <c:pt idx="0">
                  <c:v>Habilitado</c:v>
                </c:pt>
                <c:pt idx="1">
                  <c:v>Não Habilitado</c:v>
                </c:pt>
                <c:pt idx="2">
                  <c:v>Desistente</c:v>
                </c:pt>
              </c:strCache>
            </c:strRef>
          </c:cat>
          <c:val>
            <c:numRef>
              <c:f>'por Área'!$O$9:$Q$9</c:f>
              <c:numCache>
                <c:formatCode>#,##0</c:formatCode>
                <c:ptCount val="3"/>
                <c:pt idx="0">
                  <c:v>747</c:v>
                </c:pt>
                <c:pt idx="1">
                  <c:v>457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50-402A-A137-30D0F7124C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Eólica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C97-49C7-ACDE-D0B3761E1EA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C97-49C7-ACDE-D0B3761E1EA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C97-49C7-ACDE-D0B3761E1EA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'por Área'!$O$2:$Q$2</c:f>
              <c:strCache>
                <c:ptCount val="3"/>
                <c:pt idx="0">
                  <c:v>Habilitado</c:v>
                </c:pt>
                <c:pt idx="1">
                  <c:v>Não Habilitado</c:v>
                </c:pt>
                <c:pt idx="2">
                  <c:v>Desistente</c:v>
                </c:pt>
              </c:strCache>
            </c:strRef>
          </c:cat>
          <c:val>
            <c:numRef>
              <c:f>'por Área'!$O$8:$Q$8</c:f>
              <c:numCache>
                <c:formatCode>#,##0</c:formatCode>
                <c:ptCount val="3"/>
                <c:pt idx="0">
                  <c:v>419</c:v>
                </c:pt>
                <c:pt idx="1">
                  <c:v>370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97-49C7-ACDE-D0B3761E1EA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txPr>
        <a:bodyPr/>
        <a:lstStyle/>
        <a:p>
          <a:pPr>
            <a:defRPr sz="1800"/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v>Fotovoltaica</c:v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606-4E49-ACE3-C6DCBCFCCB5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606-4E49-ACE3-C6DCBCFCCB5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D606-4E49-ACE3-C6DCBCFCCB51}"/>
              </c:ext>
            </c:extLst>
          </c:dPt>
          <c:dLbls>
            <c:dLbl>
              <c:idx val="2"/>
              <c:layout>
                <c:manualLayout>
                  <c:x val="-0.14105231366627113"/>
                  <c:y val="6.2568678915135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06-4E49-ACE3-C6DCBCFCCB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'por Área'!$J$2:$L$2</c:f>
              <c:strCache>
                <c:ptCount val="3"/>
                <c:pt idx="0">
                  <c:v>Habilitado</c:v>
                </c:pt>
                <c:pt idx="1">
                  <c:v>Não Habilitado</c:v>
                </c:pt>
                <c:pt idx="2">
                  <c:v>Desistente</c:v>
                </c:pt>
              </c:strCache>
            </c:strRef>
          </c:cat>
          <c:val>
            <c:numRef>
              <c:f>'por Área'!$J$8:$L$8</c:f>
              <c:numCache>
                <c:formatCode>#,##0</c:formatCode>
                <c:ptCount val="3"/>
                <c:pt idx="0">
                  <c:v>328</c:v>
                </c:pt>
                <c:pt idx="1">
                  <c:v>87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6-4E49-ACE3-C6DCBCFCCB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'por Área'!$C$2</c:f>
              <c:strCache>
                <c:ptCount val="1"/>
                <c:pt idx="0">
                  <c:v>Habilitado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'por Área'!$C$32:$C$36</c:f>
              <c:strCache>
                <c:ptCount val="5"/>
                <c:pt idx="0">
                  <c:v>Projeto / Registro ANEEL</c:v>
                </c:pt>
                <c:pt idx="1">
                  <c:v>Conexão</c:v>
                </c:pt>
                <c:pt idx="2">
                  <c:v>Licenciamento Ambiental</c:v>
                </c:pt>
                <c:pt idx="3">
                  <c:v>Garantia Física e Produção de Energia</c:v>
                </c:pt>
                <c:pt idx="4">
                  <c:v>Direito de Usar ou Dispor do Terreno</c:v>
                </c:pt>
              </c:strCache>
            </c:strRef>
          </c:cat>
          <c:val>
            <c:numRef>
              <c:f>'por Área'!$C$3:$C$7</c:f>
              <c:numCache>
                <c:formatCode>#,##0</c:formatCode>
                <c:ptCount val="5"/>
                <c:pt idx="0">
                  <c:v>1068</c:v>
                </c:pt>
                <c:pt idx="1">
                  <c:v>811</c:v>
                </c:pt>
                <c:pt idx="2">
                  <c:v>1144</c:v>
                </c:pt>
                <c:pt idx="3">
                  <c:v>1181</c:v>
                </c:pt>
                <c:pt idx="4">
                  <c:v>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E7-46E0-A362-5E0548CDF526}"/>
            </c:ext>
          </c:extLst>
        </c:ser>
        <c:ser>
          <c:idx val="1"/>
          <c:order val="1"/>
          <c:tx>
            <c:strRef>
              <c:f>'por Área'!$D$2</c:f>
              <c:strCache>
                <c:ptCount val="1"/>
                <c:pt idx="0">
                  <c:v>Não Habilitado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'por Área'!$C$32:$C$36</c:f>
              <c:strCache>
                <c:ptCount val="5"/>
                <c:pt idx="0">
                  <c:v>Projeto / Registro ANEEL</c:v>
                </c:pt>
                <c:pt idx="1">
                  <c:v>Conexão</c:v>
                </c:pt>
                <c:pt idx="2">
                  <c:v>Licenciamento Ambiental</c:v>
                </c:pt>
                <c:pt idx="3">
                  <c:v>Garantia Física e Produção de Energia</c:v>
                </c:pt>
                <c:pt idx="4">
                  <c:v>Direito de Usar ou Dispor do Terreno</c:v>
                </c:pt>
              </c:strCache>
            </c:strRef>
          </c:cat>
          <c:val>
            <c:numRef>
              <c:f>'por Área'!$D$3:$D$7</c:f>
              <c:numCache>
                <c:formatCode>#,##0</c:formatCode>
                <c:ptCount val="5"/>
                <c:pt idx="0">
                  <c:v>136</c:v>
                </c:pt>
                <c:pt idx="1">
                  <c:v>393</c:v>
                </c:pt>
                <c:pt idx="2">
                  <c:v>60</c:v>
                </c:pt>
                <c:pt idx="3">
                  <c:v>23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E7-46E0-A362-5E0548CD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0593664"/>
        <c:axId val="40624896"/>
      </c:barChart>
      <c:catAx>
        <c:axId val="4059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624896"/>
        <c:crosses val="autoZero"/>
        <c:auto val="1"/>
        <c:lblAlgn val="ctr"/>
        <c:lblOffset val="100"/>
        <c:noMultiLvlLbl val="0"/>
      </c:catAx>
      <c:valAx>
        <c:axId val="40624896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N° de Empreendimentos</a:t>
                </a:r>
              </a:p>
            </c:rich>
          </c:tx>
          <c:layout>
            <c:manualLayout>
              <c:xMode val="edge"/>
              <c:yMode val="edge"/>
              <c:x val="2.9194042382780717E-2"/>
              <c:y val="0.18407644863263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593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Plan1!$D$6:$E$6</c:f>
              <c:strCache>
                <c:ptCount val="2"/>
                <c:pt idx="0">
                  <c:v>Habilitados</c:v>
                </c:pt>
                <c:pt idx="1">
                  <c:v>Não Habilitados</c:v>
                </c:pt>
              </c:strCache>
            </c:strRef>
          </c:cat>
          <c:val>
            <c:numRef>
              <c:f>Plan1!$D$7:$E$7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4-46FA-BA0A-AEE505F09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Plan1!$D$6:$E$6</c:f>
              <c:strCache>
                <c:ptCount val="2"/>
                <c:pt idx="0">
                  <c:v>Habilitados</c:v>
                </c:pt>
                <c:pt idx="1">
                  <c:v>Não Habilitados</c:v>
                </c:pt>
              </c:strCache>
            </c:strRef>
          </c:cat>
          <c:val>
            <c:numRef>
              <c:f>Plan1!$D$8:$E$8</c:f>
              <c:numCache>
                <c:formatCode>0%</c:formatCode>
                <c:ptCount val="2"/>
                <c:pt idx="0">
                  <c:v>0.71399999999999997</c:v>
                </c:pt>
                <c:pt idx="1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9-4758-B5BD-D942597E0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Plan1!$D$6:$E$6</c:f>
              <c:strCache>
                <c:ptCount val="2"/>
                <c:pt idx="0">
                  <c:v>Habilitados</c:v>
                </c:pt>
                <c:pt idx="1">
                  <c:v>Não Habilitados</c:v>
                </c:pt>
              </c:strCache>
            </c:strRef>
          </c:cat>
          <c:val>
            <c:numRef>
              <c:f>Plan1!$D$9:$E$9</c:f>
              <c:numCache>
                <c:formatCode>0%</c:formatCode>
                <c:ptCount val="2"/>
                <c:pt idx="0">
                  <c:v>0.629</c:v>
                </c:pt>
                <c:pt idx="1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2-4CF3-B51E-E39F588F7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Plan1!$D$6:$E$6</c:f>
              <c:strCache>
                <c:ptCount val="2"/>
                <c:pt idx="0">
                  <c:v>Habilitados</c:v>
                </c:pt>
                <c:pt idx="1">
                  <c:v>Não Habilitados</c:v>
                </c:pt>
              </c:strCache>
            </c:strRef>
          </c:cat>
          <c:val>
            <c:numRef>
              <c:f>Plan1!$D$10:$E$10</c:f>
              <c:numCache>
                <c:formatCode>0%</c:formatCode>
                <c:ptCount val="2"/>
                <c:pt idx="0">
                  <c:v>0.70299999999999996</c:v>
                </c:pt>
                <c:pt idx="1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9-4D3F-94D4-929143F54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Plan1!$D$6:$E$6</c:f>
              <c:strCache>
                <c:ptCount val="2"/>
                <c:pt idx="0">
                  <c:v>Habilitados</c:v>
                </c:pt>
                <c:pt idx="1">
                  <c:v>Não Habilitados</c:v>
                </c:pt>
              </c:strCache>
            </c:strRef>
          </c:cat>
          <c:val>
            <c:numRef>
              <c:f>Plan1!$D$11:$E$11</c:f>
              <c:numCache>
                <c:formatCode>0%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D-4E74-AF13-2D2D23369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Plan1!$AC$5</c:f>
              <c:strCache>
                <c:ptCount val="1"/>
                <c:pt idx="0">
                  <c:v>Cadastrados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Plan1!$Y$6:$Y$10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Plan1!$AC$6:$AC$10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5-4226-8322-BF98EAC0C7BF}"/>
            </c:ext>
          </c:extLst>
        </c:ser>
        <c:ser>
          <c:idx val="2"/>
          <c:order val="1"/>
          <c:tx>
            <c:strRef>
              <c:f>Plan1!$AD$5</c:f>
              <c:strCache>
                <c:ptCount val="1"/>
                <c:pt idx="0">
                  <c:v>Habilitados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Plan1!$Y$6:$Y$10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Plan1!$AD$6:$AD$10</c:f>
              <c:numCache>
                <c:formatCode>0%</c:formatCode>
                <c:ptCount val="5"/>
                <c:pt idx="0">
                  <c:v>0.55960729312762969</c:v>
                </c:pt>
                <c:pt idx="1">
                  <c:v>0.71397694524495681</c:v>
                </c:pt>
                <c:pt idx="2">
                  <c:v>0.6288532675709001</c:v>
                </c:pt>
                <c:pt idx="3">
                  <c:v>0.70300333704115681</c:v>
                </c:pt>
                <c:pt idx="4">
                  <c:v>0.62508101101749836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5-4226-8322-BF98EAC0C7BF}"/>
            </c:ext>
          </c:extLst>
        </c:ser>
        <c:ser>
          <c:idx val="0"/>
          <c:order val="2"/>
          <c:tx>
            <c:strRef>
              <c:f>Plan1!$AE$5</c:f>
              <c:strCache>
                <c:ptCount val="1"/>
                <c:pt idx="0">
                  <c:v>Vencedores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Plan1!$Y$6:$Y$10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Plan1!$AE$6:$AE$10</c:f>
              <c:numCache>
                <c:formatCode>0%</c:formatCode>
                <c:ptCount val="5"/>
                <c:pt idx="0">
                  <c:v>9.3969144460028048E-2</c:v>
                </c:pt>
                <c:pt idx="1">
                  <c:v>8.6455331412103754E-3</c:v>
                </c:pt>
                <c:pt idx="2">
                  <c:v>9.98766954377312E-2</c:v>
                </c:pt>
                <c:pt idx="3">
                  <c:v>5.0797182054134221E-2</c:v>
                </c:pt>
                <c:pt idx="4">
                  <c:v>5.1847051198963059E-2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5-4226-8322-BF98EAC0C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54048"/>
        <c:axId val="94992256"/>
      </c:barChart>
      <c:catAx>
        <c:axId val="815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4992256"/>
        <c:crosses val="autoZero"/>
        <c:auto val="1"/>
        <c:lblAlgn val="ctr"/>
        <c:lblOffset val="100"/>
        <c:noMultiLvlLbl val="0"/>
      </c:catAx>
      <c:valAx>
        <c:axId val="9499225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15540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Nº de projetos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'Cadastrados por fonte'!$B$4</c:f>
              <c:strCache>
                <c:ptCount val="1"/>
                <c:pt idx="0">
                  <c:v>Eólicas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'Cadastrados por fonte'!$C$22:$C$35</c:f>
              <c:strCache>
                <c:ptCount val="14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RS</c:v>
                </c:pt>
                <c:pt idx="11">
                  <c:v>SP</c:v>
                </c:pt>
                <c:pt idx="12">
                  <c:v>SE</c:v>
                </c:pt>
                <c:pt idx="13">
                  <c:v>TO</c:v>
                </c:pt>
              </c:strCache>
            </c:strRef>
          </c:cat>
          <c:val>
            <c:numRef>
              <c:f>'Cadastrados por fonte'!$D$5:$D$18</c:f>
              <c:numCache>
                <c:formatCode>General</c:formatCode>
                <c:ptCount val="14"/>
                <c:pt idx="0">
                  <c:v>249</c:v>
                </c:pt>
                <c:pt idx="1">
                  <c:v>85</c:v>
                </c:pt>
                <c:pt idx="2">
                  <c:v>22</c:v>
                </c:pt>
                <c:pt idx="4">
                  <c:v>6</c:v>
                </c:pt>
                <c:pt idx="5">
                  <c:v>34</c:v>
                </c:pt>
                <c:pt idx="6">
                  <c:v>19</c:v>
                </c:pt>
                <c:pt idx="7">
                  <c:v>17</c:v>
                </c:pt>
                <c:pt idx="8">
                  <c:v>53</c:v>
                </c:pt>
                <c:pt idx="9">
                  <c:v>223</c:v>
                </c:pt>
                <c:pt idx="10">
                  <c:v>127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5-4A84-B41B-68F4E9ECFA26}"/>
            </c:ext>
          </c:extLst>
        </c:ser>
        <c:ser>
          <c:idx val="1"/>
          <c:order val="1"/>
          <c:tx>
            <c:strRef>
              <c:f>'Cadastrados por fonte'!$B$21</c:f>
              <c:strCache>
                <c:ptCount val="1"/>
                <c:pt idx="0">
                  <c:v>Fotovoltaicas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'Cadastrados por fonte'!$C$22:$C$35</c:f>
              <c:strCache>
                <c:ptCount val="14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RS</c:v>
                </c:pt>
                <c:pt idx="11">
                  <c:v>SP</c:v>
                </c:pt>
                <c:pt idx="12">
                  <c:v>SE</c:v>
                </c:pt>
                <c:pt idx="13">
                  <c:v>TO</c:v>
                </c:pt>
              </c:strCache>
            </c:strRef>
          </c:cat>
          <c:val>
            <c:numRef>
              <c:f>'Cadastrados por fonte'!$D$22:$D$35</c:f>
              <c:numCache>
                <c:formatCode>General</c:formatCode>
                <c:ptCount val="14"/>
                <c:pt idx="0">
                  <c:v>101</c:v>
                </c:pt>
                <c:pt idx="1">
                  <c:v>36</c:v>
                </c:pt>
                <c:pt idx="3">
                  <c:v>21</c:v>
                </c:pt>
                <c:pt idx="4">
                  <c:v>24</c:v>
                </c:pt>
                <c:pt idx="5">
                  <c:v>18</c:v>
                </c:pt>
                <c:pt idx="7">
                  <c:v>33</c:v>
                </c:pt>
                <c:pt idx="8">
                  <c:v>55</c:v>
                </c:pt>
                <c:pt idx="9">
                  <c:v>58</c:v>
                </c:pt>
                <c:pt idx="11">
                  <c:v>53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5-4A84-B41B-68F4E9ECFA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79485056"/>
        <c:axId val="279556480"/>
      </c:barChart>
      <c:catAx>
        <c:axId val="2794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279556480"/>
        <c:crosses val="autoZero"/>
        <c:auto val="1"/>
        <c:lblAlgn val="ctr"/>
        <c:lblOffset val="100"/>
        <c:noMultiLvlLbl val="0"/>
      </c:catAx>
      <c:valAx>
        <c:axId val="279556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94850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Potência (MW)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'Cadastrados por fonte'!$B$4</c:f>
              <c:strCache>
                <c:ptCount val="1"/>
                <c:pt idx="0">
                  <c:v>Eólicas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'Cadastrados por fonte'!$C$22:$C$35</c:f>
              <c:strCache>
                <c:ptCount val="14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RS</c:v>
                </c:pt>
                <c:pt idx="11">
                  <c:v>SP</c:v>
                </c:pt>
                <c:pt idx="12">
                  <c:v>SE</c:v>
                </c:pt>
                <c:pt idx="13">
                  <c:v>TO</c:v>
                </c:pt>
              </c:strCache>
            </c:strRef>
          </c:cat>
          <c:val>
            <c:numRef>
              <c:f>'Cadastrados por fonte'!$E$5:$E$18</c:f>
              <c:numCache>
                <c:formatCode>_(* #,##0_);_(* \(#,##0\);_(* "-"_);_(@_)</c:formatCode>
                <c:ptCount val="14"/>
                <c:pt idx="0">
                  <c:v>6380.2</c:v>
                </c:pt>
                <c:pt idx="1">
                  <c:v>2260.9</c:v>
                </c:pt>
                <c:pt idx="2">
                  <c:v>489.9</c:v>
                </c:pt>
                <c:pt idx="4">
                  <c:v>156.30000000000001</c:v>
                </c:pt>
                <c:pt idx="5">
                  <c:v>1017.6</c:v>
                </c:pt>
                <c:pt idx="6">
                  <c:v>514.4</c:v>
                </c:pt>
                <c:pt idx="7">
                  <c:v>451.7</c:v>
                </c:pt>
                <c:pt idx="8">
                  <c:v>1702.1</c:v>
                </c:pt>
                <c:pt idx="9">
                  <c:v>5552.95</c:v>
                </c:pt>
                <c:pt idx="10">
                  <c:v>3086.9</c:v>
                </c:pt>
                <c:pt idx="12">
                  <c:v>144.9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8-492F-B1EB-C3EE13AA7119}"/>
            </c:ext>
          </c:extLst>
        </c:ser>
        <c:ser>
          <c:idx val="1"/>
          <c:order val="1"/>
          <c:tx>
            <c:strRef>
              <c:f>'Cadastrados por fonte'!$B$21</c:f>
              <c:strCache>
                <c:ptCount val="1"/>
                <c:pt idx="0">
                  <c:v>Fotovoltaicas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'Cadastrados por fonte'!$C$22:$C$35</c:f>
              <c:strCache>
                <c:ptCount val="14"/>
                <c:pt idx="0">
                  <c:v>BA</c:v>
                </c:pt>
                <c:pt idx="1">
                  <c:v>CE</c:v>
                </c:pt>
                <c:pt idx="2">
                  <c:v>MA</c:v>
                </c:pt>
                <c:pt idx="3">
                  <c:v>MS</c:v>
                </c:pt>
                <c:pt idx="4">
                  <c:v>MG</c:v>
                </c:pt>
                <c:pt idx="5">
                  <c:v>PB</c:v>
                </c:pt>
                <c:pt idx="6">
                  <c:v>PR</c:v>
                </c:pt>
                <c:pt idx="7">
                  <c:v>PE</c:v>
                </c:pt>
                <c:pt idx="8">
                  <c:v>PI</c:v>
                </c:pt>
                <c:pt idx="9">
                  <c:v>RN</c:v>
                </c:pt>
                <c:pt idx="10">
                  <c:v>RS</c:v>
                </c:pt>
                <c:pt idx="11">
                  <c:v>SP</c:v>
                </c:pt>
                <c:pt idx="12">
                  <c:v>SE</c:v>
                </c:pt>
                <c:pt idx="13">
                  <c:v>TO</c:v>
                </c:pt>
              </c:strCache>
            </c:strRef>
          </c:cat>
          <c:val>
            <c:numRef>
              <c:f>'Cadastrados por fonte'!$E$22:$E$35</c:f>
              <c:numCache>
                <c:formatCode>_(* #,##0_);_(* \(#,##0\);_(* "-"_);_(@_)</c:formatCode>
                <c:ptCount val="14"/>
                <c:pt idx="0">
                  <c:v>3206.857</c:v>
                </c:pt>
                <c:pt idx="1">
                  <c:v>1045.5039999999999</c:v>
                </c:pt>
                <c:pt idx="3">
                  <c:v>1220.3800000000001</c:v>
                </c:pt>
                <c:pt idx="4">
                  <c:v>889.88</c:v>
                </c:pt>
                <c:pt idx="5">
                  <c:v>480.6</c:v>
                </c:pt>
                <c:pt idx="7">
                  <c:v>886.803</c:v>
                </c:pt>
                <c:pt idx="8">
                  <c:v>2056.7559999999999</c:v>
                </c:pt>
                <c:pt idx="9">
                  <c:v>1640</c:v>
                </c:pt>
                <c:pt idx="11">
                  <c:v>1597.55</c:v>
                </c:pt>
                <c:pt idx="13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8-492F-B1EB-C3EE13AA7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57051264"/>
        <c:axId val="257983232"/>
      </c:barChart>
      <c:catAx>
        <c:axId val="2570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257983232"/>
        <c:crosses val="autoZero"/>
        <c:auto val="1"/>
        <c:lblAlgn val="ctr"/>
        <c:lblOffset val="100"/>
        <c:noMultiLvlLbl val="0"/>
      </c:catAx>
      <c:valAx>
        <c:axId val="25798323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570512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FD1FF-C32F-4954-BAEE-6BA025EFAC1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1069C7-4C69-4F86-B407-55706A18B33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/>
            <a:t>Adesão ao Sistema AEGE</a:t>
          </a:r>
        </a:p>
      </dgm:t>
    </dgm:pt>
    <dgm:pt modelId="{D5FB9CB1-8FB3-47D5-BD5E-6E0256E48415}" type="parTrans" cxnId="{3D915A9C-99D1-4E7E-AB70-6B5EA46D8403}">
      <dgm:prSet/>
      <dgm:spPr/>
      <dgm:t>
        <a:bodyPr/>
        <a:lstStyle/>
        <a:p>
          <a:endParaRPr lang="pt-BR"/>
        </a:p>
      </dgm:t>
    </dgm:pt>
    <dgm:pt modelId="{D05B99E9-93FF-485E-B2D4-F0BDBE554CD1}" type="sibTrans" cxnId="{3D915A9C-99D1-4E7E-AB70-6B5EA46D8403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EA88B1B3-5D50-4257-9946-963FBF312D6F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/>
            <a:t>Inclusão de novos usuários</a:t>
          </a:r>
        </a:p>
      </dgm:t>
    </dgm:pt>
    <dgm:pt modelId="{A091EAF7-D67D-4E06-97E2-1FC727DBC777}" type="parTrans" cxnId="{B18C3EB7-24DB-4391-91E8-471079C03124}">
      <dgm:prSet/>
      <dgm:spPr/>
      <dgm:t>
        <a:bodyPr/>
        <a:lstStyle/>
        <a:p>
          <a:endParaRPr lang="pt-BR"/>
        </a:p>
      </dgm:t>
    </dgm:pt>
    <dgm:pt modelId="{FF6870D6-02D7-473F-8C9B-3819E7B25352}" type="sibTrans" cxnId="{B18C3EB7-24DB-4391-91E8-471079C03124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3BB1FA74-C8F7-45DA-BDFB-51362D298B0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/>
            <a:t>Inclusão de empreendimentos</a:t>
          </a:r>
        </a:p>
      </dgm:t>
    </dgm:pt>
    <dgm:pt modelId="{677E617D-2C46-4728-8279-485F21D2F93D}" type="parTrans" cxnId="{DF01F829-7E5E-467B-AB8C-A95885FB1C6E}">
      <dgm:prSet/>
      <dgm:spPr/>
      <dgm:t>
        <a:bodyPr/>
        <a:lstStyle/>
        <a:p>
          <a:endParaRPr lang="pt-BR"/>
        </a:p>
      </dgm:t>
    </dgm:pt>
    <dgm:pt modelId="{84570C09-958D-4DD2-9936-FFA640F2DE6B}" type="sibTrans" cxnId="{DF01F829-7E5E-467B-AB8C-A95885FB1C6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FA4EF62C-B4B4-410E-A66B-F8431212071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/>
            <a:t>Inscrição de empreendimento no Leilão</a:t>
          </a:r>
        </a:p>
      </dgm:t>
    </dgm:pt>
    <dgm:pt modelId="{56937F60-98DE-4355-8E2E-6FF4D5613DCF}" type="parTrans" cxnId="{DA0E781A-9F0E-4DDB-BBC5-8F76B3E442E0}">
      <dgm:prSet/>
      <dgm:spPr/>
      <dgm:t>
        <a:bodyPr/>
        <a:lstStyle/>
        <a:p>
          <a:endParaRPr lang="pt-BR"/>
        </a:p>
      </dgm:t>
    </dgm:pt>
    <dgm:pt modelId="{9B4AD9D9-C3CF-4ED2-B065-E9A78EE805BE}" type="sibTrans" cxnId="{DA0E781A-9F0E-4DDB-BBC5-8F76B3E442E0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4D452C91-98B1-4094-BFA7-C08FEF193CE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/>
            <a:t>Suplementação dos dados do empreendimento inscrito no Leilão</a:t>
          </a:r>
        </a:p>
      </dgm:t>
    </dgm:pt>
    <dgm:pt modelId="{6234F69C-0AD2-4449-8EFA-E562BBA7EC4E}" type="parTrans" cxnId="{50866651-72F1-442D-8849-E10063AF3868}">
      <dgm:prSet/>
      <dgm:spPr/>
      <dgm:t>
        <a:bodyPr/>
        <a:lstStyle/>
        <a:p>
          <a:endParaRPr lang="pt-BR"/>
        </a:p>
      </dgm:t>
    </dgm:pt>
    <dgm:pt modelId="{120B97A4-404E-46F4-8F99-9CF3FA692AEE}" type="sibTrans" cxnId="{50866651-72F1-442D-8849-E10063AF3868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5DFC69B9-5770-41B1-BE1B-D1B92F3EB5C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/>
            <a:t>Cadastramento</a:t>
          </a:r>
        </a:p>
      </dgm:t>
    </dgm:pt>
    <dgm:pt modelId="{AD04FF96-2312-4AAD-A89B-5B0C28AC4037}" type="parTrans" cxnId="{61AEDDFE-D9C4-495A-803E-124586FA1301}">
      <dgm:prSet/>
      <dgm:spPr/>
      <dgm:t>
        <a:bodyPr/>
        <a:lstStyle/>
        <a:p>
          <a:endParaRPr lang="pt-BR"/>
        </a:p>
      </dgm:t>
    </dgm:pt>
    <dgm:pt modelId="{8850D0F9-9B5F-4F48-A9DE-F2B33167621D}" type="sibTrans" cxnId="{61AEDDFE-D9C4-495A-803E-124586FA1301}">
      <dgm:prSet/>
      <dgm:spPr/>
      <dgm:t>
        <a:bodyPr/>
        <a:lstStyle/>
        <a:p>
          <a:endParaRPr lang="pt-BR"/>
        </a:p>
      </dgm:t>
    </dgm:pt>
    <dgm:pt modelId="{85FC9549-25A0-46CE-BEB1-BB67F0E208F5}" type="pres">
      <dgm:prSet presAssocID="{0E8FD1FF-C32F-4954-BAEE-6BA025EFAC19}" presName="diagram" presStyleCnt="0">
        <dgm:presLayoutVars>
          <dgm:dir/>
          <dgm:resizeHandles val="exact"/>
        </dgm:presLayoutVars>
      </dgm:prSet>
      <dgm:spPr/>
    </dgm:pt>
    <dgm:pt modelId="{F84AF77B-9FE4-4F22-B00E-11DCB71C6057}" type="pres">
      <dgm:prSet presAssocID="{8A1069C7-4C69-4F86-B407-55706A18B337}" presName="node" presStyleLbl="node1" presStyleIdx="0" presStyleCnt="6">
        <dgm:presLayoutVars>
          <dgm:bulletEnabled val="1"/>
        </dgm:presLayoutVars>
      </dgm:prSet>
      <dgm:spPr/>
    </dgm:pt>
    <dgm:pt modelId="{C565DF9B-236E-400E-B8F5-4DF424321BD3}" type="pres">
      <dgm:prSet presAssocID="{D05B99E9-93FF-485E-B2D4-F0BDBE554CD1}" presName="sibTrans" presStyleLbl="sibTrans2D1" presStyleIdx="0" presStyleCnt="5"/>
      <dgm:spPr/>
    </dgm:pt>
    <dgm:pt modelId="{492E2E08-7603-4EE1-BB01-98CD43917ABF}" type="pres">
      <dgm:prSet presAssocID="{D05B99E9-93FF-485E-B2D4-F0BDBE554CD1}" presName="connectorText" presStyleLbl="sibTrans2D1" presStyleIdx="0" presStyleCnt="5"/>
      <dgm:spPr/>
    </dgm:pt>
    <dgm:pt modelId="{FAC2B44D-7FB6-481F-95FA-EE3DEDA1DBE6}" type="pres">
      <dgm:prSet presAssocID="{EA88B1B3-5D50-4257-9946-963FBF312D6F}" presName="node" presStyleLbl="node1" presStyleIdx="1" presStyleCnt="6">
        <dgm:presLayoutVars>
          <dgm:bulletEnabled val="1"/>
        </dgm:presLayoutVars>
      </dgm:prSet>
      <dgm:spPr/>
    </dgm:pt>
    <dgm:pt modelId="{E7C789B7-4D86-4B6F-A9ED-F7E507627901}" type="pres">
      <dgm:prSet presAssocID="{FF6870D6-02D7-473F-8C9B-3819E7B25352}" presName="sibTrans" presStyleLbl="sibTrans2D1" presStyleIdx="1" presStyleCnt="5"/>
      <dgm:spPr/>
    </dgm:pt>
    <dgm:pt modelId="{E74846B0-76D0-4F10-8276-7091E58BAC4E}" type="pres">
      <dgm:prSet presAssocID="{FF6870D6-02D7-473F-8C9B-3819E7B25352}" presName="connectorText" presStyleLbl="sibTrans2D1" presStyleIdx="1" presStyleCnt="5"/>
      <dgm:spPr/>
    </dgm:pt>
    <dgm:pt modelId="{93957E9E-1E1F-4A09-8695-91C8A60D690B}" type="pres">
      <dgm:prSet presAssocID="{3BB1FA74-C8F7-45DA-BDFB-51362D298B0E}" presName="node" presStyleLbl="node1" presStyleIdx="2" presStyleCnt="6">
        <dgm:presLayoutVars>
          <dgm:bulletEnabled val="1"/>
        </dgm:presLayoutVars>
      </dgm:prSet>
      <dgm:spPr/>
    </dgm:pt>
    <dgm:pt modelId="{E8E9A207-7897-4FFA-A29C-FB8E01BFFF04}" type="pres">
      <dgm:prSet presAssocID="{84570C09-958D-4DD2-9936-FFA640F2DE6B}" presName="sibTrans" presStyleLbl="sibTrans2D1" presStyleIdx="2" presStyleCnt="5" custLinFactNeighborY="4958"/>
      <dgm:spPr/>
    </dgm:pt>
    <dgm:pt modelId="{8457CF28-2B7A-49D6-B169-6D6D4A59FFF6}" type="pres">
      <dgm:prSet presAssocID="{84570C09-958D-4DD2-9936-FFA640F2DE6B}" presName="connectorText" presStyleLbl="sibTrans2D1" presStyleIdx="2" presStyleCnt="5"/>
      <dgm:spPr/>
    </dgm:pt>
    <dgm:pt modelId="{8A1F868E-3481-4894-860E-A050BBABFAD2}" type="pres">
      <dgm:prSet presAssocID="{FA4EF62C-B4B4-410E-A66B-F8431212071D}" presName="node" presStyleLbl="node1" presStyleIdx="3" presStyleCnt="6">
        <dgm:presLayoutVars>
          <dgm:bulletEnabled val="1"/>
        </dgm:presLayoutVars>
      </dgm:prSet>
      <dgm:spPr/>
    </dgm:pt>
    <dgm:pt modelId="{22A05A87-0ADA-4770-8CBE-81649E5C3DD7}" type="pres">
      <dgm:prSet presAssocID="{9B4AD9D9-C3CF-4ED2-B065-E9A78EE805BE}" presName="sibTrans" presStyleLbl="sibTrans2D1" presStyleIdx="3" presStyleCnt="5"/>
      <dgm:spPr/>
    </dgm:pt>
    <dgm:pt modelId="{2978E732-4831-4CC5-9C4A-FA03EB485FE2}" type="pres">
      <dgm:prSet presAssocID="{9B4AD9D9-C3CF-4ED2-B065-E9A78EE805BE}" presName="connectorText" presStyleLbl="sibTrans2D1" presStyleIdx="3" presStyleCnt="5"/>
      <dgm:spPr/>
    </dgm:pt>
    <dgm:pt modelId="{6062A2AB-3AEA-477A-AE4B-0F90D10C57CA}" type="pres">
      <dgm:prSet presAssocID="{4D452C91-98B1-4094-BFA7-C08FEF193CEE}" presName="node" presStyleLbl="node1" presStyleIdx="4" presStyleCnt="6">
        <dgm:presLayoutVars>
          <dgm:bulletEnabled val="1"/>
        </dgm:presLayoutVars>
      </dgm:prSet>
      <dgm:spPr/>
    </dgm:pt>
    <dgm:pt modelId="{8056654C-487A-42E2-B040-CCE0C0A47481}" type="pres">
      <dgm:prSet presAssocID="{120B97A4-404E-46F4-8F99-9CF3FA692AEE}" presName="sibTrans" presStyleLbl="sibTrans2D1" presStyleIdx="4" presStyleCnt="5"/>
      <dgm:spPr/>
    </dgm:pt>
    <dgm:pt modelId="{EE0A4986-64F0-4BD0-A213-DDB5DB666D10}" type="pres">
      <dgm:prSet presAssocID="{120B97A4-404E-46F4-8F99-9CF3FA692AEE}" presName="connectorText" presStyleLbl="sibTrans2D1" presStyleIdx="4" presStyleCnt="5"/>
      <dgm:spPr/>
    </dgm:pt>
    <dgm:pt modelId="{F2D5C807-2A11-430B-930F-4B96D42E444B}" type="pres">
      <dgm:prSet presAssocID="{5DFC69B9-5770-41B1-BE1B-D1B92F3EB5C7}" presName="node" presStyleLbl="node1" presStyleIdx="5" presStyleCnt="6">
        <dgm:presLayoutVars>
          <dgm:bulletEnabled val="1"/>
        </dgm:presLayoutVars>
      </dgm:prSet>
      <dgm:spPr/>
    </dgm:pt>
  </dgm:ptLst>
  <dgm:cxnLst>
    <dgm:cxn modelId="{DF01F829-7E5E-467B-AB8C-A95885FB1C6E}" srcId="{0E8FD1FF-C32F-4954-BAEE-6BA025EFAC19}" destId="{3BB1FA74-C8F7-45DA-BDFB-51362D298B0E}" srcOrd="2" destOrd="0" parTransId="{677E617D-2C46-4728-8279-485F21D2F93D}" sibTransId="{84570C09-958D-4DD2-9936-FFA640F2DE6B}"/>
    <dgm:cxn modelId="{A276BD01-A8E0-4260-9843-BBDAFCDCE5E5}" type="presOf" srcId="{9B4AD9D9-C3CF-4ED2-B065-E9A78EE805BE}" destId="{22A05A87-0ADA-4770-8CBE-81649E5C3DD7}" srcOrd="0" destOrd="0" presId="urn:microsoft.com/office/officeart/2005/8/layout/process5"/>
    <dgm:cxn modelId="{3FCA12FE-B451-458F-B5CF-3469B8E829EF}" type="presOf" srcId="{9B4AD9D9-C3CF-4ED2-B065-E9A78EE805BE}" destId="{2978E732-4831-4CC5-9C4A-FA03EB485FE2}" srcOrd="1" destOrd="0" presId="urn:microsoft.com/office/officeart/2005/8/layout/process5"/>
    <dgm:cxn modelId="{3A5EAC3B-D3C6-460D-91B1-8C734856FB4B}" type="presOf" srcId="{FA4EF62C-B4B4-410E-A66B-F8431212071D}" destId="{8A1F868E-3481-4894-860E-A050BBABFAD2}" srcOrd="0" destOrd="0" presId="urn:microsoft.com/office/officeart/2005/8/layout/process5"/>
    <dgm:cxn modelId="{48A2C1A0-3098-472E-96EA-1215FF2ECB2C}" type="presOf" srcId="{0E8FD1FF-C32F-4954-BAEE-6BA025EFAC19}" destId="{85FC9549-25A0-46CE-BEB1-BB67F0E208F5}" srcOrd="0" destOrd="0" presId="urn:microsoft.com/office/officeart/2005/8/layout/process5"/>
    <dgm:cxn modelId="{E999A25A-82DD-4E99-89B8-DD834AFF9F98}" type="presOf" srcId="{FF6870D6-02D7-473F-8C9B-3819E7B25352}" destId="{E74846B0-76D0-4F10-8276-7091E58BAC4E}" srcOrd="1" destOrd="0" presId="urn:microsoft.com/office/officeart/2005/8/layout/process5"/>
    <dgm:cxn modelId="{B18C3EB7-24DB-4391-91E8-471079C03124}" srcId="{0E8FD1FF-C32F-4954-BAEE-6BA025EFAC19}" destId="{EA88B1B3-5D50-4257-9946-963FBF312D6F}" srcOrd="1" destOrd="0" parTransId="{A091EAF7-D67D-4E06-97E2-1FC727DBC777}" sibTransId="{FF6870D6-02D7-473F-8C9B-3819E7B25352}"/>
    <dgm:cxn modelId="{A816D294-97B0-46B5-8E5B-BCD9E50DAC22}" type="presOf" srcId="{120B97A4-404E-46F4-8F99-9CF3FA692AEE}" destId="{EE0A4986-64F0-4BD0-A213-DDB5DB666D10}" srcOrd="1" destOrd="0" presId="urn:microsoft.com/office/officeart/2005/8/layout/process5"/>
    <dgm:cxn modelId="{B35C1FC9-9EB9-4420-9CB6-2A7C945C310D}" type="presOf" srcId="{D05B99E9-93FF-485E-B2D4-F0BDBE554CD1}" destId="{492E2E08-7603-4EE1-BB01-98CD43917ABF}" srcOrd="1" destOrd="0" presId="urn:microsoft.com/office/officeart/2005/8/layout/process5"/>
    <dgm:cxn modelId="{0F827EDB-4A29-4C72-92F6-4CC668C96BCF}" type="presOf" srcId="{84570C09-958D-4DD2-9936-FFA640F2DE6B}" destId="{E8E9A207-7897-4FFA-A29C-FB8E01BFFF04}" srcOrd="0" destOrd="0" presId="urn:microsoft.com/office/officeart/2005/8/layout/process5"/>
    <dgm:cxn modelId="{047A4735-BF11-4A24-B8C2-7E57E7DB9323}" type="presOf" srcId="{84570C09-958D-4DD2-9936-FFA640F2DE6B}" destId="{8457CF28-2B7A-49D6-B169-6D6D4A59FFF6}" srcOrd="1" destOrd="0" presId="urn:microsoft.com/office/officeart/2005/8/layout/process5"/>
    <dgm:cxn modelId="{3D915A9C-99D1-4E7E-AB70-6B5EA46D8403}" srcId="{0E8FD1FF-C32F-4954-BAEE-6BA025EFAC19}" destId="{8A1069C7-4C69-4F86-B407-55706A18B337}" srcOrd="0" destOrd="0" parTransId="{D5FB9CB1-8FB3-47D5-BD5E-6E0256E48415}" sibTransId="{D05B99E9-93FF-485E-B2D4-F0BDBE554CD1}"/>
    <dgm:cxn modelId="{7F7A6396-9B56-4D38-9BB7-086E3DA56342}" type="presOf" srcId="{120B97A4-404E-46F4-8F99-9CF3FA692AEE}" destId="{8056654C-487A-42E2-B040-CCE0C0A47481}" srcOrd="0" destOrd="0" presId="urn:microsoft.com/office/officeart/2005/8/layout/process5"/>
    <dgm:cxn modelId="{00B7BEEA-BF53-4257-9038-E698E6FDB110}" type="presOf" srcId="{3BB1FA74-C8F7-45DA-BDFB-51362D298B0E}" destId="{93957E9E-1E1F-4A09-8695-91C8A60D690B}" srcOrd="0" destOrd="0" presId="urn:microsoft.com/office/officeart/2005/8/layout/process5"/>
    <dgm:cxn modelId="{50866651-72F1-442D-8849-E10063AF3868}" srcId="{0E8FD1FF-C32F-4954-BAEE-6BA025EFAC19}" destId="{4D452C91-98B1-4094-BFA7-C08FEF193CEE}" srcOrd="4" destOrd="0" parTransId="{6234F69C-0AD2-4449-8EFA-E562BBA7EC4E}" sibTransId="{120B97A4-404E-46F4-8F99-9CF3FA692AEE}"/>
    <dgm:cxn modelId="{F6041531-49BA-4536-829F-E1779EB978B6}" type="presOf" srcId="{5DFC69B9-5770-41B1-BE1B-D1B92F3EB5C7}" destId="{F2D5C807-2A11-430B-930F-4B96D42E444B}" srcOrd="0" destOrd="0" presId="urn:microsoft.com/office/officeart/2005/8/layout/process5"/>
    <dgm:cxn modelId="{DA0E781A-9F0E-4DDB-BBC5-8F76B3E442E0}" srcId="{0E8FD1FF-C32F-4954-BAEE-6BA025EFAC19}" destId="{FA4EF62C-B4B4-410E-A66B-F8431212071D}" srcOrd="3" destOrd="0" parTransId="{56937F60-98DE-4355-8E2E-6FF4D5613DCF}" sibTransId="{9B4AD9D9-C3CF-4ED2-B065-E9A78EE805BE}"/>
    <dgm:cxn modelId="{61AEDDFE-D9C4-495A-803E-124586FA1301}" srcId="{0E8FD1FF-C32F-4954-BAEE-6BA025EFAC19}" destId="{5DFC69B9-5770-41B1-BE1B-D1B92F3EB5C7}" srcOrd="5" destOrd="0" parTransId="{AD04FF96-2312-4AAD-A89B-5B0C28AC4037}" sibTransId="{8850D0F9-9B5F-4F48-A9DE-F2B33167621D}"/>
    <dgm:cxn modelId="{37CC677B-1650-40C7-A032-80BE1D3DBA71}" type="presOf" srcId="{EA88B1B3-5D50-4257-9946-963FBF312D6F}" destId="{FAC2B44D-7FB6-481F-95FA-EE3DEDA1DBE6}" srcOrd="0" destOrd="0" presId="urn:microsoft.com/office/officeart/2005/8/layout/process5"/>
    <dgm:cxn modelId="{CB004BB1-0BF1-4DB6-8E70-710A1462B19E}" type="presOf" srcId="{4D452C91-98B1-4094-BFA7-C08FEF193CEE}" destId="{6062A2AB-3AEA-477A-AE4B-0F90D10C57CA}" srcOrd="0" destOrd="0" presId="urn:microsoft.com/office/officeart/2005/8/layout/process5"/>
    <dgm:cxn modelId="{BDE0EB07-63CF-4803-AE29-48990C245CEA}" type="presOf" srcId="{FF6870D6-02D7-473F-8C9B-3819E7B25352}" destId="{E7C789B7-4D86-4B6F-A9ED-F7E507627901}" srcOrd="0" destOrd="0" presId="urn:microsoft.com/office/officeart/2005/8/layout/process5"/>
    <dgm:cxn modelId="{B1007767-AC76-478B-AA85-481522FE1522}" type="presOf" srcId="{D05B99E9-93FF-485E-B2D4-F0BDBE554CD1}" destId="{C565DF9B-236E-400E-B8F5-4DF424321BD3}" srcOrd="0" destOrd="0" presId="urn:microsoft.com/office/officeart/2005/8/layout/process5"/>
    <dgm:cxn modelId="{90D9635C-B593-4E4E-947F-574641C3206F}" type="presOf" srcId="{8A1069C7-4C69-4F86-B407-55706A18B337}" destId="{F84AF77B-9FE4-4F22-B00E-11DCB71C6057}" srcOrd="0" destOrd="0" presId="urn:microsoft.com/office/officeart/2005/8/layout/process5"/>
    <dgm:cxn modelId="{6D6D68DF-4A87-4EE3-A1ED-A8C2AFDC005B}" type="presParOf" srcId="{85FC9549-25A0-46CE-BEB1-BB67F0E208F5}" destId="{F84AF77B-9FE4-4F22-B00E-11DCB71C6057}" srcOrd="0" destOrd="0" presId="urn:microsoft.com/office/officeart/2005/8/layout/process5"/>
    <dgm:cxn modelId="{2DCD2977-782D-4767-BCB0-1ABEBC0D666C}" type="presParOf" srcId="{85FC9549-25A0-46CE-BEB1-BB67F0E208F5}" destId="{C565DF9B-236E-400E-B8F5-4DF424321BD3}" srcOrd="1" destOrd="0" presId="urn:microsoft.com/office/officeart/2005/8/layout/process5"/>
    <dgm:cxn modelId="{9ADF6409-0903-46F5-9658-60B4F59F4D6B}" type="presParOf" srcId="{C565DF9B-236E-400E-B8F5-4DF424321BD3}" destId="{492E2E08-7603-4EE1-BB01-98CD43917ABF}" srcOrd="0" destOrd="0" presId="urn:microsoft.com/office/officeart/2005/8/layout/process5"/>
    <dgm:cxn modelId="{261E0BAF-CB0B-44A4-AF51-EF48376E1579}" type="presParOf" srcId="{85FC9549-25A0-46CE-BEB1-BB67F0E208F5}" destId="{FAC2B44D-7FB6-481F-95FA-EE3DEDA1DBE6}" srcOrd="2" destOrd="0" presId="urn:microsoft.com/office/officeart/2005/8/layout/process5"/>
    <dgm:cxn modelId="{C41EE460-1FE7-4F51-8A3F-CC3BC1E22FC3}" type="presParOf" srcId="{85FC9549-25A0-46CE-BEB1-BB67F0E208F5}" destId="{E7C789B7-4D86-4B6F-A9ED-F7E507627901}" srcOrd="3" destOrd="0" presId="urn:microsoft.com/office/officeart/2005/8/layout/process5"/>
    <dgm:cxn modelId="{E40142F3-3B6B-4962-9014-528A6E5D8709}" type="presParOf" srcId="{E7C789B7-4D86-4B6F-A9ED-F7E507627901}" destId="{E74846B0-76D0-4F10-8276-7091E58BAC4E}" srcOrd="0" destOrd="0" presId="urn:microsoft.com/office/officeart/2005/8/layout/process5"/>
    <dgm:cxn modelId="{070CD7A6-59AA-4086-9C79-FAFA6E6CD84A}" type="presParOf" srcId="{85FC9549-25A0-46CE-BEB1-BB67F0E208F5}" destId="{93957E9E-1E1F-4A09-8695-91C8A60D690B}" srcOrd="4" destOrd="0" presId="urn:microsoft.com/office/officeart/2005/8/layout/process5"/>
    <dgm:cxn modelId="{8CCBB23B-6907-4214-B1A6-07B750C3E931}" type="presParOf" srcId="{85FC9549-25A0-46CE-BEB1-BB67F0E208F5}" destId="{E8E9A207-7897-4FFA-A29C-FB8E01BFFF04}" srcOrd="5" destOrd="0" presId="urn:microsoft.com/office/officeart/2005/8/layout/process5"/>
    <dgm:cxn modelId="{0E0AF059-04BD-4D6D-8107-6A735D10BD97}" type="presParOf" srcId="{E8E9A207-7897-4FFA-A29C-FB8E01BFFF04}" destId="{8457CF28-2B7A-49D6-B169-6D6D4A59FFF6}" srcOrd="0" destOrd="0" presId="urn:microsoft.com/office/officeart/2005/8/layout/process5"/>
    <dgm:cxn modelId="{D9BA65F7-596C-4D8E-B843-EDE31A6D08FA}" type="presParOf" srcId="{85FC9549-25A0-46CE-BEB1-BB67F0E208F5}" destId="{8A1F868E-3481-4894-860E-A050BBABFAD2}" srcOrd="6" destOrd="0" presId="urn:microsoft.com/office/officeart/2005/8/layout/process5"/>
    <dgm:cxn modelId="{79E319E2-AC7C-4434-B228-865758EACE25}" type="presParOf" srcId="{85FC9549-25A0-46CE-BEB1-BB67F0E208F5}" destId="{22A05A87-0ADA-4770-8CBE-81649E5C3DD7}" srcOrd="7" destOrd="0" presId="urn:microsoft.com/office/officeart/2005/8/layout/process5"/>
    <dgm:cxn modelId="{B132D845-B1E9-4E7D-9BDA-853F7BE47B20}" type="presParOf" srcId="{22A05A87-0ADA-4770-8CBE-81649E5C3DD7}" destId="{2978E732-4831-4CC5-9C4A-FA03EB485FE2}" srcOrd="0" destOrd="0" presId="urn:microsoft.com/office/officeart/2005/8/layout/process5"/>
    <dgm:cxn modelId="{121B4E38-B748-4F4A-8F30-839824CDB6B7}" type="presParOf" srcId="{85FC9549-25A0-46CE-BEB1-BB67F0E208F5}" destId="{6062A2AB-3AEA-477A-AE4B-0F90D10C57CA}" srcOrd="8" destOrd="0" presId="urn:microsoft.com/office/officeart/2005/8/layout/process5"/>
    <dgm:cxn modelId="{B1135E4D-9609-4BD1-85AA-11864D002E06}" type="presParOf" srcId="{85FC9549-25A0-46CE-BEB1-BB67F0E208F5}" destId="{8056654C-487A-42E2-B040-CCE0C0A47481}" srcOrd="9" destOrd="0" presId="urn:microsoft.com/office/officeart/2005/8/layout/process5"/>
    <dgm:cxn modelId="{30B270B9-0B2A-4FF8-82AE-CDD734B54786}" type="presParOf" srcId="{8056654C-487A-42E2-B040-CCE0C0A47481}" destId="{EE0A4986-64F0-4BD0-A213-DDB5DB666D10}" srcOrd="0" destOrd="0" presId="urn:microsoft.com/office/officeart/2005/8/layout/process5"/>
    <dgm:cxn modelId="{D35A1EBE-9C0A-4CAB-9F6A-1A7BFF1FC131}" type="presParOf" srcId="{85FC9549-25A0-46CE-BEB1-BB67F0E208F5}" destId="{F2D5C807-2A11-430B-930F-4B96D42E444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01628-1807-4902-8BF7-D9834D34FCE7}" type="doc">
      <dgm:prSet loTypeId="urn:microsoft.com/office/officeart/2005/8/layout/radial6" loCatId="relationship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54D21286-A34E-4EAF-9E74-953A5FE53E6E}">
      <dgm:prSet phldrT="[Texto]" custT="1"/>
      <dgm:spPr/>
      <dgm:t>
        <a:bodyPr/>
        <a:lstStyle/>
        <a:p>
          <a:r>
            <a:rPr lang="pt-BR" sz="2400" b="0" dirty="0"/>
            <a:t>Habilitação Técnica</a:t>
          </a:r>
        </a:p>
      </dgm:t>
    </dgm:pt>
    <dgm:pt modelId="{FBB03EA6-0A26-4DDD-9D05-C3A55606A840}" type="parTrans" cxnId="{79870306-AC31-4413-BC4A-745190218920}">
      <dgm:prSet/>
      <dgm:spPr/>
      <dgm:t>
        <a:bodyPr/>
        <a:lstStyle/>
        <a:p>
          <a:endParaRPr lang="pt-BR" sz="2000" b="1"/>
        </a:p>
      </dgm:t>
    </dgm:pt>
    <dgm:pt modelId="{666D7D1C-40E1-408C-ACD5-320C377B5C26}" type="sibTrans" cxnId="{79870306-AC31-4413-BC4A-745190218920}">
      <dgm:prSet/>
      <dgm:spPr/>
      <dgm:t>
        <a:bodyPr/>
        <a:lstStyle/>
        <a:p>
          <a:endParaRPr lang="pt-BR" sz="2000" b="1"/>
        </a:p>
      </dgm:t>
    </dgm:pt>
    <dgm:pt modelId="{56527028-D384-4CB4-A10A-0422302DBA90}">
      <dgm:prSet phldrT="[Texto]" phldr="1"/>
      <dgm:spPr/>
      <dgm:t>
        <a:bodyPr/>
        <a:lstStyle/>
        <a:p>
          <a:endParaRPr lang="pt-BR" sz="2000" b="1"/>
        </a:p>
      </dgm:t>
    </dgm:pt>
    <dgm:pt modelId="{4C0FEA56-F7DA-42D3-828D-564BEA7206AD}" type="parTrans" cxnId="{5E409F2C-F6EE-4C39-A505-C5C9626861E1}">
      <dgm:prSet/>
      <dgm:spPr/>
      <dgm:t>
        <a:bodyPr/>
        <a:lstStyle/>
        <a:p>
          <a:endParaRPr lang="pt-BR" sz="2000" b="1"/>
        </a:p>
      </dgm:t>
    </dgm:pt>
    <dgm:pt modelId="{BDCD702B-6DD7-4CF2-B525-3D09F150DC7C}" type="sibTrans" cxnId="{5E409F2C-F6EE-4C39-A505-C5C9626861E1}">
      <dgm:prSet/>
      <dgm:spPr/>
      <dgm:t>
        <a:bodyPr/>
        <a:lstStyle/>
        <a:p>
          <a:endParaRPr lang="pt-BR" sz="2000" b="1"/>
        </a:p>
      </dgm:t>
    </dgm:pt>
    <dgm:pt modelId="{80300D71-6FFC-4BF3-83A7-5B93C92E4F9C}">
      <dgm:prSet phldrT="[Texto]" phldr="1"/>
      <dgm:spPr/>
      <dgm:t>
        <a:bodyPr/>
        <a:lstStyle/>
        <a:p>
          <a:endParaRPr lang="pt-BR" sz="2000" b="1" dirty="0"/>
        </a:p>
      </dgm:t>
    </dgm:pt>
    <dgm:pt modelId="{1D6260E4-21E6-49E9-85A2-ED795D4CEF6D}" type="parTrans" cxnId="{F595D923-29BC-487C-9FDB-60A06FEC604A}">
      <dgm:prSet/>
      <dgm:spPr/>
      <dgm:t>
        <a:bodyPr/>
        <a:lstStyle/>
        <a:p>
          <a:endParaRPr lang="pt-BR" sz="2000" b="1"/>
        </a:p>
      </dgm:t>
    </dgm:pt>
    <dgm:pt modelId="{B50F2800-97B4-4ECA-AE6D-36E797E0A8AA}" type="sibTrans" cxnId="{F595D923-29BC-487C-9FDB-60A06FEC604A}">
      <dgm:prSet/>
      <dgm:spPr/>
      <dgm:t>
        <a:bodyPr/>
        <a:lstStyle/>
        <a:p>
          <a:endParaRPr lang="pt-BR" sz="2000" b="1"/>
        </a:p>
      </dgm:t>
    </dgm:pt>
    <dgm:pt modelId="{412859E8-D1E1-4762-8210-9B6BCF67B07C}">
      <dgm:prSet/>
      <dgm:spPr/>
      <dgm:t>
        <a:bodyPr/>
        <a:lstStyle/>
        <a:p>
          <a:endParaRPr lang="pt-BR" sz="2000" b="1"/>
        </a:p>
      </dgm:t>
    </dgm:pt>
    <dgm:pt modelId="{4AF35D86-4AFD-4435-B467-FA11E19E39A2}" type="parTrans" cxnId="{075B8453-5A50-4836-90D6-7A5282ADD037}">
      <dgm:prSet/>
      <dgm:spPr/>
      <dgm:t>
        <a:bodyPr/>
        <a:lstStyle/>
        <a:p>
          <a:endParaRPr lang="pt-BR" sz="2000" b="1"/>
        </a:p>
      </dgm:t>
    </dgm:pt>
    <dgm:pt modelId="{53D07E00-F7EC-40A7-B92C-00D67C6C246E}" type="sibTrans" cxnId="{075B8453-5A50-4836-90D6-7A5282ADD037}">
      <dgm:prSet/>
      <dgm:spPr/>
      <dgm:t>
        <a:bodyPr/>
        <a:lstStyle/>
        <a:p>
          <a:endParaRPr lang="pt-BR" sz="2000" b="1"/>
        </a:p>
      </dgm:t>
    </dgm:pt>
    <dgm:pt modelId="{33102F77-ACD7-446C-933B-0BE35D3D67F1}">
      <dgm:prSet/>
      <dgm:spPr/>
      <dgm:t>
        <a:bodyPr/>
        <a:lstStyle/>
        <a:p>
          <a:endParaRPr lang="pt-BR" sz="2000" b="1"/>
        </a:p>
      </dgm:t>
    </dgm:pt>
    <dgm:pt modelId="{D7094974-55D5-4BA7-86AC-DA8CA69808F5}" type="parTrans" cxnId="{661906CF-CAC2-4BEA-9B83-963B4CB1E1E5}">
      <dgm:prSet/>
      <dgm:spPr/>
      <dgm:t>
        <a:bodyPr/>
        <a:lstStyle/>
        <a:p>
          <a:endParaRPr lang="pt-BR" sz="2000" b="1"/>
        </a:p>
      </dgm:t>
    </dgm:pt>
    <dgm:pt modelId="{F32DEB31-2D01-49E9-B33C-E8B9F5D0688F}" type="sibTrans" cxnId="{661906CF-CAC2-4BEA-9B83-963B4CB1E1E5}">
      <dgm:prSet/>
      <dgm:spPr/>
      <dgm:t>
        <a:bodyPr/>
        <a:lstStyle/>
        <a:p>
          <a:endParaRPr lang="pt-BR" sz="2000" b="1"/>
        </a:p>
      </dgm:t>
    </dgm:pt>
    <dgm:pt modelId="{59669DB2-C7FE-4222-A51B-F6001C3918C5}">
      <dgm:prSet custT="1"/>
      <dgm:spPr/>
      <dgm:t>
        <a:bodyPr/>
        <a:lstStyle/>
        <a:p>
          <a:r>
            <a:rPr lang="pt-BR" sz="1800" b="1" dirty="0"/>
            <a:t>Licença Ambiental</a:t>
          </a:r>
        </a:p>
      </dgm:t>
    </dgm:pt>
    <dgm:pt modelId="{607652AC-18CB-4410-A084-706840E11F48}" type="parTrans" cxnId="{DD62C073-42B1-41A5-A1DB-E572D5C3AE30}">
      <dgm:prSet/>
      <dgm:spPr/>
      <dgm:t>
        <a:bodyPr/>
        <a:lstStyle/>
        <a:p>
          <a:endParaRPr lang="pt-BR" sz="2000" b="1"/>
        </a:p>
      </dgm:t>
    </dgm:pt>
    <dgm:pt modelId="{8F8C8A2F-C5FC-4C46-A9F6-DCA3C1560248}" type="sibTrans" cxnId="{DD62C073-42B1-41A5-A1DB-E572D5C3AE30}">
      <dgm:prSet/>
      <dgm:spPr/>
      <dgm:t>
        <a:bodyPr/>
        <a:lstStyle/>
        <a:p>
          <a:endParaRPr lang="pt-BR" sz="2000" b="1"/>
        </a:p>
      </dgm:t>
    </dgm:pt>
    <dgm:pt modelId="{EA538DBB-B316-474E-AC59-8C42C7E5A07E}">
      <dgm:prSet custT="1"/>
      <dgm:spPr/>
      <dgm:t>
        <a:bodyPr/>
        <a:lstStyle/>
        <a:p>
          <a:r>
            <a:rPr lang="pt-BR" sz="1800" b="1" dirty="0"/>
            <a:t>Conexão</a:t>
          </a:r>
        </a:p>
      </dgm:t>
    </dgm:pt>
    <dgm:pt modelId="{C5BB7DF4-DB88-4157-89B8-E98B638C16C7}" type="parTrans" cxnId="{4E5495EF-9774-47C7-8C97-DC8C71C8E314}">
      <dgm:prSet/>
      <dgm:spPr/>
      <dgm:t>
        <a:bodyPr/>
        <a:lstStyle/>
        <a:p>
          <a:endParaRPr lang="pt-BR" sz="2000" b="1"/>
        </a:p>
      </dgm:t>
    </dgm:pt>
    <dgm:pt modelId="{03918EF0-9D29-46AF-8AD3-346499100704}" type="sibTrans" cxnId="{4E5495EF-9774-47C7-8C97-DC8C71C8E314}">
      <dgm:prSet/>
      <dgm:spPr/>
      <dgm:t>
        <a:bodyPr/>
        <a:lstStyle/>
        <a:p>
          <a:endParaRPr lang="pt-BR" sz="2000" b="1"/>
        </a:p>
      </dgm:t>
    </dgm:pt>
    <dgm:pt modelId="{5D5641F5-AD7D-4E58-810C-A88FA241FA4E}">
      <dgm:prSet custT="1"/>
      <dgm:spPr/>
      <dgm:t>
        <a:bodyPr/>
        <a:lstStyle/>
        <a:p>
          <a:r>
            <a:rPr lang="pt-BR" sz="1800" b="1" dirty="0"/>
            <a:t>Projeto e registro</a:t>
          </a:r>
        </a:p>
      </dgm:t>
    </dgm:pt>
    <dgm:pt modelId="{72815DDB-C925-43AD-A818-C2FC07B800B6}" type="parTrans" cxnId="{BED65393-EB4E-4D2A-B756-69E221F98C37}">
      <dgm:prSet/>
      <dgm:spPr/>
      <dgm:t>
        <a:bodyPr/>
        <a:lstStyle/>
        <a:p>
          <a:endParaRPr lang="pt-BR" sz="2000" b="1"/>
        </a:p>
      </dgm:t>
    </dgm:pt>
    <dgm:pt modelId="{BC294455-BE1C-4F35-B25E-61BCD8E3E4FA}" type="sibTrans" cxnId="{BED65393-EB4E-4D2A-B756-69E221F98C37}">
      <dgm:prSet/>
      <dgm:spPr/>
      <dgm:t>
        <a:bodyPr/>
        <a:lstStyle/>
        <a:p>
          <a:endParaRPr lang="pt-BR" sz="2000" b="1"/>
        </a:p>
      </dgm:t>
    </dgm:pt>
    <dgm:pt modelId="{BC77C7CE-C690-42AA-AE62-9C4936517739}">
      <dgm:prSet custT="1"/>
      <dgm:spPr/>
      <dgm:t>
        <a:bodyPr/>
        <a:lstStyle/>
        <a:p>
          <a:r>
            <a:rPr lang="pt-BR" sz="1800" b="1" dirty="0"/>
            <a:t>Recurso e produção de energia</a:t>
          </a:r>
        </a:p>
      </dgm:t>
    </dgm:pt>
    <dgm:pt modelId="{8ACAE5DB-D744-4AF7-904D-C0A0712C99C4}" type="parTrans" cxnId="{3875B9FB-3D03-4AAA-A986-946CA03468FC}">
      <dgm:prSet/>
      <dgm:spPr/>
      <dgm:t>
        <a:bodyPr/>
        <a:lstStyle/>
        <a:p>
          <a:endParaRPr lang="pt-BR" sz="2000" b="1"/>
        </a:p>
      </dgm:t>
    </dgm:pt>
    <dgm:pt modelId="{8BDB562F-F4E4-41E9-A993-099FC394F3E3}" type="sibTrans" cxnId="{3875B9FB-3D03-4AAA-A986-946CA03468FC}">
      <dgm:prSet/>
      <dgm:spPr/>
      <dgm:t>
        <a:bodyPr/>
        <a:lstStyle/>
        <a:p>
          <a:endParaRPr lang="pt-BR" sz="2000" b="1"/>
        </a:p>
      </dgm:t>
    </dgm:pt>
    <dgm:pt modelId="{A34FDE7C-3FD8-4D2A-8A18-339401413D06}">
      <dgm:prSet custT="1"/>
      <dgm:spPr/>
      <dgm:t>
        <a:bodyPr/>
        <a:lstStyle/>
        <a:p>
          <a:r>
            <a:rPr lang="pt-BR" sz="1800" b="1" dirty="0"/>
            <a:t>Direito de  uso do local</a:t>
          </a:r>
        </a:p>
      </dgm:t>
    </dgm:pt>
    <dgm:pt modelId="{42C96098-8F46-4965-BFF5-DCA1C65A826A}" type="parTrans" cxnId="{3046C1AA-B01E-4F45-8473-84B1A3421CA0}">
      <dgm:prSet/>
      <dgm:spPr/>
      <dgm:t>
        <a:bodyPr/>
        <a:lstStyle/>
        <a:p>
          <a:endParaRPr lang="pt-BR" sz="2000" b="1"/>
        </a:p>
      </dgm:t>
    </dgm:pt>
    <dgm:pt modelId="{C8C46B59-F405-43EA-BBC8-5C11D94373EA}" type="sibTrans" cxnId="{3046C1AA-B01E-4F45-8473-84B1A3421CA0}">
      <dgm:prSet/>
      <dgm:spPr/>
      <dgm:t>
        <a:bodyPr/>
        <a:lstStyle/>
        <a:p>
          <a:endParaRPr lang="pt-BR" sz="2000" b="1"/>
        </a:p>
      </dgm:t>
    </dgm:pt>
    <dgm:pt modelId="{F990B7C7-029D-4D68-976E-799240397F14}" type="pres">
      <dgm:prSet presAssocID="{0ED01628-1807-4902-8BF7-D9834D34FC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040E82-FFF6-4581-808A-8B97E37EE3A0}" type="pres">
      <dgm:prSet presAssocID="{54D21286-A34E-4EAF-9E74-953A5FE53E6E}" presName="centerShape" presStyleLbl="node0" presStyleIdx="0" presStyleCnt="1" custScaleX="115820" custScaleY="109026"/>
      <dgm:spPr/>
    </dgm:pt>
    <dgm:pt modelId="{76D72F37-4D68-444B-97BC-FB7BB4ABF19E}" type="pres">
      <dgm:prSet presAssocID="{59669DB2-C7FE-4222-A51B-F6001C3918C5}" presName="node" presStyleLbl="node1" presStyleIdx="0" presStyleCnt="5" custScaleX="117585">
        <dgm:presLayoutVars>
          <dgm:bulletEnabled val="1"/>
        </dgm:presLayoutVars>
      </dgm:prSet>
      <dgm:spPr/>
    </dgm:pt>
    <dgm:pt modelId="{FDF14657-356B-4A7C-A79D-C9247B4A98D2}" type="pres">
      <dgm:prSet presAssocID="{59669DB2-C7FE-4222-A51B-F6001C3918C5}" presName="dummy" presStyleCnt="0"/>
      <dgm:spPr/>
    </dgm:pt>
    <dgm:pt modelId="{72E80558-0C13-451A-B4E8-AA2E1E18485B}" type="pres">
      <dgm:prSet presAssocID="{8F8C8A2F-C5FC-4C46-A9F6-DCA3C1560248}" presName="sibTrans" presStyleLbl="sibTrans2D1" presStyleIdx="0" presStyleCnt="5"/>
      <dgm:spPr/>
    </dgm:pt>
    <dgm:pt modelId="{13E43635-94AE-429D-9585-8245CC12DC0B}" type="pres">
      <dgm:prSet presAssocID="{EA538DBB-B316-474E-AC59-8C42C7E5A07E}" presName="node" presStyleLbl="node1" presStyleIdx="1" presStyleCnt="5" custScaleX="111005">
        <dgm:presLayoutVars>
          <dgm:bulletEnabled val="1"/>
        </dgm:presLayoutVars>
      </dgm:prSet>
      <dgm:spPr/>
    </dgm:pt>
    <dgm:pt modelId="{A69B3AC9-891C-47E9-930C-DE60F3927120}" type="pres">
      <dgm:prSet presAssocID="{EA538DBB-B316-474E-AC59-8C42C7E5A07E}" presName="dummy" presStyleCnt="0"/>
      <dgm:spPr/>
    </dgm:pt>
    <dgm:pt modelId="{1DA883D0-81E4-45C6-B416-E233E82A146C}" type="pres">
      <dgm:prSet presAssocID="{03918EF0-9D29-46AF-8AD3-346499100704}" presName="sibTrans" presStyleLbl="sibTrans2D1" presStyleIdx="1" presStyleCnt="5"/>
      <dgm:spPr/>
    </dgm:pt>
    <dgm:pt modelId="{DA6C80AA-23F4-4516-A88C-647CDD9D0BE2}" type="pres">
      <dgm:prSet presAssocID="{5D5641F5-AD7D-4E58-810C-A88FA241FA4E}" presName="node" presStyleLbl="node1" presStyleIdx="2" presStyleCnt="5" custScaleX="110979">
        <dgm:presLayoutVars>
          <dgm:bulletEnabled val="1"/>
        </dgm:presLayoutVars>
      </dgm:prSet>
      <dgm:spPr/>
    </dgm:pt>
    <dgm:pt modelId="{32542438-EB2B-4350-B938-7D0E66A165B0}" type="pres">
      <dgm:prSet presAssocID="{5D5641F5-AD7D-4E58-810C-A88FA241FA4E}" presName="dummy" presStyleCnt="0"/>
      <dgm:spPr/>
    </dgm:pt>
    <dgm:pt modelId="{00139657-B4F8-448D-87B5-0E4F6DFF71A1}" type="pres">
      <dgm:prSet presAssocID="{BC294455-BE1C-4F35-B25E-61BCD8E3E4FA}" presName="sibTrans" presStyleLbl="sibTrans2D1" presStyleIdx="2" presStyleCnt="5"/>
      <dgm:spPr/>
    </dgm:pt>
    <dgm:pt modelId="{6CFA0AC3-879E-4963-A82A-8AD75546EF6C}" type="pres">
      <dgm:prSet presAssocID="{BC77C7CE-C690-42AA-AE62-9C4936517739}" presName="node" presStyleLbl="node1" presStyleIdx="3" presStyleCnt="5" custScaleX="117836">
        <dgm:presLayoutVars>
          <dgm:bulletEnabled val="1"/>
        </dgm:presLayoutVars>
      </dgm:prSet>
      <dgm:spPr/>
    </dgm:pt>
    <dgm:pt modelId="{AA865E52-EF77-4908-AE14-0E5680AE86DD}" type="pres">
      <dgm:prSet presAssocID="{BC77C7CE-C690-42AA-AE62-9C4936517739}" presName="dummy" presStyleCnt="0"/>
      <dgm:spPr/>
    </dgm:pt>
    <dgm:pt modelId="{8B29A95B-560A-4755-899F-D86EDE09B72C}" type="pres">
      <dgm:prSet presAssocID="{8BDB562F-F4E4-41E9-A993-099FC394F3E3}" presName="sibTrans" presStyleLbl="sibTrans2D1" presStyleIdx="3" presStyleCnt="5"/>
      <dgm:spPr/>
    </dgm:pt>
    <dgm:pt modelId="{1CD5208E-FA5A-4808-A95A-83F50F8D8733}" type="pres">
      <dgm:prSet presAssocID="{A34FDE7C-3FD8-4D2A-8A18-339401413D06}" presName="node" presStyleLbl="node1" presStyleIdx="4" presStyleCnt="5" custScaleX="121194">
        <dgm:presLayoutVars>
          <dgm:bulletEnabled val="1"/>
        </dgm:presLayoutVars>
      </dgm:prSet>
      <dgm:spPr/>
    </dgm:pt>
    <dgm:pt modelId="{59137B1A-AE59-4F44-BB89-8A866ED6B38A}" type="pres">
      <dgm:prSet presAssocID="{A34FDE7C-3FD8-4D2A-8A18-339401413D06}" presName="dummy" presStyleCnt="0"/>
      <dgm:spPr/>
    </dgm:pt>
    <dgm:pt modelId="{34C17E8F-A492-4473-8E00-82A712CA30B3}" type="pres">
      <dgm:prSet presAssocID="{C8C46B59-F405-43EA-BBC8-5C11D94373EA}" presName="sibTrans" presStyleLbl="sibTrans2D1" presStyleIdx="4" presStyleCnt="5"/>
      <dgm:spPr/>
    </dgm:pt>
  </dgm:ptLst>
  <dgm:cxnLst>
    <dgm:cxn modelId="{F595D923-29BC-487C-9FDB-60A06FEC604A}" srcId="{0ED01628-1807-4902-8BF7-D9834D34FCE7}" destId="{80300D71-6FFC-4BF3-83A7-5B93C92E4F9C}" srcOrd="4" destOrd="0" parTransId="{1D6260E4-21E6-49E9-85A2-ED795D4CEF6D}" sibTransId="{B50F2800-97B4-4ECA-AE6D-36E797E0A8AA}"/>
    <dgm:cxn modelId="{FBBF0E45-C995-477D-A2B4-700CE0A5E852}" type="presOf" srcId="{BC77C7CE-C690-42AA-AE62-9C4936517739}" destId="{6CFA0AC3-879E-4963-A82A-8AD75546EF6C}" srcOrd="0" destOrd="0" presId="urn:microsoft.com/office/officeart/2005/8/layout/radial6"/>
    <dgm:cxn modelId="{79870306-AC31-4413-BC4A-745190218920}" srcId="{0ED01628-1807-4902-8BF7-D9834D34FCE7}" destId="{54D21286-A34E-4EAF-9E74-953A5FE53E6E}" srcOrd="0" destOrd="0" parTransId="{FBB03EA6-0A26-4DDD-9D05-C3A55606A840}" sibTransId="{666D7D1C-40E1-408C-ACD5-320C377B5C26}"/>
    <dgm:cxn modelId="{5E409F2C-F6EE-4C39-A505-C5C9626861E1}" srcId="{0ED01628-1807-4902-8BF7-D9834D34FCE7}" destId="{56527028-D384-4CB4-A10A-0422302DBA90}" srcOrd="3" destOrd="0" parTransId="{4C0FEA56-F7DA-42D3-828D-564BEA7206AD}" sibTransId="{BDCD702B-6DD7-4CF2-B525-3D09F150DC7C}"/>
    <dgm:cxn modelId="{BED65393-EB4E-4D2A-B756-69E221F98C37}" srcId="{54D21286-A34E-4EAF-9E74-953A5FE53E6E}" destId="{5D5641F5-AD7D-4E58-810C-A88FA241FA4E}" srcOrd="2" destOrd="0" parTransId="{72815DDB-C925-43AD-A818-C2FC07B800B6}" sibTransId="{BC294455-BE1C-4F35-B25E-61BCD8E3E4FA}"/>
    <dgm:cxn modelId="{F0348F1A-699A-4696-9DC8-B1A7C67F69AB}" type="presOf" srcId="{5D5641F5-AD7D-4E58-810C-A88FA241FA4E}" destId="{DA6C80AA-23F4-4516-A88C-647CDD9D0BE2}" srcOrd="0" destOrd="0" presId="urn:microsoft.com/office/officeart/2005/8/layout/radial6"/>
    <dgm:cxn modelId="{05323E38-C8EE-475B-9CF9-248533E16915}" type="presOf" srcId="{8F8C8A2F-C5FC-4C46-A9F6-DCA3C1560248}" destId="{72E80558-0C13-451A-B4E8-AA2E1E18485B}" srcOrd="0" destOrd="0" presId="urn:microsoft.com/office/officeart/2005/8/layout/radial6"/>
    <dgm:cxn modelId="{0A69CFA7-7209-41DB-B7FC-F6AE5327CE07}" type="presOf" srcId="{EA538DBB-B316-474E-AC59-8C42C7E5A07E}" destId="{13E43635-94AE-429D-9585-8245CC12DC0B}" srcOrd="0" destOrd="0" presId="urn:microsoft.com/office/officeart/2005/8/layout/radial6"/>
    <dgm:cxn modelId="{2DDB5BBE-1200-4A21-A5C3-A2E24143FD38}" type="presOf" srcId="{8BDB562F-F4E4-41E9-A993-099FC394F3E3}" destId="{8B29A95B-560A-4755-899F-D86EDE09B72C}" srcOrd="0" destOrd="0" presId="urn:microsoft.com/office/officeart/2005/8/layout/radial6"/>
    <dgm:cxn modelId="{8E499071-D23B-42A4-BE4D-7325A2DB3CB3}" type="presOf" srcId="{BC294455-BE1C-4F35-B25E-61BCD8E3E4FA}" destId="{00139657-B4F8-448D-87B5-0E4F6DFF71A1}" srcOrd="0" destOrd="0" presId="urn:microsoft.com/office/officeart/2005/8/layout/radial6"/>
    <dgm:cxn modelId="{60CCC613-D393-4143-B671-25637566B2F6}" type="presOf" srcId="{59669DB2-C7FE-4222-A51B-F6001C3918C5}" destId="{76D72F37-4D68-444B-97BC-FB7BB4ABF19E}" srcOrd="0" destOrd="0" presId="urn:microsoft.com/office/officeart/2005/8/layout/radial6"/>
    <dgm:cxn modelId="{E138B46D-E2CE-497C-AE6E-EB85669DFF94}" type="presOf" srcId="{0ED01628-1807-4902-8BF7-D9834D34FCE7}" destId="{F990B7C7-029D-4D68-976E-799240397F14}" srcOrd="0" destOrd="0" presId="urn:microsoft.com/office/officeart/2005/8/layout/radial6"/>
    <dgm:cxn modelId="{3046C1AA-B01E-4F45-8473-84B1A3421CA0}" srcId="{54D21286-A34E-4EAF-9E74-953A5FE53E6E}" destId="{A34FDE7C-3FD8-4D2A-8A18-339401413D06}" srcOrd="4" destOrd="0" parTransId="{42C96098-8F46-4965-BFF5-DCA1C65A826A}" sibTransId="{C8C46B59-F405-43EA-BBC8-5C11D94373EA}"/>
    <dgm:cxn modelId="{FA85B12D-2872-4AE0-9E47-D9C533C79408}" type="presOf" srcId="{C8C46B59-F405-43EA-BBC8-5C11D94373EA}" destId="{34C17E8F-A492-4473-8E00-82A712CA30B3}" srcOrd="0" destOrd="0" presId="urn:microsoft.com/office/officeart/2005/8/layout/radial6"/>
    <dgm:cxn modelId="{3875B9FB-3D03-4AAA-A986-946CA03468FC}" srcId="{54D21286-A34E-4EAF-9E74-953A5FE53E6E}" destId="{BC77C7CE-C690-42AA-AE62-9C4936517739}" srcOrd="3" destOrd="0" parTransId="{8ACAE5DB-D744-4AF7-904D-C0A0712C99C4}" sibTransId="{8BDB562F-F4E4-41E9-A993-099FC394F3E3}"/>
    <dgm:cxn modelId="{DD62C073-42B1-41A5-A1DB-E572D5C3AE30}" srcId="{54D21286-A34E-4EAF-9E74-953A5FE53E6E}" destId="{59669DB2-C7FE-4222-A51B-F6001C3918C5}" srcOrd="0" destOrd="0" parTransId="{607652AC-18CB-4410-A084-706840E11F48}" sibTransId="{8F8C8A2F-C5FC-4C46-A9F6-DCA3C1560248}"/>
    <dgm:cxn modelId="{6423D962-D03B-4BCD-895E-1189E3B325CA}" type="presOf" srcId="{54D21286-A34E-4EAF-9E74-953A5FE53E6E}" destId="{94040E82-FFF6-4581-808A-8B97E37EE3A0}" srcOrd="0" destOrd="0" presId="urn:microsoft.com/office/officeart/2005/8/layout/radial6"/>
    <dgm:cxn modelId="{6216CB96-CF19-443C-B736-6AF06E267011}" type="presOf" srcId="{03918EF0-9D29-46AF-8AD3-346499100704}" destId="{1DA883D0-81E4-45C6-B416-E233E82A146C}" srcOrd="0" destOrd="0" presId="urn:microsoft.com/office/officeart/2005/8/layout/radial6"/>
    <dgm:cxn modelId="{661906CF-CAC2-4BEA-9B83-963B4CB1E1E5}" srcId="{0ED01628-1807-4902-8BF7-D9834D34FCE7}" destId="{33102F77-ACD7-446C-933B-0BE35D3D67F1}" srcOrd="2" destOrd="0" parTransId="{D7094974-55D5-4BA7-86AC-DA8CA69808F5}" sibTransId="{F32DEB31-2D01-49E9-B33C-E8B9F5D0688F}"/>
    <dgm:cxn modelId="{F1D3C082-6EF8-4F4F-8483-83FE9D259818}" type="presOf" srcId="{A34FDE7C-3FD8-4D2A-8A18-339401413D06}" destId="{1CD5208E-FA5A-4808-A95A-83F50F8D8733}" srcOrd="0" destOrd="0" presId="urn:microsoft.com/office/officeart/2005/8/layout/radial6"/>
    <dgm:cxn modelId="{4E5495EF-9774-47C7-8C97-DC8C71C8E314}" srcId="{54D21286-A34E-4EAF-9E74-953A5FE53E6E}" destId="{EA538DBB-B316-474E-AC59-8C42C7E5A07E}" srcOrd="1" destOrd="0" parTransId="{C5BB7DF4-DB88-4157-89B8-E98B638C16C7}" sibTransId="{03918EF0-9D29-46AF-8AD3-346499100704}"/>
    <dgm:cxn modelId="{075B8453-5A50-4836-90D6-7A5282ADD037}" srcId="{0ED01628-1807-4902-8BF7-D9834D34FCE7}" destId="{412859E8-D1E1-4762-8210-9B6BCF67B07C}" srcOrd="1" destOrd="0" parTransId="{4AF35D86-4AFD-4435-B467-FA11E19E39A2}" sibTransId="{53D07E00-F7EC-40A7-B92C-00D67C6C246E}"/>
    <dgm:cxn modelId="{2AD469CA-6EB9-48A0-90F6-26FC874D6B1C}" type="presParOf" srcId="{F990B7C7-029D-4D68-976E-799240397F14}" destId="{94040E82-FFF6-4581-808A-8B97E37EE3A0}" srcOrd="0" destOrd="0" presId="urn:microsoft.com/office/officeart/2005/8/layout/radial6"/>
    <dgm:cxn modelId="{7E8261DA-EB9F-4DAA-A9AD-D63CBAF4FB0D}" type="presParOf" srcId="{F990B7C7-029D-4D68-976E-799240397F14}" destId="{76D72F37-4D68-444B-97BC-FB7BB4ABF19E}" srcOrd="1" destOrd="0" presId="urn:microsoft.com/office/officeart/2005/8/layout/radial6"/>
    <dgm:cxn modelId="{BF3AAA02-5DAF-4D1F-987B-F357C0E8B859}" type="presParOf" srcId="{F990B7C7-029D-4D68-976E-799240397F14}" destId="{FDF14657-356B-4A7C-A79D-C9247B4A98D2}" srcOrd="2" destOrd="0" presId="urn:microsoft.com/office/officeart/2005/8/layout/radial6"/>
    <dgm:cxn modelId="{B29E5D76-9EBC-4F18-9E8E-162D18C95E81}" type="presParOf" srcId="{F990B7C7-029D-4D68-976E-799240397F14}" destId="{72E80558-0C13-451A-B4E8-AA2E1E18485B}" srcOrd="3" destOrd="0" presId="urn:microsoft.com/office/officeart/2005/8/layout/radial6"/>
    <dgm:cxn modelId="{0AAB0CAC-39CA-4CB0-A216-2EE5E7FD9C49}" type="presParOf" srcId="{F990B7C7-029D-4D68-976E-799240397F14}" destId="{13E43635-94AE-429D-9585-8245CC12DC0B}" srcOrd="4" destOrd="0" presId="urn:microsoft.com/office/officeart/2005/8/layout/radial6"/>
    <dgm:cxn modelId="{BE9D1F6D-67C3-49EC-9816-DE7425061421}" type="presParOf" srcId="{F990B7C7-029D-4D68-976E-799240397F14}" destId="{A69B3AC9-891C-47E9-930C-DE60F3927120}" srcOrd="5" destOrd="0" presId="urn:microsoft.com/office/officeart/2005/8/layout/radial6"/>
    <dgm:cxn modelId="{ACCAE850-1896-4CEF-96E0-C91D8E2B1AB6}" type="presParOf" srcId="{F990B7C7-029D-4D68-976E-799240397F14}" destId="{1DA883D0-81E4-45C6-B416-E233E82A146C}" srcOrd="6" destOrd="0" presId="urn:microsoft.com/office/officeart/2005/8/layout/radial6"/>
    <dgm:cxn modelId="{BD2E0F81-0431-4B47-92B2-5FD4BD475D77}" type="presParOf" srcId="{F990B7C7-029D-4D68-976E-799240397F14}" destId="{DA6C80AA-23F4-4516-A88C-647CDD9D0BE2}" srcOrd="7" destOrd="0" presId="urn:microsoft.com/office/officeart/2005/8/layout/radial6"/>
    <dgm:cxn modelId="{2CD4D639-9A60-4028-9496-601E19E9339B}" type="presParOf" srcId="{F990B7C7-029D-4D68-976E-799240397F14}" destId="{32542438-EB2B-4350-B938-7D0E66A165B0}" srcOrd="8" destOrd="0" presId="urn:microsoft.com/office/officeart/2005/8/layout/radial6"/>
    <dgm:cxn modelId="{12EE6049-9434-4005-BBBE-4479D90282EA}" type="presParOf" srcId="{F990B7C7-029D-4D68-976E-799240397F14}" destId="{00139657-B4F8-448D-87B5-0E4F6DFF71A1}" srcOrd="9" destOrd="0" presId="urn:microsoft.com/office/officeart/2005/8/layout/radial6"/>
    <dgm:cxn modelId="{EDBD3117-0B85-416A-B899-1EC57723D350}" type="presParOf" srcId="{F990B7C7-029D-4D68-976E-799240397F14}" destId="{6CFA0AC3-879E-4963-A82A-8AD75546EF6C}" srcOrd="10" destOrd="0" presId="urn:microsoft.com/office/officeart/2005/8/layout/radial6"/>
    <dgm:cxn modelId="{3106C76C-37D8-4DD6-9072-6247ABF7F49E}" type="presParOf" srcId="{F990B7C7-029D-4D68-976E-799240397F14}" destId="{AA865E52-EF77-4908-AE14-0E5680AE86DD}" srcOrd="11" destOrd="0" presId="urn:microsoft.com/office/officeart/2005/8/layout/radial6"/>
    <dgm:cxn modelId="{DC326FD7-63BF-47A6-AFBC-3F5146D428DA}" type="presParOf" srcId="{F990B7C7-029D-4D68-976E-799240397F14}" destId="{8B29A95B-560A-4755-899F-D86EDE09B72C}" srcOrd="12" destOrd="0" presId="urn:microsoft.com/office/officeart/2005/8/layout/radial6"/>
    <dgm:cxn modelId="{7524B6E0-B8F6-4986-B7B3-82B1380157DD}" type="presParOf" srcId="{F990B7C7-029D-4D68-976E-799240397F14}" destId="{1CD5208E-FA5A-4808-A95A-83F50F8D8733}" srcOrd="13" destOrd="0" presId="urn:microsoft.com/office/officeart/2005/8/layout/radial6"/>
    <dgm:cxn modelId="{CE086F45-38F0-485D-8685-F6197CAA6563}" type="presParOf" srcId="{F990B7C7-029D-4D68-976E-799240397F14}" destId="{59137B1A-AE59-4F44-BB89-8A866ED6B38A}" srcOrd="14" destOrd="0" presId="urn:microsoft.com/office/officeart/2005/8/layout/radial6"/>
    <dgm:cxn modelId="{ED057E21-9365-4EB6-978C-C75069A96B55}" type="presParOf" srcId="{F990B7C7-029D-4D68-976E-799240397F14}" destId="{34C17E8F-A492-4473-8E00-82A712CA30B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3EEAB-E525-4D0D-A49E-0A6B21EE81AB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D4A5EA-956A-45EA-AA13-ED1CDB1F74D4}">
      <dgm:prSet phldrT="[Texto]" custT="1"/>
      <dgm:spPr/>
      <dgm:t>
        <a:bodyPr/>
        <a:lstStyle/>
        <a:p>
          <a:r>
            <a:rPr lang="pt-BR" sz="2000" b="1" dirty="0">
              <a:latin typeface="+mj-lt"/>
              <a:ea typeface="+mj-ea"/>
              <a:cs typeface="+mj-cs"/>
            </a:rPr>
            <a:t>23/03/2016</a:t>
          </a:r>
        </a:p>
        <a:p>
          <a:r>
            <a:rPr lang="pt-BR" sz="1600" b="1" dirty="0">
              <a:latin typeface="+mj-lt"/>
              <a:ea typeface="+mj-ea"/>
              <a:cs typeface="+mj-cs"/>
            </a:rPr>
            <a:t>Portaria MME nº 104/2016</a:t>
          </a:r>
        </a:p>
        <a:p>
          <a:r>
            <a:rPr lang="pt-BR" sz="1600" dirty="0">
              <a:latin typeface="+mj-lt"/>
              <a:ea typeface="+mj-ea"/>
              <a:cs typeface="+mj-cs"/>
            </a:rPr>
            <a:t>MME publica Portaria de Diretrizes. </a:t>
          </a:r>
        </a:p>
        <a:p>
          <a:r>
            <a:rPr lang="pt-BR" sz="1600" dirty="0">
              <a:latin typeface="+mj-lt"/>
              <a:ea typeface="+mj-ea"/>
              <a:cs typeface="+mj-cs"/>
            </a:rPr>
            <a:t>Leilão marcado para </a:t>
          </a:r>
          <a:r>
            <a:rPr lang="pt-BR" sz="1600" b="1" dirty="0">
              <a:latin typeface="+mj-lt"/>
              <a:ea typeface="+mj-ea"/>
              <a:cs typeface="+mj-cs"/>
            </a:rPr>
            <a:t>28/out</a:t>
          </a:r>
          <a:r>
            <a:rPr lang="pt-BR" sz="1600" dirty="0">
              <a:latin typeface="+mj-lt"/>
              <a:ea typeface="+mj-ea"/>
              <a:cs typeface="+mj-cs"/>
            </a:rPr>
            <a:t> e cadastramento na EPE até </a:t>
          </a:r>
          <a:r>
            <a:rPr lang="pt-BR" sz="1600" b="1" dirty="0">
              <a:latin typeface="+mj-lt"/>
              <a:ea typeface="+mj-ea"/>
              <a:cs typeface="+mj-cs"/>
            </a:rPr>
            <a:t>01/julho</a:t>
          </a:r>
          <a:r>
            <a:rPr lang="pt-BR" sz="1600" dirty="0">
              <a:latin typeface="+mj-lt"/>
              <a:ea typeface="+mj-ea"/>
              <a:cs typeface="+mj-cs"/>
            </a:rPr>
            <a:t>.</a:t>
          </a:r>
          <a:endParaRPr lang="pt-BR" sz="1600" dirty="0"/>
        </a:p>
      </dgm:t>
    </dgm:pt>
    <dgm:pt modelId="{2678D0D9-D948-4BBE-A470-6E316A63FEDC}" type="parTrans" cxnId="{EA3BF69E-773F-4450-A17C-F50E31ABFD5E}">
      <dgm:prSet/>
      <dgm:spPr/>
      <dgm:t>
        <a:bodyPr/>
        <a:lstStyle/>
        <a:p>
          <a:endParaRPr lang="pt-BR"/>
        </a:p>
      </dgm:t>
    </dgm:pt>
    <dgm:pt modelId="{B4722853-5650-445D-9E6A-D793A50C974C}" type="sibTrans" cxnId="{EA3BF69E-773F-4450-A17C-F50E31ABFD5E}">
      <dgm:prSet/>
      <dgm:spPr/>
      <dgm:t>
        <a:bodyPr/>
        <a:lstStyle/>
        <a:p>
          <a:endParaRPr lang="pt-BR"/>
        </a:p>
      </dgm:t>
    </dgm:pt>
    <dgm:pt modelId="{27E29EDC-26C7-4DD8-8228-3AC81B3B0707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pt-BR" b="1" dirty="0">
              <a:latin typeface="+mj-lt"/>
              <a:ea typeface="+mj-ea"/>
              <a:cs typeface="+mj-cs"/>
            </a:rPr>
            <a:t>01/julho</a:t>
          </a:r>
        </a:p>
        <a:p>
          <a:pPr algn="l"/>
          <a:r>
            <a:rPr lang="pt-BR" dirty="0">
              <a:latin typeface="+mj-lt"/>
              <a:ea typeface="+mj-ea"/>
              <a:cs typeface="+mj-cs"/>
            </a:rPr>
            <a:t>Cadastramento concluído com </a:t>
          </a:r>
          <a:r>
            <a:rPr lang="pt-BR" b="1" dirty="0">
              <a:latin typeface="+mj-lt"/>
              <a:ea typeface="+mj-ea"/>
              <a:cs typeface="+mj-cs"/>
            </a:rPr>
            <a:t>1.192 projetos (33,2 GW).</a:t>
          </a:r>
          <a:endParaRPr lang="pt-BR" b="1" dirty="0"/>
        </a:p>
      </dgm:t>
    </dgm:pt>
    <dgm:pt modelId="{07A2EB03-D8BE-4A48-9D5E-151F4A3D067B}" type="parTrans" cxnId="{C365F5A3-ABC2-4AAB-820F-F1D4BCE6C9D8}">
      <dgm:prSet/>
      <dgm:spPr/>
      <dgm:t>
        <a:bodyPr/>
        <a:lstStyle/>
        <a:p>
          <a:endParaRPr lang="pt-BR"/>
        </a:p>
      </dgm:t>
    </dgm:pt>
    <dgm:pt modelId="{20E4CE32-659B-4901-ACAC-92F2A1D9AB58}" type="sibTrans" cxnId="{C365F5A3-ABC2-4AAB-820F-F1D4BCE6C9D8}">
      <dgm:prSet/>
      <dgm:spPr/>
      <dgm:t>
        <a:bodyPr/>
        <a:lstStyle/>
        <a:p>
          <a:endParaRPr lang="pt-BR"/>
        </a:p>
      </dgm:t>
    </dgm:pt>
    <dgm:pt modelId="{937D8D5B-5457-48FA-BB4B-D08FBD6E5750}">
      <dgm:prSet phldrT="[Texto]" custT="1"/>
      <dgm:spPr/>
      <dgm:t>
        <a:bodyPr/>
        <a:lstStyle/>
        <a:p>
          <a:r>
            <a:rPr lang="pt-BR" sz="1800" b="1" dirty="0">
              <a:latin typeface="+mj-lt"/>
              <a:ea typeface="+mj-ea"/>
              <a:cs typeface="+mj-cs"/>
            </a:rPr>
            <a:t>26/07/2016</a:t>
          </a:r>
        </a:p>
        <a:p>
          <a:r>
            <a:rPr lang="pt-BR" sz="1600" b="1" dirty="0">
              <a:latin typeface="+mj-lt"/>
              <a:ea typeface="+mj-ea"/>
              <a:cs typeface="+mj-cs"/>
            </a:rPr>
            <a:t>Portaria MME nº 390/2016</a:t>
          </a:r>
        </a:p>
        <a:p>
          <a:r>
            <a:rPr lang="pt-BR" sz="1600" dirty="0">
              <a:latin typeface="+mj-lt"/>
              <a:ea typeface="+mj-ea"/>
              <a:cs typeface="+mj-cs"/>
            </a:rPr>
            <a:t>Leilão remarcado para 16/dez e cadastramento até </a:t>
          </a:r>
          <a:r>
            <a:rPr lang="pt-BR" sz="1600" b="1" dirty="0">
              <a:latin typeface="+mj-lt"/>
              <a:ea typeface="+mj-ea"/>
              <a:cs typeface="+mj-cs"/>
            </a:rPr>
            <a:t>08/</a:t>
          </a:r>
          <a:r>
            <a:rPr lang="pt-BR" sz="1600" b="1" dirty="0" err="1">
              <a:latin typeface="+mj-lt"/>
              <a:ea typeface="+mj-ea"/>
              <a:cs typeface="+mj-cs"/>
            </a:rPr>
            <a:t>ago</a:t>
          </a:r>
          <a:endParaRPr lang="pt-BR" sz="1600" dirty="0"/>
        </a:p>
      </dgm:t>
    </dgm:pt>
    <dgm:pt modelId="{C0941B16-EC1B-4FB0-BFEB-E31243AF0B57}" type="parTrans" cxnId="{835E1360-8BBB-4ED2-8834-0B5C32AECC73}">
      <dgm:prSet/>
      <dgm:spPr/>
      <dgm:t>
        <a:bodyPr/>
        <a:lstStyle/>
        <a:p>
          <a:endParaRPr lang="pt-BR"/>
        </a:p>
      </dgm:t>
    </dgm:pt>
    <dgm:pt modelId="{15E64B10-5EAC-42AD-872C-62AB06C9B994}" type="sibTrans" cxnId="{835E1360-8BBB-4ED2-8834-0B5C32AECC73}">
      <dgm:prSet/>
      <dgm:spPr/>
      <dgm:t>
        <a:bodyPr/>
        <a:lstStyle/>
        <a:p>
          <a:endParaRPr lang="pt-BR"/>
        </a:p>
      </dgm:t>
    </dgm:pt>
    <dgm:pt modelId="{063A09AE-7723-45E6-B3C8-68D7DAF0359C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08/agosto</a:t>
          </a:r>
        </a:p>
        <a:p>
          <a:r>
            <a:rPr lang="pt-BR" dirty="0">
              <a:latin typeface="+mj-lt"/>
              <a:ea typeface="+mj-ea"/>
              <a:cs typeface="+mj-cs"/>
            </a:rPr>
            <a:t>Cadastramento concluído com </a:t>
          </a:r>
          <a:r>
            <a:rPr lang="pt-BR" b="1" dirty="0">
              <a:latin typeface="+mj-lt"/>
              <a:ea typeface="+mj-ea"/>
              <a:cs typeface="+mj-cs"/>
            </a:rPr>
            <a:t>1.260 projetos (35,1 GW)</a:t>
          </a:r>
          <a:endParaRPr lang="pt-BR" b="1" dirty="0"/>
        </a:p>
      </dgm:t>
    </dgm:pt>
    <dgm:pt modelId="{3857501E-4D52-4240-A3E6-A7D0D4E7B406}" type="parTrans" cxnId="{13D4AA19-C7B7-4059-B6CB-33F9E48EC406}">
      <dgm:prSet/>
      <dgm:spPr/>
      <dgm:t>
        <a:bodyPr/>
        <a:lstStyle/>
        <a:p>
          <a:endParaRPr lang="pt-BR"/>
        </a:p>
      </dgm:t>
    </dgm:pt>
    <dgm:pt modelId="{C59B0CC8-0A78-4B94-AB91-5D11DBCD976B}" type="sibTrans" cxnId="{13D4AA19-C7B7-4059-B6CB-33F9E48EC406}">
      <dgm:prSet/>
      <dgm:spPr/>
      <dgm:t>
        <a:bodyPr/>
        <a:lstStyle/>
        <a:p>
          <a:endParaRPr lang="pt-BR"/>
        </a:p>
      </dgm:t>
    </dgm:pt>
    <dgm:pt modelId="{D94D97BC-F2ED-4F26-9B85-019D24396564}" type="pres">
      <dgm:prSet presAssocID="{6DD3EEAB-E525-4D0D-A49E-0A6B21EE81AB}" presName="rootnode" presStyleCnt="0">
        <dgm:presLayoutVars>
          <dgm:chMax/>
          <dgm:chPref/>
          <dgm:dir/>
          <dgm:animLvl val="lvl"/>
        </dgm:presLayoutVars>
      </dgm:prSet>
      <dgm:spPr/>
    </dgm:pt>
    <dgm:pt modelId="{70E527FC-6BF0-4AAF-BDEF-9C2585AEDF7F}" type="pres">
      <dgm:prSet presAssocID="{44D4A5EA-956A-45EA-AA13-ED1CDB1F74D4}" presName="composite" presStyleCnt="0"/>
      <dgm:spPr/>
    </dgm:pt>
    <dgm:pt modelId="{16F5F459-C81C-4D62-AA4E-00D81EC822F4}" type="pres">
      <dgm:prSet presAssocID="{44D4A5EA-956A-45EA-AA13-ED1CDB1F74D4}" presName="bentUpArrow1" presStyleLbl="alignImgPlace1" presStyleIdx="0" presStyleCnt="1"/>
      <dgm:spPr/>
    </dgm:pt>
    <dgm:pt modelId="{65FF58BC-16C3-45DB-AFED-DFFBB95B77EA}" type="pres">
      <dgm:prSet presAssocID="{44D4A5EA-956A-45EA-AA13-ED1CDB1F74D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6AFACA2-1D77-4B70-8622-5738CAF47938}" type="pres">
      <dgm:prSet presAssocID="{44D4A5EA-956A-45EA-AA13-ED1CDB1F74D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EE7A8A8-1428-4346-8C56-A99014E5A7E8}" type="pres">
      <dgm:prSet presAssocID="{B4722853-5650-445D-9E6A-D793A50C974C}" presName="sibTrans" presStyleCnt="0"/>
      <dgm:spPr/>
    </dgm:pt>
    <dgm:pt modelId="{511431DC-9CE3-47CE-B52E-7B51BF593055}" type="pres">
      <dgm:prSet presAssocID="{937D8D5B-5457-48FA-BB4B-D08FBD6E5750}" presName="composite" presStyleCnt="0"/>
      <dgm:spPr/>
    </dgm:pt>
    <dgm:pt modelId="{ED830C47-6AE3-4CCA-A6C3-AF6D0704333A}" type="pres">
      <dgm:prSet presAssocID="{937D8D5B-5457-48FA-BB4B-D08FBD6E5750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5799C8D7-6202-4F27-A1E2-67A99E7EA69C}" type="pres">
      <dgm:prSet presAssocID="{937D8D5B-5457-48FA-BB4B-D08FBD6E5750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4476EE5-5307-4CCE-9728-9A0D23ABB23A}" type="presOf" srcId="{937D8D5B-5457-48FA-BB4B-D08FBD6E5750}" destId="{ED830C47-6AE3-4CCA-A6C3-AF6D0704333A}" srcOrd="0" destOrd="0" presId="urn:microsoft.com/office/officeart/2005/8/layout/StepDownProcess"/>
    <dgm:cxn modelId="{F3FC71A7-90FD-465A-9A38-872F0171ECE1}" type="presOf" srcId="{27E29EDC-26C7-4DD8-8228-3AC81B3B0707}" destId="{96AFACA2-1D77-4B70-8622-5738CAF47938}" srcOrd="0" destOrd="0" presId="urn:microsoft.com/office/officeart/2005/8/layout/StepDownProcess"/>
    <dgm:cxn modelId="{EA3BF69E-773F-4450-A17C-F50E31ABFD5E}" srcId="{6DD3EEAB-E525-4D0D-A49E-0A6B21EE81AB}" destId="{44D4A5EA-956A-45EA-AA13-ED1CDB1F74D4}" srcOrd="0" destOrd="0" parTransId="{2678D0D9-D948-4BBE-A470-6E316A63FEDC}" sibTransId="{B4722853-5650-445D-9E6A-D793A50C974C}"/>
    <dgm:cxn modelId="{13D4AA19-C7B7-4059-B6CB-33F9E48EC406}" srcId="{937D8D5B-5457-48FA-BB4B-D08FBD6E5750}" destId="{063A09AE-7723-45E6-B3C8-68D7DAF0359C}" srcOrd="0" destOrd="0" parTransId="{3857501E-4D52-4240-A3E6-A7D0D4E7B406}" sibTransId="{C59B0CC8-0A78-4B94-AB91-5D11DBCD976B}"/>
    <dgm:cxn modelId="{835E1360-8BBB-4ED2-8834-0B5C32AECC73}" srcId="{6DD3EEAB-E525-4D0D-A49E-0A6B21EE81AB}" destId="{937D8D5B-5457-48FA-BB4B-D08FBD6E5750}" srcOrd="1" destOrd="0" parTransId="{C0941B16-EC1B-4FB0-BFEB-E31243AF0B57}" sibTransId="{15E64B10-5EAC-42AD-872C-62AB06C9B994}"/>
    <dgm:cxn modelId="{CA5D9B8C-5958-4071-9767-43EB48AEFED5}" type="presOf" srcId="{063A09AE-7723-45E6-B3C8-68D7DAF0359C}" destId="{5799C8D7-6202-4F27-A1E2-67A99E7EA69C}" srcOrd="0" destOrd="0" presId="urn:microsoft.com/office/officeart/2005/8/layout/StepDownProcess"/>
    <dgm:cxn modelId="{AA99DB43-9EBD-4AEC-9906-5B40F3936BAA}" type="presOf" srcId="{6DD3EEAB-E525-4D0D-A49E-0A6B21EE81AB}" destId="{D94D97BC-F2ED-4F26-9B85-019D24396564}" srcOrd="0" destOrd="0" presId="urn:microsoft.com/office/officeart/2005/8/layout/StepDownProcess"/>
    <dgm:cxn modelId="{C365F5A3-ABC2-4AAB-820F-F1D4BCE6C9D8}" srcId="{44D4A5EA-956A-45EA-AA13-ED1CDB1F74D4}" destId="{27E29EDC-26C7-4DD8-8228-3AC81B3B0707}" srcOrd="0" destOrd="0" parTransId="{07A2EB03-D8BE-4A48-9D5E-151F4A3D067B}" sibTransId="{20E4CE32-659B-4901-ACAC-92F2A1D9AB58}"/>
    <dgm:cxn modelId="{2C6391B6-37EB-4048-B93B-8B08B86C24FC}" type="presOf" srcId="{44D4A5EA-956A-45EA-AA13-ED1CDB1F74D4}" destId="{65FF58BC-16C3-45DB-AFED-DFFBB95B77EA}" srcOrd="0" destOrd="0" presId="urn:microsoft.com/office/officeart/2005/8/layout/StepDownProcess"/>
    <dgm:cxn modelId="{5428617C-5FFA-4E0B-9FE5-2927339EBD49}" type="presParOf" srcId="{D94D97BC-F2ED-4F26-9B85-019D24396564}" destId="{70E527FC-6BF0-4AAF-BDEF-9C2585AEDF7F}" srcOrd="0" destOrd="0" presId="urn:microsoft.com/office/officeart/2005/8/layout/StepDownProcess"/>
    <dgm:cxn modelId="{5AC4059F-312A-46D7-9575-62367C2AD0AD}" type="presParOf" srcId="{70E527FC-6BF0-4AAF-BDEF-9C2585AEDF7F}" destId="{16F5F459-C81C-4D62-AA4E-00D81EC822F4}" srcOrd="0" destOrd="0" presId="urn:microsoft.com/office/officeart/2005/8/layout/StepDownProcess"/>
    <dgm:cxn modelId="{67960C98-C743-4B62-B0D9-1F39A6061BBC}" type="presParOf" srcId="{70E527FC-6BF0-4AAF-BDEF-9C2585AEDF7F}" destId="{65FF58BC-16C3-45DB-AFED-DFFBB95B77EA}" srcOrd="1" destOrd="0" presId="urn:microsoft.com/office/officeart/2005/8/layout/StepDownProcess"/>
    <dgm:cxn modelId="{5043F870-1583-4052-AE2A-E44F637AD3E7}" type="presParOf" srcId="{70E527FC-6BF0-4AAF-BDEF-9C2585AEDF7F}" destId="{96AFACA2-1D77-4B70-8622-5738CAF47938}" srcOrd="2" destOrd="0" presId="urn:microsoft.com/office/officeart/2005/8/layout/StepDownProcess"/>
    <dgm:cxn modelId="{07B62815-5E5C-4EFE-8069-7BB3E949265B}" type="presParOf" srcId="{D94D97BC-F2ED-4F26-9B85-019D24396564}" destId="{0EE7A8A8-1428-4346-8C56-A99014E5A7E8}" srcOrd="1" destOrd="0" presId="urn:microsoft.com/office/officeart/2005/8/layout/StepDownProcess"/>
    <dgm:cxn modelId="{233A5421-AF38-4643-A3F8-F7B13E2076C9}" type="presParOf" srcId="{D94D97BC-F2ED-4F26-9B85-019D24396564}" destId="{511431DC-9CE3-47CE-B52E-7B51BF593055}" srcOrd="2" destOrd="0" presId="urn:microsoft.com/office/officeart/2005/8/layout/StepDownProcess"/>
    <dgm:cxn modelId="{6B210BFF-75E1-4C19-8630-D727E075DA4E}" type="presParOf" srcId="{511431DC-9CE3-47CE-B52E-7B51BF593055}" destId="{ED830C47-6AE3-4CCA-A6C3-AF6D0704333A}" srcOrd="0" destOrd="0" presId="urn:microsoft.com/office/officeart/2005/8/layout/StepDownProcess"/>
    <dgm:cxn modelId="{2FD677FA-D6C3-4E20-A5B6-DA27BC1062D3}" type="presParOf" srcId="{511431DC-9CE3-47CE-B52E-7B51BF593055}" destId="{5799C8D7-6202-4F27-A1E2-67A99E7EA6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AF77B-9FE4-4F22-B00E-11DCB71C6057}">
      <dsp:nvSpPr>
        <dsp:cNvPr id="0" name=""/>
        <dsp:cNvSpPr/>
      </dsp:nvSpPr>
      <dsp:spPr>
        <a:xfrm>
          <a:off x="234826" y="320"/>
          <a:ext cx="2100646" cy="126038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Adesão ao Sistema AEGE</a:t>
          </a:r>
        </a:p>
      </dsp:txBody>
      <dsp:txXfrm>
        <a:off x="271742" y="37236"/>
        <a:ext cx="2026814" cy="1186556"/>
      </dsp:txXfrm>
    </dsp:sp>
    <dsp:sp modelId="{C565DF9B-236E-400E-B8F5-4DF424321BD3}">
      <dsp:nvSpPr>
        <dsp:cNvPr id="0" name=""/>
        <dsp:cNvSpPr/>
      </dsp:nvSpPr>
      <dsp:spPr>
        <a:xfrm>
          <a:off x="2520330" y="370034"/>
          <a:ext cx="445337" cy="520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2520330" y="474226"/>
        <a:ext cx="311736" cy="312576"/>
      </dsp:txXfrm>
    </dsp:sp>
    <dsp:sp modelId="{FAC2B44D-7FB6-481F-95FA-EE3DEDA1DBE6}">
      <dsp:nvSpPr>
        <dsp:cNvPr id="0" name=""/>
        <dsp:cNvSpPr/>
      </dsp:nvSpPr>
      <dsp:spPr>
        <a:xfrm>
          <a:off x="3175732" y="320"/>
          <a:ext cx="2100646" cy="126038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Inclusão de novos usuários</a:t>
          </a:r>
        </a:p>
      </dsp:txBody>
      <dsp:txXfrm>
        <a:off x="3212648" y="37236"/>
        <a:ext cx="2026814" cy="1186556"/>
      </dsp:txXfrm>
    </dsp:sp>
    <dsp:sp modelId="{E7C789B7-4D86-4B6F-A9ED-F7E507627901}">
      <dsp:nvSpPr>
        <dsp:cNvPr id="0" name=""/>
        <dsp:cNvSpPr/>
      </dsp:nvSpPr>
      <dsp:spPr>
        <a:xfrm>
          <a:off x="5461236" y="370034"/>
          <a:ext cx="445337" cy="520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61236" y="474226"/>
        <a:ext cx="311736" cy="312576"/>
      </dsp:txXfrm>
    </dsp:sp>
    <dsp:sp modelId="{93957E9E-1E1F-4A09-8695-91C8A60D690B}">
      <dsp:nvSpPr>
        <dsp:cNvPr id="0" name=""/>
        <dsp:cNvSpPr/>
      </dsp:nvSpPr>
      <dsp:spPr>
        <a:xfrm>
          <a:off x="6116638" y="320"/>
          <a:ext cx="2100646" cy="126038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Inclusão de empreendimentos</a:t>
          </a:r>
        </a:p>
      </dsp:txBody>
      <dsp:txXfrm>
        <a:off x="6153554" y="37236"/>
        <a:ext cx="2026814" cy="1186556"/>
      </dsp:txXfrm>
    </dsp:sp>
    <dsp:sp modelId="{E8E9A207-7897-4FFA-A29C-FB8E01BFFF04}">
      <dsp:nvSpPr>
        <dsp:cNvPr id="0" name=""/>
        <dsp:cNvSpPr/>
      </dsp:nvSpPr>
      <dsp:spPr>
        <a:xfrm rot="5400000">
          <a:off x="6944293" y="1433583"/>
          <a:ext cx="445337" cy="520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7010674" y="1471395"/>
        <a:ext cx="312576" cy="311736"/>
      </dsp:txXfrm>
    </dsp:sp>
    <dsp:sp modelId="{8A1F868E-3481-4894-860E-A050BBABFAD2}">
      <dsp:nvSpPr>
        <dsp:cNvPr id="0" name=""/>
        <dsp:cNvSpPr/>
      </dsp:nvSpPr>
      <dsp:spPr>
        <a:xfrm>
          <a:off x="6116638" y="2100967"/>
          <a:ext cx="2100646" cy="126038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Inscrição de empreendimento no Leilão</a:t>
          </a:r>
        </a:p>
      </dsp:txBody>
      <dsp:txXfrm>
        <a:off x="6153554" y="2137883"/>
        <a:ext cx="2026814" cy="1186556"/>
      </dsp:txXfrm>
    </dsp:sp>
    <dsp:sp modelId="{22A05A87-0ADA-4770-8CBE-81649E5C3DD7}">
      <dsp:nvSpPr>
        <dsp:cNvPr id="0" name=""/>
        <dsp:cNvSpPr/>
      </dsp:nvSpPr>
      <dsp:spPr>
        <a:xfrm rot="10800000">
          <a:off x="5486444" y="2470681"/>
          <a:ext cx="445337" cy="520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5620045" y="2574873"/>
        <a:ext cx="311736" cy="312576"/>
      </dsp:txXfrm>
    </dsp:sp>
    <dsp:sp modelId="{6062A2AB-3AEA-477A-AE4B-0F90D10C57CA}">
      <dsp:nvSpPr>
        <dsp:cNvPr id="0" name=""/>
        <dsp:cNvSpPr/>
      </dsp:nvSpPr>
      <dsp:spPr>
        <a:xfrm>
          <a:off x="3175732" y="2100967"/>
          <a:ext cx="2100646" cy="126038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Suplementação dos dados do empreendimento inscrito no Leilão</a:t>
          </a:r>
        </a:p>
      </dsp:txBody>
      <dsp:txXfrm>
        <a:off x="3212648" y="2137883"/>
        <a:ext cx="2026814" cy="1186556"/>
      </dsp:txXfrm>
    </dsp:sp>
    <dsp:sp modelId="{8056654C-487A-42E2-B040-CCE0C0A47481}">
      <dsp:nvSpPr>
        <dsp:cNvPr id="0" name=""/>
        <dsp:cNvSpPr/>
      </dsp:nvSpPr>
      <dsp:spPr>
        <a:xfrm rot="10800000">
          <a:off x="2545538" y="2470681"/>
          <a:ext cx="445337" cy="520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2679139" y="2574873"/>
        <a:ext cx="311736" cy="312576"/>
      </dsp:txXfrm>
    </dsp:sp>
    <dsp:sp modelId="{F2D5C807-2A11-430B-930F-4B96D42E444B}">
      <dsp:nvSpPr>
        <dsp:cNvPr id="0" name=""/>
        <dsp:cNvSpPr/>
      </dsp:nvSpPr>
      <dsp:spPr>
        <a:xfrm>
          <a:off x="234826" y="2100967"/>
          <a:ext cx="2100646" cy="126038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Cadastramento</a:t>
          </a:r>
        </a:p>
      </dsp:txBody>
      <dsp:txXfrm>
        <a:off x="271742" y="2137883"/>
        <a:ext cx="2026814" cy="1186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7E8F-A492-4473-8E00-82A712CA30B3}">
      <dsp:nvSpPr>
        <dsp:cNvPr id="0" name=""/>
        <dsp:cNvSpPr/>
      </dsp:nvSpPr>
      <dsp:spPr>
        <a:xfrm>
          <a:off x="1188041" y="593665"/>
          <a:ext cx="3953143" cy="395314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29A95B-560A-4755-899F-D86EDE09B72C}">
      <dsp:nvSpPr>
        <dsp:cNvPr id="0" name=""/>
        <dsp:cNvSpPr/>
      </dsp:nvSpPr>
      <dsp:spPr>
        <a:xfrm>
          <a:off x="1188041" y="593665"/>
          <a:ext cx="3953143" cy="3953143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139657-B4F8-448D-87B5-0E4F6DFF71A1}">
      <dsp:nvSpPr>
        <dsp:cNvPr id="0" name=""/>
        <dsp:cNvSpPr/>
      </dsp:nvSpPr>
      <dsp:spPr>
        <a:xfrm>
          <a:off x="1188041" y="593665"/>
          <a:ext cx="3953143" cy="395314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A883D0-81E4-45C6-B416-E233E82A146C}">
      <dsp:nvSpPr>
        <dsp:cNvPr id="0" name=""/>
        <dsp:cNvSpPr/>
      </dsp:nvSpPr>
      <dsp:spPr>
        <a:xfrm>
          <a:off x="1188041" y="593665"/>
          <a:ext cx="3953143" cy="3953143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E80558-0C13-451A-B4E8-AA2E1E18485B}">
      <dsp:nvSpPr>
        <dsp:cNvPr id="0" name=""/>
        <dsp:cNvSpPr/>
      </dsp:nvSpPr>
      <dsp:spPr>
        <a:xfrm>
          <a:off x="1188041" y="593665"/>
          <a:ext cx="3953143" cy="395314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040E82-FFF6-4581-808A-8B97E37EE3A0}">
      <dsp:nvSpPr>
        <dsp:cNvPr id="0" name=""/>
        <dsp:cNvSpPr/>
      </dsp:nvSpPr>
      <dsp:spPr>
        <a:xfrm>
          <a:off x="2110675" y="1578124"/>
          <a:ext cx="2107874" cy="19842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/>
            <a:t>Habilitação Técnica</a:t>
          </a:r>
        </a:p>
      </dsp:txBody>
      <dsp:txXfrm>
        <a:off x="2419366" y="1868707"/>
        <a:ext cx="1490492" cy="1403060"/>
      </dsp:txXfrm>
    </dsp:sp>
    <dsp:sp modelId="{76D72F37-4D68-444B-97BC-FB7BB4ABF19E}">
      <dsp:nvSpPr>
        <dsp:cNvPr id="0" name=""/>
        <dsp:cNvSpPr/>
      </dsp:nvSpPr>
      <dsp:spPr>
        <a:xfrm>
          <a:off x="2415613" y="2543"/>
          <a:ext cx="1497997" cy="12739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Licença Ambiental</a:t>
          </a:r>
        </a:p>
      </dsp:txBody>
      <dsp:txXfrm>
        <a:off x="2634990" y="189111"/>
        <a:ext cx="1059243" cy="900833"/>
      </dsp:txXfrm>
    </dsp:sp>
    <dsp:sp modelId="{13E43635-94AE-429D-9585-8245CC12DC0B}">
      <dsp:nvSpPr>
        <dsp:cNvPr id="0" name=""/>
        <dsp:cNvSpPr/>
      </dsp:nvSpPr>
      <dsp:spPr>
        <a:xfrm>
          <a:off x="4293740" y="1336630"/>
          <a:ext cx="1414170" cy="12739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Conexão</a:t>
          </a:r>
        </a:p>
      </dsp:txBody>
      <dsp:txXfrm>
        <a:off x="4500840" y="1523198"/>
        <a:ext cx="999970" cy="900833"/>
      </dsp:txXfrm>
    </dsp:sp>
    <dsp:sp modelId="{DA6C80AA-23F4-4516-A88C-647CDD9D0BE2}">
      <dsp:nvSpPr>
        <dsp:cNvPr id="0" name=""/>
        <dsp:cNvSpPr/>
      </dsp:nvSpPr>
      <dsp:spPr>
        <a:xfrm>
          <a:off x="3592535" y="3495228"/>
          <a:ext cx="1413839" cy="12739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Projeto e registro</a:t>
          </a:r>
        </a:p>
      </dsp:txBody>
      <dsp:txXfrm>
        <a:off x="3799587" y="3681796"/>
        <a:ext cx="999735" cy="900833"/>
      </dsp:txXfrm>
    </dsp:sp>
    <dsp:sp modelId="{6CFA0AC3-879E-4963-A82A-8AD75546EF6C}">
      <dsp:nvSpPr>
        <dsp:cNvPr id="0" name=""/>
        <dsp:cNvSpPr/>
      </dsp:nvSpPr>
      <dsp:spPr>
        <a:xfrm>
          <a:off x="1279172" y="3495228"/>
          <a:ext cx="1501195" cy="12739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Recurso e produção de energia</a:t>
          </a:r>
        </a:p>
      </dsp:txBody>
      <dsp:txXfrm>
        <a:off x="1499017" y="3681796"/>
        <a:ext cx="1061505" cy="900833"/>
      </dsp:txXfrm>
    </dsp:sp>
    <dsp:sp modelId="{1CD5208E-FA5A-4808-A95A-83F50F8D8733}">
      <dsp:nvSpPr>
        <dsp:cNvPr id="0" name=""/>
        <dsp:cNvSpPr/>
      </dsp:nvSpPr>
      <dsp:spPr>
        <a:xfrm>
          <a:off x="556412" y="1336630"/>
          <a:ext cx="1543975" cy="12739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Direito de  uso do local</a:t>
          </a:r>
        </a:p>
      </dsp:txBody>
      <dsp:txXfrm>
        <a:off x="782522" y="1523198"/>
        <a:ext cx="1091755" cy="900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F459-C81C-4D62-AA4E-00D81EC822F4}">
      <dsp:nvSpPr>
        <dsp:cNvPr id="0" name=""/>
        <dsp:cNvSpPr/>
      </dsp:nvSpPr>
      <dsp:spPr>
        <a:xfrm rot="5400000">
          <a:off x="744690" y="1893251"/>
          <a:ext cx="1693163" cy="19276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FF58BC-16C3-45DB-AFED-DFFBB95B77EA}">
      <dsp:nvSpPr>
        <dsp:cNvPr id="0" name=""/>
        <dsp:cNvSpPr/>
      </dsp:nvSpPr>
      <dsp:spPr>
        <a:xfrm>
          <a:off x="296104" y="16345"/>
          <a:ext cx="2850291" cy="19951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+mj-lt"/>
              <a:ea typeface="+mj-ea"/>
              <a:cs typeface="+mj-cs"/>
            </a:rPr>
            <a:t>23/03/2016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  <a:ea typeface="+mj-ea"/>
              <a:cs typeface="+mj-cs"/>
            </a:rPr>
            <a:t>Portaria MME nº 104/2016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+mj-lt"/>
              <a:ea typeface="+mj-ea"/>
              <a:cs typeface="+mj-cs"/>
            </a:rPr>
            <a:t>MME publica Portaria de Diretrizes.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+mj-lt"/>
              <a:ea typeface="+mj-ea"/>
              <a:cs typeface="+mj-cs"/>
            </a:rPr>
            <a:t>Leilão marcado para </a:t>
          </a:r>
          <a:r>
            <a:rPr lang="pt-BR" sz="1600" b="1" kern="1200" dirty="0">
              <a:latin typeface="+mj-lt"/>
              <a:ea typeface="+mj-ea"/>
              <a:cs typeface="+mj-cs"/>
            </a:rPr>
            <a:t>28/out</a:t>
          </a:r>
          <a:r>
            <a:rPr lang="pt-BR" sz="1600" kern="1200" dirty="0">
              <a:latin typeface="+mj-lt"/>
              <a:ea typeface="+mj-ea"/>
              <a:cs typeface="+mj-cs"/>
            </a:rPr>
            <a:t> e cadastramento na EPE até </a:t>
          </a:r>
          <a:r>
            <a:rPr lang="pt-BR" sz="1600" b="1" kern="1200" dirty="0">
              <a:latin typeface="+mj-lt"/>
              <a:ea typeface="+mj-ea"/>
              <a:cs typeface="+mj-cs"/>
            </a:rPr>
            <a:t>01/julho</a:t>
          </a:r>
          <a:r>
            <a:rPr lang="pt-BR" sz="1600" kern="1200" dirty="0">
              <a:latin typeface="+mj-lt"/>
              <a:ea typeface="+mj-ea"/>
              <a:cs typeface="+mj-cs"/>
            </a:rPr>
            <a:t>.</a:t>
          </a:r>
          <a:endParaRPr lang="pt-BR" sz="1600" kern="1200" dirty="0"/>
        </a:p>
      </dsp:txBody>
      <dsp:txXfrm>
        <a:off x="393515" y="113756"/>
        <a:ext cx="2655469" cy="1800289"/>
      </dsp:txXfrm>
    </dsp:sp>
    <dsp:sp modelId="{96AFACA2-1D77-4B70-8622-5738CAF47938}">
      <dsp:nvSpPr>
        <dsp:cNvPr id="0" name=""/>
        <dsp:cNvSpPr/>
      </dsp:nvSpPr>
      <dsp:spPr>
        <a:xfrm>
          <a:off x="3146395" y="206624"/>
          <a:ext cx="2073030" cy="161253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b="1" kern="1200" dirty="0">
              <a:latin typeface="+mj-lt"/>
              <a:ea typeface="+mj-ea"/>
              <a:cs typeface="+mj-cs"/>
            </a:rPr>
            <a:t>01/julho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  <a:ea typeface="+mj-ea"/>
              <a:cs typeface="+mj-cs"/>
            </a:rPr>
            <a:t>Cadastramento concluído com </a:t>
          </a:r>
          <a:r>
            <a:rPr lang="pt-BR" sz="1900" b="1" kern="1200" dirty="0">
              <a:latin typeface="+mj-lt"/>
              <a:ea typeface="+mj-ea"/>
              <a:cs typeface="+mj-cs"/>
            </a:rPr>
            <a:t>1.192 projetos (33,2 GW).</a:t>
          </a:r>
          <a:endParaRPr lang="pt-BR" sz="1900" b="1" kern="1200" dirty="0"/>
        </a:p>
      </dsp:txBody>
      <dsp:txXfrm>
        <a:off x="3146395" y="206624"/>
        <a:ext cx="2073030" cy="1612537"/>
      </dsp:txXfrm>
    </dsp:sp>
    <dsp:sp modelId="{ED830C47-6AE3-4CCA-A6C3-AF6D0704333A}">
      <dsp:nvSpPr>
        <dsp:cNvPr id="0" name=""/>
        <dsp:cNvSpPr/>
      </dsp:nvSpPr>
      <dsp:spPr>
        <a:xfrm>
          <a:off x="2659298" y="2257514"/>
          <a:ext cx="2850291" cy="19951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+mj-lt"/>
              <a:ea typeface="+mj-ea"/>
              <a:cs typeface="+mj-cs"/>
            </a:rPr>
            <a:t>26/07/2016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  <a:ea typeface="+mj-ea"/>
              <a:cs typeface="+mj-cs"/>
            </a:rPr>
            <a:t>Portaria MME nº 390/2016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+mj-lt"/>
              <a:ea typeface="+mj-ea"/>
              <a:cs typeface="+mj-cs"/>
            </a:rPr>
            <a:t>Leilão remarcado para 16/dez e cadastramento até </a:t>
          </a:r>
          <a:r>
            <a:rPr lang="pt-BR" sz="1600" b="1" kern="1200" dirty="0">
              <a:latin typeface="+mj-lt"/>
              <a:ea typeface="+mj-ea"/>
              <a:cs typeface="+mj-cs"/>
            </a:rPr>
            <a:t>08/</a:t>
          </a:r>
          <a:r>
            <a:rPr lang="pt-BR" sz="1600" b="1" kern="1200" dirty="0" err="1">
              <a:latin typeface="+mj-lt"/>
              <a:ea typeface="+mj-ea"/>
              <a:cs typeface="+mj-cs"/>
            </a:rPr>
            <a:t>ago</a:t>
          </a:r>
          <a:endParaRPr lang="pt-BR" sz="1600" kern="1200" dirty="0"/>
        </a:p>
      </dsp:txBody>
      <dsp:txXfrm>
        <a:off x="2756709" y="2354925"/>
        <a:ext cx="2655469" cy="1800289"/>
      </dsp:txXfrm>
    </dsp:sp>
    <dsp:sp modelId="{5799C8D7-6202-4F27-A1E2-67A99E7EA69C}">
      <dsp:nvSpPr>
        <dsp:cNvPr id="0" name=""/>
        <dsp:cNvSpPr/>
      </dsp:nvSpPr>
      <dsp:spPr>
        <a:xfrm>
          <a:off x="5509590" y="2447793"/>
          <a:ext cx="2073030" cy="161253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08/agosto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+mj-lt"/>
              <a:ea typeface="+mj-ea"/>
              <a:cs typeface="+mj-cs"/>
            </a:rPr>
            <a:t>Cadastramento concluído com </a:t>
          </a:r>
          <a:r>
            <a:rPr lang="pt-BR" sz="1900" b="1" kern="1200" dirty="0">
              <a:latin typeface="+mj-lt"/>
              <a:ea typeface="+mj-ea"/>
              <a:cs typeface="+mj-cs"/>
            </a:rPr>
            <a:t>1.260 projetos (35,1 GW)</a:t>
          </a:r>
          <a:endParaRPr lang="pt-BR" sz="1900" b="1" kern="1200" dirty="0"/>
        </a:p>
      </dsp:txBody>
      <dsp:txXfrm>
        <a:off x="5509590" y="2447793"/>
        <a:ext cx="2073030" cy="1612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0.19227</cdr:x>
      <cdr:y>0.93605</cdr:y>
    </cdr:from>
    <cdr:to>
      <cdr:x>0.28016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000251" y="5111749"/>
          <a:ext cx="914400" cy="349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157058-5C15-401E-8BE5-15CB8871548B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A06C0E-892C-411B-9E89-EB36E9562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142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275" tIns="45637" rIns="91275" bIns="45637" rtlCol="0"/>
          <a:lstStyle>
            <a:lvl1pPr algn="l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275" tIns="45637" rIns="91275" bIns="45637" rtlCol="0"/>
          <a:lstStyle>
            <a:lvl1pPr algn="r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176701-037D-4866-A41E-798114F1BF00}" type="datetimeFigureOut">
              <a:rPr lang="pt-BR"/>
              <a:pPr>
                <a:defRPr/>
              </a:pPr>
              <a:t>29/11/2016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7" rIns="91275" bIns="4563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275" tIns="45637" rIns="91275" bIns="45637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275" tIns="45637" rIns="91275" bIns="45637" rtlCol="0" anchor="b"/>
          <a:lstStyle>
            <a:lvl1pPr algn="l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275" tIns="45637" rIns="91275" bIns="45637" rtlCol="0" anchor="b"/>
          <a:lstStyle>
            <a:lvl1pPr algn="r" defTabSz="9142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07ACED-28EF-42E3-9A0E-57662C9597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45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1"/>
          <p:cNvSpPr txBox="1">
            <a:spLocks noChangeArrowheads="1"/>
          </p:cNvSpPr>
          <p:nvPr userDrawn="1"/>
        </p:nvSpPr>
        <p:spPr bwMode="auto">
          <a:xfrm>
            <a:off x="75297" y="6284913"/>
            <a:ext cx="4102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dirty="0">
                <a:solidFill>
                  <a:schemeClr val="bg1"/>
                </a:solidFill>
              </a:rPr>
              <a:t>Workshop do 2º LER/2016 – Esclarecimentos Técnicos</a:t>
            </a:r>
          </a:p>
          <a:p>
            <a:r>
              <a:rPr lang="pt-BR" altLang="pt-BR" sz="1400" dirty="0">
                <a:solidFill>
                  <a:schemeClr val="bg1"/>
                </a:solidFill>
              </a:rPr>
              <a:t>Resultados da Habilitação Técnica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9144000" cy="6708775"/>
          </a:xfrm>
          <a:prstGeom prst="rect">
            <a:avLst/>
          </a:prstGeom>
          <a:solidFill>
            <a:srgbClr val="002A5E"/>
          </a:soli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5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 rot="16680595" flipH="1" flipV="1">
            <a:off x="-309562" y="4692650"/>
            <a:ext cx="22669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7" name="Imagem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413" y="6313488"/>
            <a:ext cx="8064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11"/>
          <p:cNvSpPr txBox="1">
            <a:spLocks noChangeArrowheads="1"/>
          </p:cNvSpPr>
          <p:nvPr userDrawn="1"/>
        </p:nvSpPr>
        <p:spPr bwMode="auto">
          <a:xfrm>
            <a:off x="75297" y="6284913"/>
            <a:ext cx="4102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dirty="0">
                <a:solidFill>
                  <a:srgbClr val="002A5E"/>
                </a:solidFill>
              </a:rPr>
              <a:t>Workshop</a:t>
            </a:r>
            <a:r>
              <a:rPr lang="pt-BR" altLang="pt-BR" sz="1400" baseline="0" dirty="0">
                <a:solidFill>
                  <a:srgbClr val="002A5E"/>
                </a:solidFill>
              </a:rPr>
              <a:t> do 2º LER/2016 – Esclarecimentos Técnicos</a:t>
            </a:r>
            <a:endParaRPr lang="pt-BR" altLang="pt-BR" sz="1400" dirty="0">
              <a:solidFill>
                <a:srgbClr val="002A5E"/>
              </a:solidFill>
            </a:endParaRPr>
          </a:p>
          <a:p>
            <a:r>
              <a:rPr lang="pt-BR" altLang="pt-BR" sz="1400" dirty="0">
                <a:solidFill>
                  <a:srgbClr val="002A5E"/>
                </a:solidFill>
              </a:rPr>
              <a:t>Resultados da Habilitação Técnica</a:t>
            </a:r>
          </a:p>
        </p:txBody>
      </p:sp>
      <p:pic>
        <p:nvPicPr>
          <p:cNvPr id="9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 rot="16669780">
            <a:off x="7327900" y="-479425"/>
            <a:ext cx="20701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13"/>
          <p:cNvSpPr txBox="1">
            <a:spLocks noChangeArrowheads="1"/>
          </p:cNvSpPr>
          <p:nvPr userDrawn="1"/>
        </p:nvSpPr>
        <p:spPr bwMode="auto">
          <a:xfrm>
            <a:off x="5718308" y="6294438"/>
            <a:ext cx="2527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altLang="pt-BR" sz="1400" dirty="0">
                <a:solidFill>
                  <a:srgbClr val="002A5E"/>
                </a:solidFill>
              </a:rPr>
              <a:t>Empresa de Pesquisa Energética</a:t>
            </a:r>
          </a:p>
          <a:p>
            <a:pPr algn="r"/>
            <a:r>
              <a:rPr lang="pt-BR" altLang="pt-BR" sz="1400" dirty="0">
                <a:solidFill>
                  <a:srgbClr val="002A5E"/>
                </a:solidFill>
              </a:rPr>
              <a:t>Ministério</a:t>
            </a:r>
            <a:r>
              <a:rPr lang="pt-BR" altLang="pt-BR" sz="1400" baseline="0" dirty="0">
                <a:solidFill>
                  <a:srgbClr val="002A5E"/>
                </a:solidFill>
              </a:rPr>
              <a:t> de Minas e Energia</a:t>
            </a:r>
            <a:endParaRPr lang="pt-BR" altLang="pt-BR" sz="1400" dirty="0">
              <a:solidFill>
                <a:srgbClr val="002A5E"/>
              </a:solidFill>
            </a:endParaRPr>
          </a:p>
        </p:txBody>
      </p:sp>
      <p:sp>
        <p:nvSpPr>
          <p:cNvPr id="13" name="Subtítulo 1"/>
          <p:cNvSpPr>
            <a:spLocks noGrp="1"/>
          </p:cNvSpPr>
          <p:nvPr>
            <p:ph type="subTitle" idx="1"/>
          </p:nvPr>
        </p:nvSpPr>
        <p:spPr>
          <a:xfrm>
            <a:off x="6000418" y="5301208"/>
            <a:ext cx="2859626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960452" cy="2448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6680595" flipH="1" flipV="1">
            <a:off x="-309562" y="4692650"/>
            <a:ext cx="22669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6669780">
            <a:off x="7327900" y="-479425"/>
            <a:ext cx="20701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rgbClr val="002A5E"/>
          </a:soli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27" name="CaixaDeTexto 6"/>
          <p:cNvSpPr txBox="1">
            <a:spLocks noChangeArrowheads="1"/>
          </p:cNvSpPr>
          <p:nvPr userDrawn="1"/>
        </p:nvSpPr>
        <p:spPr bwMode="auto">
          <a:xfrm>
            <a:off x="5718308" y="6294438"/>
            <a:ext cx="2527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altLang="pt-BR" sz="1400" dirty="0">
                <a:solidFill>
                  <a:schemeClr val="bg1"/>
                </a:solidFill>
              </a:rPr>
              <a:t>Empresa de Pesquisa Energética</a:t>
            </a:r>
          </a:p>
          <a:p>
            <a:pPr algn="r"/>
            <a:r>
              <a:rPr lang="pt-BR" altLang="pt-BR" sz="1400" dirty="0">
                <a:solidFill>
                  <a:schemeClr val="bg1"/>
                </a:solidFill>
              </a:rPr>
              <a:t>Ministério de Minas e Energia</a:t>
            </a:r>
          </a:p>
        </p:txBody>
      </p:sp>
      <p:pic>
        <p:nvPicPr>
          <p:cNvPr id="1028" name="Imagem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3413" y="6313488"/>
            <a:ext cx="8064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1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2"/>
          <p:cNvSpPr>
            <a:spLocks noGrp="1"/>
          </p:cNvSpPr>
          <p:nvPr>
            <p:ph type="title"/>
          </p:nvPr>
        </p:nvSpPr>
        <p:spPr bwMode="auto">
          <a:xfrm>
            <a:off x="688592" y="1632857"/>
            <a:ext cx="7888287" cy="2820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altLang="pt-BR" sz="2400" b="0" i="1" dirty="0"/>
              <a:t>2º </a:t>
            </a:r>
            <a:r>
              <a:rPr lang="en-US" altLang="pt-BR" sz="2400" b="0" i="1" dirty="0" err="1"/>
              <a:t>Leilão</a:t>
            </a:r>
            <a:r>
              <a:rPr lang="en-US" altLang="pt-BR" sz="2400" b="0" i="1" dirty="0"/>
              <a:t> de </a:t>
            </a:r>
            <a:r>
              <a:rPr lang="en-US" altLang="pt-BR" sz="2400" b="0" i="1" dirty="0" err="1"/>
              <a:t>Energia</a:t>
            </a:r>
            <a:r>
              <a:rPr lang="en-US" altLang="pt-BR" sz="2400" b="0" i="1" dirty="0"/>
              <a:t> de </a:t>
            </a:r>
            <a:r>
              <a:rPr lang="en-US" altLang="pt-BR" sz="2400" b="0" i="1" dirty="0" err="1"/>
              <a:t>Reserva</a:t>
            </a:r>
            <a:r>
              <a:rPr lang="en-US" altLang="pt-BR" sz="2400" b="0" i="1" dirty="0"/>
              <a:t> de 2016</a:t>
            </a:r>
            <a:br>
              <a:rPr lang="en-US" altLang="pt-BR" sz="3600" dirty="0"/>
            </a:br>
            <a:r>
              <a:rPr lang="en-US" altLang="pt-BR" sz="4000" dirty="0" err="1"/>
              <a:t>Resultados</a:t>
            </a:r>
            <a:r>
              <a:rPr lang="en-US" altLang="pt-BR" sz="4000" dirty="0"/>
              <a:t> da </a:t>
            </a:r>
            <a:r>
              <a:rPr lang="en-US" altLang="pt-BR" sz="4000" dirty="0" err="1"/>
              <a:t>Habilitação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Técnica</a:t>
            </a:r>
            <a:endParaRPr lang="pt-BR" alt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25244" y="4107683"/>
            <a:ext cx="2834800" cy="769441"/>
          </a:xfrm>
          <a:prstGeom prst="rect">
            <a:avLst/>
          </a:prstGeom>
          <a:solidFill>
            <a:srgbClr val="FCCA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Brasília</a:t>
            </a:r>
            <a:endParaRPr lang="en-US" altLang="pt-BR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 de novembro de 2016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327071" y="5301208"/>
            <a:ext cx="4532973" cy="794792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Thiago Barral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i="1" dirty="0"/>
              <a:t>Superintendente de Projetos de Geração</a:t>
            </a:r>
            <a:endParaRPr lang="pt-B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Histórico de resultados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82736"/>
              </p:ext>
            </p:extLst>
          </p:nvPr>
        </p:nvGraphicFramePr>
        <p:xfrm>
          <a:off x="704850" y="1790699"/>
          <a:ext cx="7953375" cy="411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104901" y="1129207"/>
            <a:ext cx="596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Vencedores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 Light"/>
              </a:rPr>
              <a:t>x</a:t>
            </a:r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 Oferta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2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4073" y="2895600"/>
            <a:ext cx="83303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pt-B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que é exigido e por quê?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33600" y="1817417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hangingPunct="0">
              <a:lnSpc>
                <a:spcPct val="90000"/>
              </a:lnSpc>
            </a:pPr>
            <a:r>
              <a:rPr lang="pt-BR" sz="4800" b="1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endParaRPr lang="pt-BR" sz="40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6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Base legal e normativa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2836" y="2064335"/>
            <a:ext cx="745374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Portaria MME nº 102/2016</a:t>
            </a:r>
          </a:p>
          <a:p>
            <a:pPr algn="ctr" defTabSz="914400" eaLnBrk="0" hangingPunct="0">
              <a:lnSpc>
                <a:spcPct val="90000"/>
              </a:lnSpc>
            </a:pPr>
            <a:endParaRPr lang="pt-BR" sz="28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algn="ctr" defTabSz="914400" eaLnBrk="0" hangingPunct="0">
              <a:lnSpc>
                <a:spcPct val="90000"/>
              </a:lnSpc>
            </a:pPr>
            <a:r>
              <a:rPr lang="pt-BR" sz="2800" i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Estabelece as condições de cadastramento e habilitação técnica junto à EPE para leilões de energia nova, energia de reserva e fontes alternativas.</a:t>
            </a:r>
          </a:p>
        </p:txBody>
      </p:sp>
    </p:spTree>
    <p:extLst>
      <p:ext uri="{BB962C8B-B14F-4D97-AF65-F5344CB8AC3E}">
        <p14:creationId xmlns:p14="http://schemas.microsoft.com/office/powerpoint/2010/main" val="103886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8381" r="29881" b="4477"/>
          <a:stretch/>
        </p:blipFill>
        <p:spPr bwMode="auto">
          <a:xfrm>
            <a:off x="5791200" y="260664"/>
            <a:ext cx="2483746" cy="351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Base legal e normativa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8871" y="1313262"/>
            <a:ext cx="44896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Instruções de Cadastramento e Habilitação Técnica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pt-BR" sz="2800" i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Publicadas pela EPE com detalhamento dos requisitos técnicos e documentais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7457" y="3904067"/>
            <a:ext cx="8427816" cy="265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  <a:spcAft>
                <a:spcPts val="1200"/>
              </a:spcAft>
            </a:pPr>
            <a:r>
              <a:rPr lang="pt-BR" sz="28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 legitimidade das Instruções da EPE é garantida pela Portaria MME nº 102/2016: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pt-BR" i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Art. 4º Os empreendedores que pretenderem propor a inclusão dos aproveitamentos ou projetos registrados na ANEEL nos leilões, de que trata o art. 1º, deverão requerer o cadastro para obtenção da Habilitação Técnica dos respectivos empreendimentos à EPE, em conformidade com os requisitos estabelecidos nesta Portaria e nas instruções da EPE, publicadas no sítio eletrônico - www.epe.gov.br.</a:t>
            </a:r>
          </a:p>
          <a:p>
            <a:pPr algn="ctr" defTabSz="914400" eaLnBrk="0" hangingPunct="0">
              <a:lnSpc>
                <a:spcPct val="90000"/>
              </a:lnSpc>
            </a:pPr>
            <a:endParaRPr lang="pt-BR" sz="28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980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Cadastramento: visão do empreendedor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7137680"/>
              </p:ext>
            </p:extLst>
          </p:nvPr>
        </p:nvGraphicFramePr>
        <p:xfrm>
          <a:off x="255160" y="1846068"/>
          <a:ext cx="8452112" cy="336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526085" y="1227437"/>
            <a:ext cx="1958456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Cadastramento do Empreendedor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Usuário Responsável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79155" y="1063316"/>
            <a:ext cx="2953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Inserção de dados dos empreendimentos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Núcleo Base: conjunto de informações invariáveis que caracterizam um empreendimento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40496" y="5207745"/>
            <a:ext cx="230300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Representante Legal junto à EPE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47895" y="5205554"/>
            <a:ext cx="26939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Suplementação do núcleo base com dados específicos de cada leilão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Validação e bloqueio da Ficha de Dados para análise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766" y="5205554"/>
            <a:ext cx="296709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Requerimento de inscrição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pt-BR" sz="1200" dirty="0"/>
              <a:t>Entrega do conjunto de documentos em atendimento ao disposto na Portaria MME n° 102/ 2016 e nas Instruções de Cadastramento</a:t>
            </a:r>
          </a:p>
        </p:txBody>
      </p:sp>
    </p:spTree>
    <p:extLst>
      <p:ext uri="{BB962C8B-B14F-4D97-AF65-F5344CB8AC3E}">
        <p14:creationId xmlns:p14="http://schemas.microsoft.com/office/powerpoint/2010/main" val="43820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Síntese da análise da EPE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69521"/>
              </p:ext>
            </p:extLst>
          </p:nvPr>
        </p:nvGraphicFramePr>
        <p:xfrm>
          <a:off x="2906969" y="1204084"/>
          <a:ext cx="6264323" cy="480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4926839" y="2703611"/>
            <a:ext cx="2361063" cy="21017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64343" y="1176787"/>
            <a:ext cx="28838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Análise técnica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4343" y="1765913"/>
            <a:ext cx="28838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Análise documental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364343" y="2365407"/>
            <a:ext cx="28838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Ficha de Dados</a:t>
            </a:r>
          </a:p>
        </p:txBody>
      </p:sp>
    </p:spTree>
    <p:extLst>
      <p:ext uri="{BB962C8B-B14F-4D97-AF65-F5344CB8AC3E}">
        <p14:creationId xmlns:p14="http://schemas.microsoft.com/office/powerpoint/2010/main" val="41257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040E82-FFF6-4581-808A-8B97E37EE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4040E82-FFF6-4581-808A-8B97E37EE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D72F37-4D68-444B-97BC-FB7BB4AB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76D72F37-4D68-444B-97BC-FB7BB4ABF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E80558-0C13-451A-B4E8-AA2E1E184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72E80558-0C13-451A-B4E8-AA2E1E184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43635-94AE-429D-9585-8245CC12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3E43635-94AE-429D-9585-8245CC12D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A883D0-81E4-45C6-B416-E233E82A1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DA883D0-81E4-45C6-B416-E233E82A1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6C80AA-23F4-4516-A88C-647CDD9D0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A6C80AA-23F4-4516-A88C-647CDD9D0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139657-B4F8-448D-87B5-0E4F6DFF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0139657-B4F8-448D-87B5-0E4F6DFF7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FA0AC3-879E-4963-A82A-8AD75546E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6CFA0AC3-879E-4963-A82A-8AD75546E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29A95B-560A-4755-899F-D86EDE09B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8B29A95B-560A-4755-899F-D86EDE09B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D5208E-FA5A-4808-A95A-83F50F8D8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1CD5208E-FA5A-4808-A95A-83F50F8D8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C17E8F-A492-4473-8E00-82A712CA3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34C17E8F-A492-4473-8E00-82A712CA3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7559" y="1484374"/>
            <a:ext cx="8209967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Licença Prévia (ou LI ou LO)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Estudos e Relatório de Impacto Ambiental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(até 80 dias antes do leilão; apresentar protocolo no cadastramento)</a:t>
            </a:r>
          </a:p>
          <a:p>
            <a:pPr defTabSz="914400" eaLnBrk="0" hangingPunct="0">
              <a:lnSpc>
                <a:spcPct val="90000"/>
              </a:lnSpc>
            </a:pPr>
            <a:endParaRPr lang="pt-BR" sz="1600" b="1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marL="342900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Validade;</a:t>
            </a:r>
          </a:p>
          <a:p>
            <a:pPr marL="342900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Titularidade;</a:t>
            </a:r>
          </a:p>
          <a:p>
            <a:pPr marL="342900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Características Técnicas dos empreendimentos, especialmente Potência e número de </a:t>
            </a:r>
            <a:r>
              <a:rPr lang="pt-BR" sz="2400" dirty="0" err="1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aerogeradores</a:t>
            </a: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Descrição dos parques do complexo</a:t>
            </a:r>
          </a:p>
          <a:p>
            <a:pPr marL="342900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Data de emissão compatível com a data limite de apresentação</a:t>
            </a:r>
          </a:p>
          <a:p>
            <a:pPr marL="342900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Não aceitas licenças para fins exclusivos ou precárias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7560" y="4130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Licença Ambiental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009546" y="396973"/>
            <a:ext cx="1497997" cy="1273969"/>
            <a:chOff x="2415613" y="2543"/>
            <a:chExt cx="1497997" cy="1273969"/>
          </a:xfrm>
        </p:grpSpPr>
        <p:sp>
          <p:nvSpPr>
            <p:cNvPr id="6" name="Elipse 5"/>
            <p:cNvSpPr/>
            <p:nvPr/>
          </p:nvSpPr>
          <p:spPr>
            <a:xfrm>
              <a:off x="2415613" y="2543"/>
              <a:ext cx="1497997" cy="12739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2634990" y="189111"/>
              <a:ext cx="1059243" cy="900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Licença Ambiental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16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9644" y="1149282"/>
            <a:ext cx="808944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Parecer ou Informação de Acesso à:</a:t>
            </a:r>
          </a:p>
          <a:p>
            <a:pPr marL="1371600" lvl="4" indent="-4572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Rede Básica, DIT ou ICG</a:t>
            </a:r>
          </a:p>
          <a:p>
            <a:pPr marL="1830387" lvl="7" eaLnBrk="0" hangingPunct="0">
              <a:lnSpc>
                <a:spcPct val="90000"/>
              </a:lnSpc>
              <a:spcAft>
                <a:spcPts val="600"/>
              </a:spcAft>
            </a:pPr>
            <a:r>
              <a:rPr lang="pt-BR" sz="2800" b="1" u="sng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ONS ≤ 3 anos </a:t>
            </a: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ou </a:t>
            </a:r>
            <a:r>
              <a:rPr lang="pt-BR" sz="2800" b="1" u="sng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EPE &gt; 3 anos</a:t>
            </a:r>
          </a:p>
          <a:p>
            <a:pPr marL="1371600" lvl="4" indent="-4572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Rede de Distribuição</a:t>
            </a:r>
          </a:p>
          <a:p>
            <a:pPr marL="0" lvl="1" indent="0" algn="ctr" defTabSz="914400" eaLnBrk="0" hangingPunct="0">
              <a:lnSpc>
                <a:spcPct val="90000"/>
              </a:lnSpc>
              <a:spcAft>
                <a:spcPts val="1800"/>
              </a:spcAft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(até 75 dias antes do leilão) </a:t>
            </a:r>
          </a:p>
          <a:p>
            <a:pPr marL="457200" lvl="1" indent="-457200" defTabSz="914400" eaLnBrk="0" hangingPunct="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Caso especial: cálculo de margem de escoamento da energia (Portaria MME nº 444/2016)</a:t>
            </a:r>
          </a:p>
          <a:p>
            <a:pPr marL="457200" lvl="1" indent="-4572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Validade do Parecer</a:t>
            </a:r>
          </a:p>
          <a:p>
            <a:pPr marL="457200" lvl="1" indent="-4572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Análise de Consumo interno e Perdas Elétricas</a:t>
            </a:r>
          </a:p>
          <a:p>
            <a:pPr marL="457200" lvl="1" indent="-4572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Montagem da base de dados que subsidiam os cálculos de TUST e </a:t>
            </a:r>
            <a:r>
              <a:rPr lang="pt-BR" sz="2400" dirty="0" err="1">
                <a:solidFill>
                  <a:srgbClr val="002A5E"/>
                </a:solidFill>
                <a:latin typeface="+mj-lt"/>
                <a:ea typeface="+mj-ea"/>
                <a:cs typeface="+mj-cs"/>
              </a:rPr>
              <a:t>TUSDg</a:t>
            </a: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 pela ANEEL</a:t>
            </a:r>
          </a:p>
          <a:p>
            <a:pPr marL="457200" lvl="1" indent="-457200" defTabSz="914400" eaLnBrk="0" hangingPunc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7560" y="4130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Conexão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009546" y="396973"/>
            <a:ext cx="1497997" cy="1273969"/>
            <a:chOff x="2415613" y="2543"/>
            <a:chExt cx="1497997" cy="1273969"/>
          </a:xfrm>
        </p:grpSpPr>
        <p:sp>
          <p:nvSpPr>
            <p:cNvPr id="6" name="Elipse 5"/>
            <p:cNvSpPr/>
            <p:nvPr/>
          </p:nvSpPr>
          <p:spPr>
            <a:xfrm>
              <a:off x="2415613" y="2543"/>
              <a:ext cx="1497997" cy="12739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2634990" y="189111"/>
              <a:ext cx="1059243" cy="900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Conexão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36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7560" y="1484374"/>
            <a:ext cx="7725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 defTabSz="914400" eaLnBrk="0" hangingPunc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Matrícula do Registro Geral do Imóvel – RGI</a:t>
            </a:r>
          </a:p>
          <a:p>
            <a:pPr marL="914400" lvl="3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Contratos averbados aos registros dos imóveis</a:t>
            </a:r>
          </a:p>
          <a:p>
            <a:pPr marL="914400" lvl="3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Verificação do teor dos contratos (proprietário/empreendedor)</a:t>
            </a:r>
          </a:p>
          <a:p>
            <a:pPr marL="914400" lvl="3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rgbClr val="002A5E"/>
                </a:solidFill>
                <a:latin typeface="+mj-lt"/>
                <a:ea typeface="+mj-ea"/>
                <a:cs typeface="+mj-cs"/>
              </a:rPr>
              <a:t>Georreferenciamento</a:t>
            </a: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 dos imóveis devidamente averbados</a:t>
            </a:r>
          </a:p>
          <a:p>
            <a:pPr marL="900113" lvl="3" indent="0" defTabSz="914400" eaLnBrk="0" hangingPunct="0">
              <a:lnSpc>
                <a:spcPct val="90000"/>
              </a:lnSpc>
              <a:spcAft>
                <a:spcPts val="1200"/>
              </a:spcAft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Atenção: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desde 21/11/2016, os imóveis rurais com mais de 100 hectares devem obrigatoriamente ser </a:t>
            </a:r>
            <a:r>
              <a:rPr lang="pt-BR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georreferenciados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e certificados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7560" y="4130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Direito de uso do local destinado ao projeto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469676" y="1262557"/>
            <a:ext cx="1497997" cy="1273969"/>
            <a:chOff x="2415613" y="2543"/>
            <a:chExt cx="1497997" cy="1273969"/>
          </a:xfrm>
        </p:grpSpPr>
        <p:sp>
          <p:nvSpPr>
            <p:cNvPr id="6" name="Elipse 5"/>
            <p:cNvSpPr/>
            <p:nvPr/>
          </p:nvSpPr>
          <p:spPr>
            <a:xfrm>
              <a:off x="2415613" y="2543"/>
              <a:ext cx="1497997" cy="12739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2634990" y="189111"/>
              <a:ext cx="1059243" cy="900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Direito de uso do local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04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9959" y="1913865"/>
            <a:ext cx="772820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Registro na ANEEL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DRO ou Res. Autorizativa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Validade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Titularidade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Características (ex.: potência)</a:t>
            </a:r>
          </a:p>
          <a:p>
            <a:pPr marL="45720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marL="45720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Ficha de Dados AEGE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Calibri Light"/>
              </a:rPr>
              <a:t>Origem de dados para GF, leilão, DMSE, outorgas, contratos, etc. </a:t>
            </a:r>
          </a:p>
          <a:p>
            <a:pPr marL="45720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7560" y="4130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Projeto (Estudo de Viabilidade)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009546" y="396973"/>
            <a:ext cx="1497997" cy="1273969"/>
            <a:chOff x="2415613" y="2543"/>
            <a:chExt cx="1497997" cy="1273969"/>
          </a:xfrm>
        </p:grpSpPr>
        <p:sp>
          <p:nvSpPr>
            <p:cNvPr id="6" name="Elipse 5"/>
            <p:cNvSpPr/>
            <p:nvPr/>
          </p:nvSpPr>
          <p:spPr>
            <a:xfrm>
              <a:off x="2415613" y="2543"/>
              <a:ext cx="1497997" cy="12739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2634990" y="189111"/>
              <a:ext cx="1059243" cy="900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Projeto e registro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5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Roteiro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4909" y="1814944"/>
            <a:ext cx="833036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 eaLnBrk="0" hangingPunct="0">
              <a:lnSpc>
                <a:spcPct val="9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que serve a habilitação técnica?</a:t>
            </a:r>
          </a:p>
          <a:p>
            <a:pPr marL="571500" indent="-571500" defTabSz="914400" eaLnBrk="0" hangingPunct="0">
              <a:lnSpc>
                <a:spcPct val="90000"/>
              </a:lnSpc>
              <a:buFont typeface="+mj-lt"/>
              <a:buAutoNum type="arabicPeriod"/>
            </a:pPr>
            <a:endParaRPr lang="pt-BR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71500" indent="-571500" defTabSz="914400" eaLnBrk="0" hangingPunct="0">
              <a:lnSpc>
                <a:spcPct val="9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é exigido e por quê?</a:t>
            </a:r>
          </a:p>
          <a:p>
            <a:pPr marL="571500" indent="-571500" defTabSz="914400" eaLnBrk="0" hangingPunct="0">
              <a:lnSpc>
                <a:spcPct val="90000"/>
              </a:lnSpc>
              <a:buFont typeface="+mj-lt"/>
              <a:buAutoNum type="arabicPeriod"/>
            </a:pPr>
            <a:endParaRPr lang="pt-BR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71500" indent="-571500" defTabSz="914400" eaLnBrk="0" hangingPunct="0">
              <a:lnSpc>
                <a:spcPct val="90000"/>
              </a:lnSpc>
              <a:buFont typeface="+mj-lt"/>
              <a:buAutoNum type="arabicPeriod"/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 o resultado da HT para o 2º LER/2016?</a:t>
            </a:r>
          </a:p>
          <a:p>
            <a:pPr marL="571500" indent="-571500" defTabSz="914400" eaLnBrk="0" hangingPunct="0">
              <a:lnSpc>
                <a:spcPct val="90000"/>
              </a:lnSpc>
              <a:buFont typeface="+mj-lt"/>
              <a:buAutoNum type="arabicPeriod"/>
            </a:pPr>
            <a:endParaRPr lang="pt-BR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750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7559" y="1484374"/>
            <a:ext cx="788060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Orçamento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Solicitação de enquadramento no REIDI já no leilão</a:t>
            </a:r>
          </a:p>
          <a:p>
            <a:pPr marL="457200" lvl="0" indent="-457200" defTabSz="91440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Cronograma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Calibri Light"/>
              </a:rPr>
              <a:t>Definição de marcos contratuais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A5E"/>
              </a:solidFill>
              <a:latin typeface="Calibri Light"/>
            </a:endParaRPr>
          </a:p>
          <a:p>
            <a:pPr marL="457200" lvl="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 err="1">
                <a:solidFill>
                  <a:srgbClr val="002A5E"/>
                </a:solidFill>
                <a:latin typeface="Calibri Light"/>
              </a:rPr>
              <a:t>Georreferenciamento</a:t>
            </a:r>
            <a:endParaRPr lang="pt-BR" sz="2800" b="1" dirty="0">
              <a:solidFill>
                <a:srgbClr val="002A5E"/>
              </a:solidFill>
              <a:latin typeface="Calibri Light"/>
            </a:endParaRPr>
          </a:p>
          <a:p>
            <a:pPr marL="457200" lvl="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Interferência entre parques </a:t>
            </a:r>
          </a:p>
          <a:p>
            <a:pPr lvl="0" defTabSz="91440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      eólicos (efeito esteira) 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A5E"/>
              </a:solidFill>
              <a:latin typeface="Calibri Light"/>
            </a:endParaRP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7560" y="4130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Projeto (Estudo de Viabilidade)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009546" y="396973"/>
            <a:ext cx="1497997" cy="1273969"/>
            <a:chOff x="2415613" y="2543"/>
            <a:chExt cx="1497997" cy="1273969"/>
          </a:xfrm>
        </p:grpSpPr>
        <p:sp>
          <p:nvSpPr>
            <p:cNvPr id="6" name="Elipse 5"/>
            <p:cNvSpPr/>
            <p:nvPr/>
          </p:nvSpPr>
          <p:spPr>
            <a:xfrm>
              <a:off x="2415613" y="2543"/>
              <a:ext cx="1497997" cy="12739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2634990" y="189111"/>
              <a:ext cx="1059243" cy="900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Projeto e registro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455" y="3405614"/>
            <a:ext cx="4432936" cy="26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7559" y="1969286"/>
            <a:ext cx="8099984" cy="409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Certificação de dados anemométricos / </a:t>
            </a:r>
            <a:r>
              <a:rPr lang="pt-BR" sz="2800" b="1" dirty="0" err="1">
                <a:solidFill>
                  <a:srgbClr val="002A5E"/>
                </a:solidFill>
                <a:latin typeface="+mj-lt"/>
                <a:ea typeface="+mj-ea"/>
                <a:cs typeface="+mj-cs"/>
              </a:rPr>
              <a:t>solarimétricos</a:t>
            </a:r>
            <a:endParaRPr lang="pt-BR" sz="2800" b="1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Medições locais (observar tolerância de falhas; distância)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Dados para correlações de longo prazo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Análise de consistência</a:t>
            </a:r>
          </a:p>
          <a:p>
            <a:pPr marL="457200" lvl="2" indent="0" defTabSz="914400" eaLnBrk="0" hangingPunct="0">
              <a:lnSpc>
                <a:spcPct val="90000"/>
              </a:lnSpc>
              <a:spcAft>
                <a:spcPts val="600"/>
              </a:spcAft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partir de 2017: 3 anos de medições para EOL</a:t>
            </a:r>
          </a:p>
          <a:p>
            <a:pPr marL="457200" lvl="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Certificação de produção de energia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Calibri Light"/>
              </a:rPr>
              <a:t>Projeto certificado = projeto cadastrado</a:t>
            </a:r>
          </a:p>
          <a:p>
            <a:pPr marL="800100" lvl="2" indent="-342900" defTabSz="914400" eaLnBrk="0" hangingPunct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A5E"/>
                </a:solidFill>
                <a:latin typeface="Calibri Light"/>
              </a:rPr>
              <a:t>Perdas e incertezas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7560" y="4130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Recurso e Produção de Energia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009546" y="396973"/>
            <a:ext cx="1497997" cy="1273969"/>
            <a:chOff x="2415613" y="2543"/>
            <a:chExt cx="1497997" cy="1273969"/>
          </a:xfrm>
        </p:grpSpPr>
        <p:sp>
          <p:nvSpPr>
            <p:cNvPr id="6" name="Elipse 5"/>
            <p:cNvSpPr/>
            <p:nvPr/>
          </p:nvSpPr>
          <p:spPr>
            <a:xfrm>
              <a:off x="2415613" y="2543"/>
              <a:ext cx="1497997" cy="12739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2634990" y="189111"/>
              <a:ext cx="1059243" cy="900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Recurso e produção de energia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368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7559" y="1664482"/>
            <a:ext cx="8099984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Contratação de energia deve estar lastreada por Garantia Física </a:t>
            </a:r>
            <a:r>
              <a:rPr lang="pt-BR" sz="28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(Decreto 5.163/2004)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EPE tem a competência de efetuar cálculo da GF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Valores publicados por Portaria MME</a:t>
            </a:r>
          </a:p>
          <a:p>
            <a:pPr marL="457200" lvl="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Portaria MME n° 101/2016: </a:t>
            </a:r>
            <a:r>
              <a:rPr lang="pt-BR" sz="2800" dirty="0">
                <a:solidFill>
                  <a:srgbClr val="002A5E"/>
                </a:solidFill>
                <a:latin typeface="Calibri Light"/>
              </a:rPr>
              <a:t>metodologia</a:t>
            </a:r>
          </a:p>
          <a:p>
            <a:pPr marL="457200" lvl="0" indent="-457200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A5E"/>
                </a:solidFill>
                <a:latin typeface="Calibri Light"/>
              </a:rPr>
              <a:t>Eólicas e Fotovoltaicas: </a:t>
            </a:r>
            <a:r>
              <a:rPr lang="pt-BR" sz="2800" dirty="0">
                <a:solidFill>
                  <a:srgbClr val="002A5E"/>
                </a:solidFill>
                <a:latin typeface="Calibri Light"/>
              </a:rPr>
              <a:t>Garantia Física considera consumo interno e as perdas elétricas até o ponto de medição individual</a:t>
            </a:r>
            <a:endParaRPr lang="pt-BR" sz="2400" dirty="0">
              <a:solidFill>
                <a:srgbClr val="002A5E"/>
              </a:solidFill>
              <a:latin typeface="Calibri Ligh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7560" y="4130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Garantia Física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009546" y="396973"/>
            <a:ext cx="1497997" cy="1273969"/>
            <a:chOff x="2415613" y="2543"/>
            <a:chExt cx="1497997" cy="1273969"/>
          </a:xfrm>
        </p:grpSpPr>
        <p:sp>
          <p:nvSpPr>
            <p:cNvPr id="6" name="Elipse 5"/>
            <p:cNvSpPr/>
            <p:nvPr/>
          </p:nvSpPr>
          <p:spPr>
            <a:xfrm>
              <a:off x="2415613" y="2543"/>
              <a:ext cx="1497997" cy="12739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 txBox="1"/>
            <p:nvPr/>
          </p:nvSpPr>
          <p:spPr>
            <a:xfrm>
              <a:off x="2634990" y="189111"/>
              <a:ext cx="1059243" cy="900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/>
                <a:t>Recurso e produção de energia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60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4073" y="2895600"/>
            <a:ext cx="83303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pt-B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Resultados da HT do 2º LER/2016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33600" y="1817417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hangingPunct="0">
              <a:lnSpc>
                <a:spcPct val="90000"/>
              </a:lnSpc>
            </a:pPr>
            <a:r>
              <a:rPr lang="pt-BR" sz="4800" b="1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  <a:endParaRPr lang="pt-BR" sz="3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8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Cronograma de eventos: Cadastramento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0395634"/>
              </p:ext>
            </p:extLst>
          </p:nvPr>
        </p:nvGraphicFramePr>
        <p:xfrm>
          <a:off x="632637" y="1499191"/>
          <a:ext cx="7878725" cy="426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33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Cronograma de eventos: Habilitação Técnica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5160" y="1245621"/>
            <a:ext cx="8560113" cy="395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Análise técnica – cerca de 2 meses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27/09 (80 dias antes do Leilão) – Limite para recebimento de LP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27/10 – Envio de ofícios de inabilitação e início da fase recursal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5 dias úteis – Prazo para recursos administrativos. Mesmo prazo para recursos hierárquicos.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01/12 – 15 dias antes do leilão – Emissão das HT</a:t>
            </a:r>
          </a:p>
          <a:p>
            <a:pPr defTabSz="914400" eaLnBrk="0" hangingPunct="0">
              <a:lnSpc>
                <a:spcPct val="90000"/>
              </a:lnSpc>
              <a:spcAft>
                <a:spcPts val="2400"/>
              </a:spcAft>
            </a:pPr>
            <a:endParaRPr lang="pt-BR" sz="24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125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Cadastramento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024323"/>
              </p:ext>
            </p:extLst>
          </p:nvPr>
        </p:nvGraphicFramePr>
        <p:xfrm>
          <a:off x="255159" y="957757"/>
          <a:ext cx="8631665" cy="390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48" y="5192803"/>
            <a:ext cx="667310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Cadastramento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48" y="5192803"/>
            <a:ext cx="667310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33490"/>
              </p:ext>
            </p:extLst>
          </p:nvPr>
        </p:nvGraphicFramePr>
        <p:xfrm>
          <a:off x="255160" y="957756"/>
          <a:ext cx="8631665" cy="390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6636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Habilitação Técnica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47823"/>
              </p:ext>
            </p:extLst>
          </p:nvPr>
        </p:nvGraphicFramePr>
        <p:xfrm>
          <a:off x="255159" y="957756"/>
          <a:ext cx="8631665" cy="389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48" y="5192803"/>
            <a:ext cx="667310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233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Habilitação Técnica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48" y="5192803"/>
            <a:ext cx="667310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215361"/>
              </p:ext>
            </p:extLst>
          </p:nvPr>
        </p:nvGraphicFramePr>
        <p:xfrm>
          <a:off x="255160" y="957757"/>
          <a:ext cx="8631665" cy="389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5429987" y="4946582"/>
            <a:ext cx="24785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rgbClr val="002A5E"/>
                </a:solidFill>
                <a:latin typeface="Calibri Light"/>
              </a:rPr>
              <a:t>* Empreendimentos fotovoltaicos em </a:t>
            </a:r>
            <a:r>
              <a:rPr lang="pt-BR" sz="1000" dirty="0" err="1">
                <a:solidFill>
                  <a:srgbClr val="002A5E"/>
                </a:solidFill>
                <a:latin typeface="Calibri Light"/>
              </a:rPr>
              <a:t>MWp</a:t>
            </a:r>
            <a:r>
              <a:rPr lang="pt-BR" sz="1000" dirty="0">
                <a:solidFill>
                  <a:srgbClr val="002A5E"/>
                </a:solidFill>
                <a:latin typeface="Calibri Light"/>
              </a:rPr>
              <a:t>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874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4073" y="2895600"/>
            <a:ext cx="83303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pt-B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que serve a habilitação técnica?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33600" y="1817417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hangingPunct="0">
              <a:lnSpc>
                <a:spcPct val="90000"/>
              </a:lnSpc>
            </a:pPr>
            <a:r>
              <a:rPr lang="pt-BR" sz="4800" b="1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  <a:endParaRPr lang="pt-BR" sz="40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78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Resumo da Habilitação Técnica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852322"/>
              </p:ext>
            </p:extLst>
          </p:nvPr>
        </p:nvGraphicFramePr>
        <p:xfrm>
          <a:off x="190500" y="1447800"/>
          <a:ext cx="4624387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608092"/>
              </p:ext>
            </p:extLst>
          </p:nvPr>
        </p:nvGraphicFramePr>
        <p:xfrm>
          <a:off x="5295900" y="957757"/>
          <a:ext cx="3586048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182484"/>
              </p:ext>
            </p:extLst>
          </p:nvPr>
        </p:nvGraphicFramePr>
        <p:xfrm>
          <a:off x="5305425" y="3619501"/>
          <a:ext cx="3581399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3731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Motivos de inabilitação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785252"/>
              </p:ext>
            </p:extLst>
          </p:nvPr>
        </p:nvGraphicFramePr>
        <p:xfrm>
          <a:off x="255160" y="1427019"/>
          <a:ext cx="8265385" cy="468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39637" y="3186155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89%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97383" y="3555487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67%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48201" y="3042478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95%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988628" y="3001489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98%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370620" y="3001489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96%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39636" y="1634446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11%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97382" y="1983422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33%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03618" y="1299602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5%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88628" y="1304846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2%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84474" y="1295892"/>
            <a:ext cx="65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37157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Motivos de inabilitação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5160" y="1245621"/>
            <a:ext cx="8560113" cy="613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Sem margem de escoamento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Falta de </a:t>
            </a:r>
            <a:r>
              <a:rPr lang="pt-BR" sz="2000" dirty="0" err="1">
                <a:solidFill>
                  <a:srgbClr val="002A5E"/>
                </a:solidFill>
                <a:latin typeface="+mj-lt"/>
                <a:ea typeface="+mj-ea"/>
                <a:cs typeface="+mj-cs"/>
              </a:rPr>
              <a:t>georreferenciamento</a:t>
            </a: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 averbado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Falta de contrato de arrendamento averbado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Certidão do RGI vencida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Falta de licença ambiental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Licença com razão social distinta ou potência inferior ao projeto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Falta de ART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Certificado incompatível com projeto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Empreendimento em operação comercial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Interferência aerodinâmica (crítica ou não)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Medição a mais de 10km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Período de medição insuficiente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Registro na ANEEL incompatível com projeto cadastrado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Não atendimento a diligências da EPE (projeto, Ficha de Dados)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Aerogeradores</a:t>
            </a: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 fora do terreno arrendado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Potência inferior a 5MW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Entre outros.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marL="457200" indent="-457200" defTabSz="914400" eaLnBrk="0" hangingPunc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defTabSz="914400" eaLnBrk="0" hangingPunct="0">
              <a:lnSpc>
                <a:spcPct val="90000"/>
              </a:lnSpc>
              <a:spcAft>
                <a:spcPts val="2400"/>
              </a:spcAft>
            </a:pPr>
            <a:endParaRPr lang="pt-BR" sz="24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30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Mudanças de ponto de conexão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6" y="1541740"/>
            <a:ext cx="8293159" cy="40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6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00914" y="4330733"/>
            <a:ext cx="3331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  <a:cs typeface="Calibri" pitchFamily="34" charset="0"/>
              </a:rPr>
              <a:t>Avenida Rio Branco, 1 - 11</a:t>
            </a:r>
            <a:r>
              <a:rPr lang="pt-BR" sz="1600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o</a:t>
            </a:r>
            <a:r>
              <a:rPr lang="pt-BR" sz="1600" dirty="0">
                <a:solidFill>
                  <a:schemeClr val="bg1"/>
                </a:solidFill>
                <a:latin typeface="+mj-lt"/>
                <a:cs typeface="Calibri" pitchFamily="34" charset="0"/>
              </a:rPr>
              <a:t>  andar  </a:t>
            </a:r>
          </a:p>
          <a:p>
            <a:pPr algn="r"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  <a:cs typeface="Calibri" pitchFamily="34" charset="0"/>
              </a:rPr>
              <a:t>20090-003 - Centro - Rio de Janeiro  </a:t>
            </a:r>
            <a:r>
              <a:rPr lang="pt-BR" sz="1600" i="1" dirty="0">
                <a:solidFill>
                  <a:srgbClr val="FCCA80"/>
                </a:solidFill>
                <a:latin typeface="+mj-lt"/>
                <a:cs typeface="Calibri" pitchFamily="34" charset="0"/>
              </a:rPr>
              <a:t>http://www.epe.gov.br/</a:t>
            </a:r>
            <a:endParaRPr lang="pt-BR" sz="1600" i="1" dirty="0">
              <a:solidFill>
                <a:srgbClr val="FCCA80"/>
              </a:solidFill>
              <a:latin typeface="+mj-lt"/>
            </a:endParaRPr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636814" y="1030514"/>
            <a:ext cx="4864099" cy="117513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t-BR" sz="2400" b="1" i="1" dirty="0">
                <a:solidFill>
                  <a:schemeClr val="bg1"/>
                </a:solidFill>
                <a:latin typeface="+mj-lt"/>
              </a:rPr>
              <a:t>Thiago Barral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dirty="0">
                <a:solidFill>
                  <a:schemeClr val="bg1"/>
                </a:solidFill>
                <a:latin typeface="+mj-lt"/>
              </a:rPr>
              <a:t>Superintendente de Projetos de Geração</a:t>
            </a:r>
            <a:r>
              <a:rPr lang="pt-BR" sz="2000" dirty="0">
                <a:solidFill>
                  <a:srgbClr val="FCCA80"/>
                </a:solidFill>
                <a:latin typeface="+mj-lt"/>
              </a:rPr>
              <a:t> </a:t>
            </a:r>
            <a:r>
              <a:rPr lang="pt-BR" sz="2000" i="1" dirty="0">
                <a:solidFill>
                  <a:srgbClr val="FCCA80"/>
                </a:solidFill>
                <a:latin typeface="+mj-lt"/>
              </a:rPr>
              <a:t>thiago.ferreira@epe.gov.br</a:t>
            </a:r>
            <a:endParaRPr lang="pt-BR" sz="2400" i="1" dirty="0">
              <a:solidFill>
                <a:srgbClr val="FCCA80"/>
              </a:solidFill>
              <a:cs typeface="Calibri" pitchFamily="34" charset="0"/>
            </a:endParaRPr>
          </a:p>
        </p:txBody>
      </p:sp>
      <p:pic>
        <p:nvPicPr>
          <p:cNvPr id="6" name="Picture 2" descr="Image result for twitter faceboo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86" y="5426139"/>
            <a:ext cx="1074058" cy="5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142344" y="5455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400" i="1" dirty="0">
                <a:solidFill>
                  <a:schemeClr val="bg1"/>
                </a:solidFill>
                <a:latin typeface="+mj-lt"/>
                <a:cs typeface="Calibri" pitchFamily="34" charset="0"/>
              </a:rPr>
              <a:t>Twitter:  </a:t>
            </a:r>
            <a:r>
              <a:rPr lang="pt-BR" sz="1400" i="1" dirty="0">
                <a:solidFill>
                  <a:srgbClr val="FCCA80"/>
                </a:solidFill>
                <a:latin typeface="+mj-lt"/>
                <a:cs typeface="Calibri" pitchFamily="34" charset="0"/>
              </a:rPr>
              <a:t>@EPE_Brasil</a:t>
            </a:r>
          </a:p>
          <a:p>
            <a:pPr algn="r">
              <a:defRPr/>
            </a:pPr>
            <a:r>
              <a:rPr lang="pt-BR" sz="1400" i="1" dirty="0">
                <a:solidFill>
                  <a:schemeClr val="bg1"/>
                </a:solidFill>
                <a:latin typeface="+mj-lt"/>
              </a:rPr>
              <a:t>Facebook:       </a:t>
            </a:r>
            <a:r>
              <a:rPr lang="pt-BR" sz="1400" i="1" dirty="0">
                <a:solidFill>
                  <a:srgbClr val="FCCA80"/>
                </a:solidFill>
                <a:latin typeface="+mj-lt"/>
              </a:rPr>
              <a:t>EPE.Brasil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4" y="2775768"/>
            <a:ext cx="2155370" cy="14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63741" y="1399302"/>
            <a:ext cx="7942950" cy="296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endParaRPr lang="pt-BR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914400" eaLnBrk="0" hangingPunct="0">
              <a:lnSpc>
                <a:spcPct val="90000"/>
              </a:lnSpc>
              <a:spcAft>
                <a:spcPts val="1200"/>
              </a:spcAft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Leilões de energia: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Transparência, isonomia</a:t>
            </a: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competição</a:t>
            </a: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na compra de energia para atendimento ao mercado regulado</a:t>
            </a:r>
          </a:p>
          <a:p>
            <a:pPr algn="ctr" defTabSz="914400" eaLnBrk="0" hangingPunct="0">
              <a:lnSpc>
                <a:spcPct val="90000"/>
              </a:lnSpc>
            </a:pPr>
            <a:endParaRPr lang="pt-BR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914400" eaLnBrk="0" hangingPunct="0">
              <a:lnSpc>
                <a:spcPct val="90000"/>
              </a:lnSpc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Necessidade de regras e critérios para o processo público de compra de energia elétrica</a:t>
            </a: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Contexto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0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63741" y="1262822"/>
            <a:ext cx="8026806" cy="491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Compra pelo menor preço</a:t>
            </a:r>
          </a:p>
          <a:p>
            <a:pPr marL="457200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Comprovação da efetiva capacidade de desenvolvimento do projeto, no prazo, e entrega do montante de energia a ser contratada: </a:t>
            </a:r>
          </a:p>
          <a:p>
            <a:pPr marL="1370013" lvl="2" indent="-457200" defTabSz="914400" eaLnBrk="0" hangingPunct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aspectos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legais</a:t>
            </a:r>
          </a:p>
          <a:p>
            <a:pPr marL="1370013" lvl="2" indent="-457200" defTabSz="914400" eaLnBrk="0" hangingPunct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aspectos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técnicos</a:t>
            </a:r>
          </a:p>
          <a:p>
            <a:pPr marL="1370013" lvl="2" indent="-457200" defTabSz="914400" eaLnBrk="0" hangingPunct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aspectos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financeiros</a:t>
            </a:r>
          </a:p>
          <a:p>
            <a:pPr marL="457200" lvl="2" indent="-457200" defTabSz="9144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lvl="2" indent="-457200" defTabSz="914400" eaLnBrk="0" hangingPunct="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Trade-off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lvl="2" indent="0" algn="ctr" defTabSz="914400" eaLnBrk="0" hangingPunct="0">
              <a:lnSpc>
                <a:spcPts val="2200"/>
              </a:lnSpc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exigência de experiência</a:t>
            </a:r>
          </a:p>
          <a:p>
            <a:pPr marL="0" lvl="2" indent="0" algn="ctr" defTabSz="914400" eaLnBrk="0" hangingPunct="0">
              <a:lnSpc>
                <a:spcPts val="2200"/>
              </a:lnSpc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x</a:t>
            </a:r>
          </a:p>
          <a:p>
            <a:pPr marL="0" lvl="2" indent="0" algn="ctr" defTabSz="914400" eaLnBrk="0" hangingPunct="0">
              <a:lnSpc>
                <a:spcPts val="2200"/>
              </a:lnSpc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requisitos de qualidade dos projetos</a:t>
            </a: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Contexto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Contexto internacional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05777"/>
              </p:ext>
            </p:extLst>
          </p:nvPr>
        </p:nvGraphicFramePr>
        <p:xfrm>
          <a:off x="533399" y="957757"/>
          <a:ext cx="8124825" cy="498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376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Níveis de pré-qualificação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Baixa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400" b="1" baseline="0" dirty="0"/>
                        <a:t>Peru: </a:t>
                      </a:r>
                      <a:r>
                        <a:rPr lang="pt-BR" sz="1400" baseline="0" dirty="0"/>
                        <a:t>dados básicos; estudo de viabilidade.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/>
                        <a:t>Alemanha: </a:t>
                      </a:r>
                      <a:r>
                        <a:rPr lang="pt-BR" sz="1400" dirty="0"/>
                        <a:t>dados básicos; permissão para uso da terra; documentos adicionais</a:t>
                      </a:r>
                      <a:r>
                        <a:rPr lang="pt-BR" sz="1400" baseline="0" dirty="0"/>
                        <a:t> são permitidos em troca de uma garantia financeira menor.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400" b="1" baseline="0" dirty="0"/>
                        <a:t>Portugal: </a:t>
                      </a:r>
                      <a:r>
                        <a:rPr lang="pt-BR" sz="1400" baseline="0" dirty="0"/>
                        <a:t>dados básicos apenas.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China: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experiência empresarial; garantias financeiras; estudos de viabilidade; conexão; etc.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Holanda: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estudos ambientais e licenças diversas; estudo de viabilidade do projeto.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Reino Unido: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estudo de</a:t>
                      </a:r>
                      <a:r>
                        <a:rPr lang="pt-BR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viabilidade técnica, legal e comercial, mas nem todas as licenças são necessárias.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Brasil: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conexão à rede; licença ambiental; levantamentos no sítio; etc.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Califórnia: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experiência empresarial; estudo de conexão; etc.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Dinamarca: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estudo de impacto ambiental; licenças; conexão; comprovação do</a:t>
                      </a:r>
                      <a:r>
                        <a:rPr lang="pt-BR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terreno; etc.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França: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estudo de emissões;</a:t>
                      </a:r>
                      <a:r>
                        <a:rPr lang="pt-BR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conexão; licenças; garantias financeiras; etc.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t-BR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África do Sul: </a:t>
                      </a:r>
                      <a:r>
                        <a:rPr lang="pt-BR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comprovação do terreno; estudo de viabilidade; requisitos técnicos, ambientais e financeiros; etc.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3399" y="5938693"/>
            <a:ext cx="6289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Fonte: GIZ (2015): Renewable energy auctions. Goal-oriented policy design.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9875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Base legal e normativa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4909" y="1814944"/>
            <a:ext cx="795250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pt-BR" sz="2800" b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Decreto nº 5.163/2004, artigo 12, § 4º:</a:t>
            </a:r>
          </a:p>
          <a:p>
            <a:pPr algn="ctr" defTabSz="914400" eaLnBrk="0" hangingPunct="0">
              <a:lnSpc>
                <a:spcPct val="90000"/>
              </a:lnSpc>
            </a:pPr>
            <a:endParaRPr lang="pt-BR" sz="2800" dirty="0">
              <a:solidFill>
                <a:srgbClr val="002A5E"/>
              </a:solidFill>
              <a:latin typeface="+mj-lt"/>
              <a:ea typeface="+mj-ea"/>
              <a:cs typeface="+mj-cs"/>
            </a:endParaRPr>
          </a:p>
          <a:p>
            <a:pPr algn="ctr" defTabSz="914400" eaLnBrk="0" hangingPunct="0">
              <a:lnSpc>
                <a:spcPct val="90000"/>
              </a:lnSpc>
            </a:pPr>
            <a:r>
              <a:rPr lang="pt-BR" sz="2800" i="1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A EPE habilitará tecnicamente e cadastrará os empreendimentos de geração que poderão participar dos leilões de novos empreendimentos, os quais deverão estar registrados na ANEEL.</a:t>
            </a:r>
          </a:p>
        </p:txBody>
      </p:sp>
    </p:spTree>
    <p:extLst>
      <p:ext uri="{BB962C8B-B14F-4D97-AF65-F5344CB8AC3E}">
        <p14:creationId xmlns:p14="http://schemas.microsoft.com/office/powerpoint/2010/main" val="50145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Leilões de Energia (2005-2016)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3902150" y="5716937"/>
            <a:ext cx="50504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pt-BR" altLang="pt-BR" sz="1000" dirty="0">
                <a:solidFill>
                  <a:srgbClr val="002A5E"/>
                </a:solidFill>
                <a:latin typeface="+mj-lt"/>
                <a:ea typeface="+mj-ea"/>
                <a:cs typeface="+mj-cs"/>
              </a:rPr>
              <a:t>Fonte: CCEE, Planilha de outubro de 2016 com o resultado consolidado dos leilões.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41643" y="3765350"/>
            <a:ext cx="2951163" cy="2130028"/>
          </a:xfrm>
          <a:prstGeom prst="rect">
            <a:avLst/>
          </a:prstGeom>
          <a:solidFill>
            <a:srgbClr val="0C0B4F"/>
          </a:solidFill>
          <a:ln w="25400" cap="flat" cmpd="sng" algn="ctr">
            <a:solidFill>
              <a:srgbClr val="0C0B4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55 Roman"/>
                <a:ea typeface="+mn-ea"/>
                <a:cs typeface="+mn-cs"/>
              </a:rPr>
              <a:t>36 Leilões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55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55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55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55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55 Roman"/>
              <a:ea typeface="+mn-ea"/>
              <a:cs typeface="+mn-cs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5029201" y="5301806"/>
            <a:ext cx="3959934" cy="4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5" tIns="45538" rIns="91075" bIns="455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55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 55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 55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55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 55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 55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 55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 55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 55 Roman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1050" i="1" dirty="0">
                <a:solidFill>
                  <a:srgbClr val="002A5E"/>
                </a:solidFill>
                <a:latin typeface="+mj-lt"/>
                <a:ea typeface="+mj-ea"/>
                <a:cs typeface="+mj-cs"/>
                <a:sym typeface="Helvetica" pitchFamily="34" charset="0"/>
              </a:rPr>
              <a:t>Obs.: Não considera usinas com outorga revogada, contrato rescindido, desistência da venda ou com agente desligado pela CCEE.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624979" y="4231348"/>
            <a:ext cx="2786095" cy="14773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C0B4F">
                    <a:lumMod val="90000"/>
                    <a:lumOff val="10000"/>
                  </a:srgbClr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21 Leilões Energia Nova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C0B4F">
                    <a:lumMod val="90000"/>
                    <a:lumOff val="10000"/>
                  </a:srgbClr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9 Leilões de Reserva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C0B4F">
                    <a:lumMod val="90000"/>
                    <a:lumOff val="10000"/>
                  </a:srgbClr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3 Leilões Fontes Alternativas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C0B4F">
                    <a:lumMod val="90000"/>
                    <a:lumOff val="10000"/>
                  </a:srgbClr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3 Leilões Especiais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3" y="1298989"/>
            <a:ext cx="2951163" cy="1954213"/>
          </a:xfrm>
          <a:prstGeom prst="ellipse">
            <a:avLst/>
          </a:prstGeom>
          <a:solidFill>
            <a:srgbClr val="0C0B4F"/>
          </a:solidFill>
          <a:ln w="25400" cap="flat" cmpd="sng" algn="ctr">
            <a:solidFill>
              <a:srgbClr val="0C0B4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Oferta contratada desde 2005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1.040 projetos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84.650 MW</a:t>
            </a: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759280"/>
              </p:ext>
            </p:extLst>
          </p:nvPr>
        </p:nvGraphicFramePr>
        <p:xfrm>
          <a:off x="3411074" y="957757"/>
          <a:ext cx="5304301" cy="401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14" y="3253202"/>
            <a:ext cx="2114608" cy="192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5160" y="260664"/>
            <a:ext cx="8560113" cy="69709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3600" b="1" dirty="0">
                <a:solidFill>
                  <a:srgbClr val="002A5E"/>
                </a:solidFill>
              </a:rPr>
              <a:t>Histórico de resultados</a:t>
            </a:r>
            <a:endParaRPr lang="pt-BR" sz="3600" b="1" u="sng" dirty="0">
              <a:solidFill>
                <a:srgbClr val="002A5E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5217"/>
              </p:ext>
            </p:extLst>
          </p:nvPr>
        </p:nvGraphicFramePr>
        <p:xfrm>
          <a:off x="739370" y="1478257"/>
          <a:ext cx="2752726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58700"/>
              </p:ext>
            </p:extLst>
          </p:nvPr>
        </p:nvGraphicFramePr>
        <p:xfrm>
          <a:off x="3158853" y="1467625"/>
          <a:ext cx="2752726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515261"/>
              </p:ext>
            </p:extLst>
          </p:nvPr>
        </p:nvGraphicFramePr>
        <p:xfrm>
          <a:off x="5646870" y="1456992"/>
          <a:ext cx="2752726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167521"/>
              </p:ext>
            </p:extLst>
          </p:nvPr>
        </p:nvGraphicFramePr>
        <p:xfrm>
          <a:off x="711099" y="3993231"/>
          <a:ext cx="2752726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918338"/>
              </p:ext>
            </p:extLst>
          </p:nvPr>
        </p:nvGraphicFramePr>
        <p:xfrm>
          <a:off x="3195637" y="3982723"/>
          <a:ext cx="2752726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1687353" y="117182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2011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4135106" y="117182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2012</a:t>
            </a:r>
            <a:endParaRPr lang="pt-BR" sz="1600" dirty="0"/>
          </a:p>
        </p:txBody>
      </p:sp>
      <p:sp>
        <p:nvSpPr>
          <p:cNvPr id="15" name="Retângulo 14"/>
          <p:cNvSpPr/>
          <p:nvPr/>
        </p:nvSpPr>
        <p:spPr>
          <a:xfrm>
            <a:off x="6613772" y="117182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2013</a:t>
            </a:r>
            <a:endParaRPr lang="pt-BR" sz="1600" dirty="0"/>
          </a:p>
        </p:txBody>
      </p:sp>
      <p:sp>
        <p:nvSpPr>
          <p:cNvPr id="16" name="Retângulo 15"/>
          <p:cNvSpPr/>
          <p:nvPr/>
        </p:nvSpPr>
        <p:spPr>
          <a:xfrm>
            <a:off x="1687352" y="372223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2014</a:t>
            </a:r>
            <a:endParaRPr lang="pt-BR" sz="1600" dirty="0"/>
          </a:p>
        </p:txBody>
      </p:sp>
      <p:sp>
        <p:nvSpPr>
          <p:cNvPr id="17" name="Retângulo 16"/>
          <p:cNvSpPr/>
          <p:nvPr/>
        </p:nvSpPr>
        <p:spPr>
          <a:xfrm>
            <a:off x="4135105" y="37222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A5E"/>
                </a:solidFill>
                <a:latin typeface="Calibri Light"/>
              </a:rPr>
              <a:t>2015</a:t>
            </a:r>
            <a:endParaRPr lang="pt-B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39" y="4672387"/>
            <a:ext cx="1584808" cy="60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6464039" y="5486909"/>
            <a:ext cx="1710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2A5E"/>
                </a:solidFill>
                <a:latin typeface="Calibri Light"/>
              </a:rPr>
              <a:t>* Em nº de projetos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417737971"/>
      </p:ext>
    </p:extLst>
  </p:cSld>
  <p:clrMapOvr>
    <a:masterClrMapping/>
  </p:clrMapOvr>
</p:sld>
</file>

<file path=ppt/theme/theme1.xml><?xml version="1.0" encoding="utf-8"?>
<a:theme xmlns:a="http://schemas.openxmlformats.org/drawingml/2006/main" name="10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opico xmlns="e6ab3a8c-1b9d-4e48-929c-0169f452390a" xsi:nil="true"/>
    <Publicacao xmlns="e6ab3a8c-1b9d-4e48-929c-0169f452390a">78</Publicacao>
    <Ordem xmlns="e6ab3a8c-1b9d-4e48-929c-0169f452390a" xsi:nil="true"/>
    <ka0f0c7cfd80493d8c6a33a83b804b29 xmlns="c2692117-a0d7-4be3-956d-8428dc4fd62b">
      <Terms xmlns="http://schemas.microsoft.com/office/infopath/2007/PartnerControls"/>
    </ka0f0c7cfd80493d8c6a33a83b804b29>
    <TaxCatchAll xmlns="c2692117-a0d7-4be3-956d-8428dc4fd62b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05A40907E22A44A04B53D7345D6DBB" ma:contentTypeVersion="11" ma:contentTypeDescription="Crie um novo documento." ma:contentTypeScope="" ma:versionID="eb31cccd4d0e29fbf81ebb784fe9fe9e">
  <xsd:schema xmlns:xsd="http://www.w3.org/2001/XMLSchema" xmlns:xs="http://www.w3.org/2001/XMLSchema" xmlns:p="http://schemas.microsoft.com/office/2006/metadata/properties" xmlns:ns2="e6ab3a8c-1b9d-4e48-929c-0169f452390a" xmlns:ns3="c2692117-a0d7-4be3-956d-8428dc4fd62b" targetNamespace="http://schemas.microsoft.com/office/2006/metadata/properties" ma:root="true" ma:fieldsID="1fa8a427b6b1c98b413bdff3ab7617ec" ns2:_="" ns3:_="">
    <xsd:import namespace="e6ab3a8c-1b9d-4e48-929c-0169f452390a"/>
    <xsd:import namespace="c2692117-a0d7-4be3-956d-8428dc4fd62b"/>
    <xsd:element name="properties">
      <xsd:complexType>
        <xsd:sequence>
          <xsd:element name="documentManagement">
            <xsd:complexType>
              <xsd:all>
                <xsd:element ref="ns2:Publicacao" minOccurs="0"/>
                <xsd:element ref="ns2:Topico" minOccurs="0"/>
                <xsd:element ref="ns2:Topico_x003a_ID" minOccurs="0"/>
                <xsd:element ref="ns2:Ordem" minOccurs="0"/>
                <xsd:element ref="ns3:ka0f0c7cfd80493d8c6a33a83b804b29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b3a8c-1b9d-4e48-929c-0169f452390a" elementFormDefault="qualified">
    <xsd:import namespace="http://schemas.microsoft.com/office/2006/documentManagement/types"/>
    <xsd:import namespace="http://schemas.microsoft.com/office/infopath/2007/PartnerControls"/>
    <xsd:element name="Publicacao" ma:index="8" nillable="true" ma:displayName="Publicação" ma:list="{72f10568-9049-4e7f-b6b9-6b3967372d08}" ma:internalName="Publicacao" ma:readOnly="false" ma:showField="Title">
      <xsd:simpleType>
        <xsd:restriction base="dms:Lookup"/>
      </xsd:simpleType>
    </xsd:element>
    <xsd:element name="Topico" ma:index="9" nillable="true" ma:displayName="Topico" ma:list="{3f9e33a3-6c74-49f3-9d56-b602ca9235b5}" ma:internalName="Topico" ma:readOnly="false" ma:showField="Title">
      <xsd:simpleType>
        <xsd:restriction base="dms:Lookup"/>
      </xsd:simpleType>
    </xsd:element>
    <xsd:element name="Topico_x003a_ID" ma:index="10" nillable="true" ma:displayName="Topico:ID" ma:list="{3f9e33a3-6c74-49f3-9d56-b602ca9235b5}" ma:internalName="Topico_x003a_ID" ma:readOnly="true" ma:showField="ID" ma:web="da298a69-1833-4b3d-9e07-d63a39461a7d">
      <xsd:simpleType>
        <xsd:restriction base="dms:Lookup"/>
      </xsd:simpleType>
    </xsd:element>
    <xsd:element name="Ordem" ma:index="11" nillable="true" ma:displayName="Ordem" ma:decimals="0" ma:internalName="Ordem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92117-a0d7-4be3-956d-8428dc4fd62b" elementFormDefault="qualified">
    <xsd:import namespace="http://schemas.microsoft.com/office/2006/documentManagement/types"/>
    <xsd:import namespace="http://schemas.microsoft.com/office/infopath/2007/PartnerControls"/>
    <xsd:element name="ka0f0c7cfd80493d8c6a33a83b804b29" ma:index="13" nillable="true" ma:taxonomy="true" ma:internalName="ka0f0c7cfd80493d8c6a33a83b804b29" ma:taxonomyFieldName="Tag" ma:displayName="Tag" ma:default="" ma:fieldId="{4a0f0c7c-fd80-493d-8c6a-33a83b804b29}" ma:taxonomyMulti="true" ma:sspId="31423334-e3fc-4ff3-9956-0d09b48b681f" ma:termSetId="8eb7b6e9-68ed-45e4-995f-8bfb18a636f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9227de3-58a8-4547-bb45-02a6b61feb5f}" ma:internalName="TaxCatchAll" ma:showField="CatchAllData" ma:web="c2692117-a0d7-4be3-956d-8428dc4fd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55871-3FCD-4185-A33A-C121BE9771E5}"/>
</file>

<file path=customXml/itemProps2.xml><?xml version="1.0" encoding="utf-8"?>
<ds:datastoreItem xmlns:ds="http://schemas.openxmlformats.org/officeDocument/2006/customXml" ds:itemID="{C852382C-3C25-4867-BCC6-3F30992E46B5}"/>
</file>

<file path=customXml/itemProps3.xml><?xml version="1.0" encoding="utf-8"?>
<ds:datastoreItem xmlns:ds="http://schemas.openxmlformats.org/officeDocument/2006/customXml" ds:itemID="{C5DB3510-1890-4297-BF93-BE3000DA20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9766</TotalTime>
  <Words>1482</Words>
  <Application>Microsoft Office PowerPoint</Application>
  <PresentationFormat>Apresentação na tela (4:3)</PresentationFormat>
  <Paragraphs>256</Paragraphs>
  <Slides>34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Helvetica</vt:lpstr>
      <vt:lpstr>Helvetica 55 Roman</vt:lpstr>
      <vt:lpstr>Wingdings</vt:lpstr>
      <vt:lpstr>10_Tema do Office</vt:lpstr>
      <vt:lpstr>2º Leilão de Energia de Reserva de 2016 Resultados da Habilitação Técnica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Workshop_2LER16_Habilitação.pptx</dc:title>
  <dc:creator>Carlos Henrique Brasil de Carvalho</dc:creator>
  <cp:lastModifiedBy>Thiago Barral</cp:lastModifiedBy>
  <cp:revision>830</cp:revision>
  <cp:lastPrinted>2015-10-22T12:41:20Z</cp:lastPrinted>
  <dcterms:created xsi:type="dcterms:W3CDTF">2015-07-17T18:18:01Z</dcterms:created>
  <dcterms:modified xsi:type="dcterms:W3CDTF">2016-11-29T10:38:47Z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0x010100C605A40907E22A44A04B53D7345D6DBB</vt:lpwstr>
  </property>
</Properties>
</file>