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523" r:id="rId5"/>
    <p:sldId id="547" r:id="rId6"/>
    <p:sldId id="458" r:id="rId7"/>
    <p:sldId id="525" r:id="rId8"/>
    <p:sldId id="447" r:id="rId9"/>
    <p:sldId id="481" r:id="rId10"/>
    <p:sldId id="534" r:id="rId11"/>
    <p:sldId id="498" r:id="rId12"/>
    <p:sldId id="450" r:id="rId13"/>
    <p:sldId id="449" r:id="rId14"/>
    <p:sldId id="526" r:id="rId15"/>
    <p:sldId id="452" r:id="rId16"/>
    <p:sldId id="493" r:id="rId17"/>
    <p:sldId id="527" r:id="rId18"/>
    <p:sldId id="528" r:id="rId19"/>
    <p:sldId id="521" r:id="rId20"/>
    <p:sldId id="451" r:id="rId21"/>
    <p:sldId id="436" r:id="rId22"/>
    <p:sldId id="441" r:id="rId23"/>
    <p:sldId id="540" r:id="rId24"/>
    <p:sldId id="448" r:id="rId25"/>
    <p:sldId id="461" r:id="rId26"/>
    <p:sldId id="437" r:id="rId27"/>
    <p:sldId id="479" r:id="rId28"/>
    <p:sldId id="529" r:id="rId29"/>
    <p:sldId id="478" r:id="rId30"/>
    <p:sldId id="486" r:id="rId31"/>
    <p:sldId id="438" r:id="rId32"/>
    <p:sldId id="462" r:id="rId33"/>
    <p:sldId id="442" r:id="rId34"/>
    <p:sldId id="439" r:id="rId35"/>
    <p:sldId id="473" r:id="rId36"/>
    <p:sldId id="457" r:id="rId37"/>
    <p:sldId id="487" r:id="rId38"/>
    <p:sldId id="488" r:id="rId39"/>
    <p:sldId id="456" r:id="rId40"/>
    <p:sldId id="543" r:id="rId41"/>
    <p:sldId id="490" r:id="rId42"/>
    <p:sldId id="544" r:id="rId43"/>
    <p:sldId id="546" r:id="rId44"/>
    <p:sldId id="535" r:id="rId45"/>
    <p:sldId id="537" r:id="rId46"/>
    <p:sldId id="538" r:id="rId47"/>
    <p:sldId id="539" r:id="rId48"/>
    <p:sldId id="468" r:id="rId49"/>
    <p:sldId id="499" r:id="rId50"/>
    <p:sldId id="500" r:id="rId51"/>
    <p:sldId id="531" r:id="rId52"/>
    <p:sldId id="502" r:id="rId53"/>
    <p:sldId id="509" r:id="rId54"/>
    <p:sldId id="507" r:id="rId55"/>
    <p:sldId id="508" r:id="rId56"/>
    <p:sldId id="511" r:id="rId57"/>
    <p:sldId id="506" r:id="rId58"/>
    <p:sldId id="453" r:id="rId59"/>
    <p:sldId id="356" r:id="rId6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6F42D3A-F140-4082-A245-DB86C4761D5B}">
          <p14:sldIdLst>
            <p14:sldId id="523"/>
            <p14:sldId id="547"/>
            <p14:sldId id="458"/>
          </p14:sldIdLst>
        </p14:section>
        <p14:section name="Alterações no NEWAVE" id="{92A066ED-497A-45CA-A57C-44B068668E53}">
          <p14:sldIdLst>
            <p14:sldId id="525"/>
            <p14:sldId id="447"/>
            <p14:sldId id="481"/>
            <p14:sldId id="534"/>
          </p14:sldIdLst>
        </p14:section>
        <p14:section name="NW -&gt; SUISHI: sem recuperação" id="{650386E8-72DD-4A45-9161-072FC3C2F436}">
          <p14:sldIdLst>
            <p14:sldId id="498"/>
            <p14:sldId id="450"/>
            <p14:sldId id="449"/>
            <p14:sldId id="526"/>
            <p14:sldId id="452"/>
            <p14:sldId id="493"/>
            <p14:sldId id="527"/>
            <p14:sldId id="528"/>
            <p14:sldId id="521"/>
            <p14:sldId id="451"/>
          </p14:sldIdLst>
        </p14:section>
        <p14:section name="Paraíba do Sul" id="{8CE6D454-031E-4ABC-BF2C-70BCD6BDE8A2}">
          <p14:sldIdLst>
            <p14:sldId id="436"/>
            <p14:sldId id="441"/>
            <p14:sldId id="540"/>
            <p14:sldId id="448"/>
            <p14:sldId id="461"/>
          </p14:sldIdLst>
        </p14:section>
        <p14:section name="Sinop" id="{7F0FB3A9-3DA4-4E8C-AFF7-26AAC0F154B2}">
          <p14:sldIdLst>
            <p14:sldId id="437"/>
          </p14:sldIdLst>
        </p14:section>
        <p14:section name="Jirau" id="{17C9E1C6-4047-45C6-B1AF-02CCA50BDBF8}">
          <p14:sldIdLst>
            <p14:sldId id="479"/>
            <p14:sldId id="529"/>
            <p14:sldId id="478"/>
            <p14:sldId id="486"/>
          </p14:sldIdLst>
        </p14:section>
        <p14:section name="Belo Monte" id="{F4BD7D38-5FE0-482B-9798-CBE38D9FE5F0}">
          <p14:sldIdLst>
            <p14:sldId id="438"/>
            <p14:sldId id="462"/>
            <p14:sldId id="442"/>
          </p14:sldIdLst>
        </p14:section>
        <p14:section name="Ilha Solteira e Três Irmãos" id="{FECEC761-8BF1-4298-A7D9-D2DC78715EE4}">
          <p14:sldIdLst>
            <p14:sldId id="439"/>
          </p14:sldIdLst>
        </p14:section>
        <p14:section name="Salto Apiacás" id="{96697D70-AC59-4151-B91D-9D0A7D4992D5}">
          <p14:sldIdLst>
            <p14:sldId id="473"/>
          </p14:sldIdLst>
        </p14:section>
        <p14:section name="São Francisco" id="{FF61BFEC-58A4-44B5-9F1D-F9D618DDACFA}">
          <p14:sldIdLst>
            <p14:sldId id="457"/>
            <p14:sldId id="487"/>
            <p14:sldId id="488"/>
          </p14:sldIdLst>
        </p14:section>
        <p14:section name="Tucuruí" id="{B1E6EB4B-CE12-4B17-ABEF-406795DD3A79}">
          <p14:sldIdLst>
            <p14:sldId id="456"/>
          </p14:sldIdLst>
        </p14:section>
        <p14:section name="Defluência x cota" id="{15F370CA-027C-457D-9092-FBBE9EE38C6D}">
          <p14:sldIdLst>
            <p14:sldId id="543"/>
            <p14:sldId id="490"/>
            <p14:sldId id="544"/>
            <p14:sldId id="546"/>
          </p14:sldIdLst>
        </p14:section>
        <p14:section name="VolMinJ" id="{E45F23C7-4D07-4900-AADD-D41C0C845AAA}">
          <p14:sldIdLst>
            <p14:sldId id="535"/>
            <p14:sldId id="537"/>
          </p14:sldIdLst>
        </p14:section>
        <p14:section name="Volmax x vazão" id="{9E18DC25-4BCC-4E08-BEA5-546D304D1644}">
          <p14:sldIdLst>
            <p14:sldId id="538"/>
            <p14:sldId id="539"/>
          </p14:sldIdLst>
        </p14:section>
        <p14:section name="Seleção de variáveis" id="{19EB34F9-1310-4761-892F-5A8CD06BDFAA}">
          <p14:sldIdLst>
            <p14:sldId id="468"/>
          </p14:sldIdLst>
        </p14:section>
        <p14:section name="NW -&gt; SUISHI: com recuperação" id="{E0E445B5-A541-4170-9FFD-F0E7E0F54BEE}">
          <p14:sldIdLst>
            <p14:sldId id="499"/>
            <p14:sldId id="500"/>
            <p14:sldId id="531"/>
            <p14:sldId id="502"/>
            <p14:sldId id="509"/>
            <p14:sldId id="507"/>
            <p14:sldId id="508"/>
            <p14:sldId id="511"/>
            <p14:sldId id="506"/>
            <p14:sldId id="453"/>
            <p14:sldId id="35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E7470-15E2-9773-13C6-CF9BBCF6432B}" name="Fernanda Gabriela B. dos Santos" initials="FG" userId="S::fernanda.santos@epe.gov.br::0efb7211-b2ad-43db-aba6-fb718c458bec" providerId="AD"/>
  <p188:author id="{C683DBA3-01B7-56C8-E37B-253E2E2AE737}" name="Rafaela Veiga Pillar" initials="RV" userId="S::rafaela.pillar@epe.gov.br::1337f190-7aa9-4629-b5f7-a4669bd55ecd" providerId="AD"/>
  <p188:author id="{DE246DD1-F471-B97F-CA5C-E94EF2D0E830}" name="Thais Iguchi" initials="TI" userId="S::Thais.iguchi@epe.gov.br::315788e0-9157-4dd6-bcd3-2d990343a3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aldo dos Santos Junior" initials="AdSJ" lastIdx="2" clrIdx="0">
    <p:extLst>
      <p:ext uri="{19B8F6BF-5375-455C-9EA6-DF929625EA0E}">
        <p15:presenceInfo xmlns:p15="http://schemas.microsoft.com/office/powerpoint/2012/main" userId="S-1-5-21-4176887458-275132432-2095161632-1443" providerId="AD"/>
      </p:ext>
    </p:extLst>
  </p:cmAuthor>
  <p:cmAuthor id="2" name="Giovani Vitória Machado" initials="GVM" lastIdx="13" clrIdx="1">
    <p:extLst>
      <p:ext uri="{19B8F6BF-5375-455C-9EA6-DF929625EA0E}">
        <p15:presenceInfo xmlns:p15="http://schemas.microsoft.com/office/powerpoint/2012/main" userId="S-1-5-21-4176887458-275132432-2095161632-1584" providerId="AD"/>
      </p:ext>
    </p:extLst>
  </p:cmAuthor>
  <p:cmAuthor id="3" name="Aline (PDE 30 Sup)" initials="AG" lastIdx="11" clrIdx="2">
    <p:extLst>
      <p:ext uri="{19B8F6BF-5375-455C-9EA6-DF929625EA0E}">
        <p15:presenceInfo xmlns:p15="http://schemas.microsoft.com/office/powerpoint/2012/main" userId="Aline (PDE 30 Sup)" providerId="None"/>
      </p:ext>
    </p:extLst>
  </p:cmAuthor>
  <p:cmAuthor id="4" name="Lidiane de Almeida Modesto" initials="LdAM" lastIdx="6" clrIdx="3">
    <p:extLst>
      <p:ext uri="{19B8F6BF-5375-455C-9EA6-DF929625EA0E}">
        <p15:presenceInfo xmlns:p15="http://schemas.microsoft.com/office/powerpoint/2012/main" userId="d74859fc0de5bbce" providerId="Windows Live"/>
      </p:ext>
    </p:extLst>
  </p:cmAuthor>
  <p:cmAuthor id="5" name="Arnaldo Junior" initials="AJ" lastIdx="1" clrIdx="4">
    <p:extLst>
      <p:ext uri="{19B8F6BF-5375-455C-9EA6-DF929625EA0E}">
        <p15:presenceInfo xmlns:p15="http://schemas.microsoft.com/office/powerpoint/2012/main" userId="0947b07743c1165b" providerId="Windows Live"/>
      </p:ext>
    </p:extLst>
  </p:cmAuthor>
  <p:cmAuthor id="6" name="Renata de Azevedo Moreira da Silva" initials="RdAMdS" lastIdx="1" clrIdx="5">
    <p:extLst>
      <p:ext uri="{19B8F6BF-5375-455C-9EA6-DF929625EA0E}">
        <p15:presenceInfo xmlns:p15="http://schemas.microsoft.com/office/powerpoint/2012/main" userId="S::renata.silva@epe.gov.br::f990b2dc-ee08-47db-b4ae-9e82d19abd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8FD3D"/>
    <a:srgbClr val="000000"/>
    <a:srgbClr val="ED1A22"/>
    <a:srgbClr val="474747"/>
    <a:srgbClr val="EF0B13"/>
    <a:srgbClr val="953735"/>
    <a:srgbClr val="FEFCFC"/>
    <a:srgbClr val="A5A5A5"/>
    <a:srgbClr val="B57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a Veiga Pillar" userId="1337f190-7aa9-4629-b5f7-a4669bd55ecd" providerId="ADAL" clId="{CF9587DD-E7F1-4429-B989-7800EA0658CB}"/>
    <pc:docChg chg="undo custSel addSld delSld modSld sldOrd modMainMaster addSection delSection modSection">
      <pc:chgData name="Rafaela Veiga Pillar" userId="1337f190-7aa9-4629-b5f7-a4669bd55ecd" providerId="ADAL" clId="{CF9587DD-E7F1-4429-B989-7800EA0658CB}" dt="2026-05-29T17:40:44.671" v="10473" actId="47"/>
      <pc:docMkLst>
        <pc:docMk/>
      </pc:docMkLst>
      <pc:sldChg chg="modSp mod">
        <pc:chgData name="Rafaela Veiga Pillar" userId="1337f190-7aa9-4629-b5f7-a4669bd55ecd" providerId="ADAL" clId="{CF9587DD-E7F1-4429-B989-7800EA0658CB}" dt="2026-05-29T15:48:50.394" v="10415" actId="14734"/>
        <pc:sldMkLst>
          <pc:docMk/>
          <pc:sldMk cId="4105499626" sldId="458"/>
        </pc:sldMkLst>
        <pc:graphicFrameChg chg="modGraphic">
          <ac:chgData name="Rafaela Veiga Pillar" userId="1337f190-7aa9-4629-b5f7-a4669bd55ecd" providerId="ADAL" clId="{CF9587DD-E7F1-4429-B989-7800EA0658CB}" dt="2026-05-29T15:48:50.394" v="10415" actId="14734"/>
          <ac:graphicFrameMkLst>
            <pc:docMk/>
            <pc:sldMk cId="4105499626" sldId="458"/>
            <ac:graphicFrameMk id="5" creationId="{00000000-0000-0000-0000-000000000000}"/>
          </ac:graphicFrameMkLst>
        </pc:graphicFrameChg>
      </pc:sldChg>
      <pc:sldChg chg="del">
        <pc:chgData name="Rafaela Veiga Pillar" userId="1337f190-7aa9-4629-b5f7-a4669bd55ecd" providerId="ADAL" clId="{CF9587DD-E7F1-4429-B989-7800EA0658CB}" dt="2026-05-29T17:40:44.671" v="10473" actId="47"/>
        <pc:sldMkLst>
          <pc:docMk/>
          <pc:sldMk cId="1926031383" sldId="524"/>
        </pc:sldMkLst>
      </pc:sldChg>
      <pc:sldChg chg="modSp add mod">
        <pc:chgData name="Rafaela Veiga Pillar" userId="1337f190-7aa9-4629-b5f7-a4669bd55ecd" providerId="ADAL" clId="{CF9587DD-E7F1-4429-B989-7800EA0658CB}" dt="2026-05-29T15:54:27.653" v="10472" actId="13926"/>
        <pc:sldMkLst>
          <pc:docMk/>
          <pc:sldMk cId="1016248890" sldId="547"/>
        </pc:sldMkLst>
        <pc:spChg chg="mod">
          <ac:chgData name="Rafaela Veiga Pillar" userId="1337f190-7aa9-4629-b5f7-a4669bd55ecd" providerId="ADAL" clId="{CF9587DD-E7F1-4429-B989-7800EA0658CB}" dt="2026-05-29T15:54:27.653" v="10472" actId="13926"/>
          <ac:spMkLst>
            <pc:docMk/>
            <pc:sldMk cId="1016248890" sldId="547"/>
            <ac:spMk id="9" creationId="{84CB625F-6747-2EA5-BEE1-D344AB5905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27B1C2E-9BB8-406C-A5A1-25FD653950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3E47061D-9730-4202-BFC6-4BEBFFE802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FB09F-ED6E-4E22-B788-983747153DDC}" type="datetimeFigureOut">
              <a:rPr lang="pt-BR" smtClean="0"/>
              <a:t>29/05/2026</a:t>
            </a:fld>
            <a:endParaRPr lang="pt-BR"/>
          </a:p>
        </p:txBody>
      </p:sp>
      <p:sp>
        <p:nvSpPr>
          <p:cNvPr id="4" name="Espaço Reservado para Rodapé 3">
            <a:extLst>
              <a:ext uri="{FF2B5EF4-FFF2-40B4-BE49-F238E27FC236}">
                <a16:creationId xmlns:a16="http://schemas.microsoft.com/office/drawing/2014/main" id="{A4FF19B5-E719-45BE-BB17-78C9A89D8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C78E981E-FBE7-4C26-AF16-8A2B8FBACA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E065A8-05AB-4299-B3AD-AD807A26A18D}" type="slidenum">
              <a:rPr lang="pt-BR" smtClean="0"/>
              <a:t>‹nº›</a:t>
            </a:fld>
            <a:endParaRPr lang="pt-BR"/>
          </a:p>
        </p:txBody>
      </p:sp>
    </p:spTree>
    <p:extLst>
      <p:ext uri="{BB962C8B-B14F-4D97-AF65-F5344CB8AC3E}">
        <p14:creationId xmlns:p14="http://schemas.microsoft.com/office/powerpoint/2010/main" val="382534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A7AF7-9185-426C-A387-6B12ED7847DB}" type="datetimeFigureOut">
              <a:rPr lang="pt-BR" smtClean="0"/>
              <a:t>29/05/2026</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565F5-6C45-4315-8244-C5CC27801693}" type="slidenum">
              <a:rPr lang="pt-BR" smtClean="0"/>
              <a:t>‹nº›</a:t>
            </a:fld>
            <a:endParaRPr lang="pt-BR"/>
          </a:p>
        </p:txBody>
      </p:sp>
    </p:spTree>
    <p:extLst>
      <p:ext uri="{BB962C8B-B14F-4D97-AF65-F5344CB8AC3E}">
        <p14:creationId xmlns:p14="http://schemas.microsoft.com/office/powerpoint/2010/main" val="151758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6D1D-B81F-87A2-EA36-883D787F680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903A1D0-15CC-19D7-8BC3-CBA1778A93EE}"/>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35E7788-CA6F-B85F-B2C8-3E8BE5ECB19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BFE5923-2602-663D-50E8-07AEBAA53BCE}"/>
              </a:ext>
            </a:extLst>
          </p:cNvPr>
          <p:cNvSpPr>
            <a:spLocks noGrp="1"/>
          </p:cNvSpPr>
          <p:nvPr>
            <p:ph type="sldNum" sz="quarter" idx="10"/>
          </p:nvPr>
        </p:nvSpPr>
        <p:spPr/>
        <p:txBody>
          <a:bodyPr/>
          <a:lstStyle/>
          <a:p>
            <a:fld id="{D2B565F5-6C45-4315-8244-C5CC27801693}" type="slidenum">
              <a:rPr lang="pt-BR" smtClean="0"/>
              <a:t>2</a:t>
            </a:fld>
            <a:endParaRPr lang="pt-BR"/>
          </a:p>
        </p:txBody>
      </p:sp>
    </p:spTree>
    <p:extLst>
      <p:ext uri="{BB962C8B-B14F-4D97-AF65-F5344CB8AC3E}">
        <p14:creationId xmlns:p14="http://schemas.microsoft.com/office/powerpoint/2010/main" val="50991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92E8-3979-B466-BE86-54AF587FC25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B24A4B7-DA9F-3344-A0FA-B095DC7721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9DCDCEF-AF4F-DA64-23B8-36207A3D97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1198E66-92E7-A04D-316E-6D3ABAC5E54E}"/>
              </a:ext>
            </a:extLst>
          </p:cNvPr>
          <p:cNvSpPr>
            <a:spLocks noGrp="1"/>
          </p:cNvSpPr>
          <p:nvPr>
            <p:ph type="sldNum" sz="quarter" idx="10"/>
          </p:nvPr>
        </p:nvSpPr>
        <p:spPr/>
        <p:txBody>
          <a:bodyPr/>
          <a:lstStyle/>
          <a:p>
            <a:fld id="{D2B565F5-6C45-4315-8244-C5CC27801693}" type="slidenum">
              <a:rPr lang="pt-BR" smtClean="0"/>
              <a:t>13</a:t>
            </a:fld>
            <a:endParaRPr lang="pt-BR"/>
          </a:p>
        </p:txBody>
      </p:sp>
    </p:spTree>
    <p:extLst>
      <p:ext uri="{BB962C8B-B14F-4D97-AF65-F5344CB8AC3E}">
        <p14:creationId xmlns:p14="http://schemas.microsoft.com/office/powerpoint/2010/main" val="30451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D539-AA8D-A9A8-300C-7DC3F7BFE8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3870B3D-A53C-F014-F102-CFFBEC95C2E6}"/>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DB94422D-E94D-77F6-B4D6-C12EAA4DC5C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F751EDB-2A3B-C41D-8C67-5B4DF9590257}"/>
              </a:ext>
            </a:extLst>
          </p:cNvPr>
          <p:cNvSpPr>
            <a:spLocks noGrp="1"/>
          </p:cNvSpPr>
          <p:nvPr>
            <p:ph type="sldNum" sz="quarter" idx="10"/>
          </p:nvPr>
        </p:nvSpPr>
        <p:spPr/>
        <p:txBody>
          <a:bodyPr/>
          <a:lstStyle/>
          <a:p>
            <a:fld id="{D2B565F5-6C45-4315-8244-C5CC27801693}" type="slidenum">
              <a:rPr lang="pt-BR" smtClean="0"/>
              <a:t>14</a:t>
            </a:fld>
            <a:endParaRPr lang="pt-BR"/>
          </a:p>
        </p:txBody>
      </p:sp>
    </p:spTree>
    <p:extLst>
      <p:ext uri="{BB962C8B-B14F-4D97-AF65-F5344CB8AC3E}">
        <p14:creationId xmlns:p14="http://schemas.microsoft.com/office/powerpoint/2010/main" val="344564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DB53-2EF5-637C-8600-FD296BEF343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8B8D7B5-92ED-76EB-4BF8-65178F0E5920}"/>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181253A-0F9C-16D7-2F4E-6A4C4BA94B9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4ACE6D2-C258-5B8C-064F-A59664F038BB}"/>
              </a:ext>
            </a:extLst>
          </p:cNvPr>
          <p:cNvSpPr>
            <a:spLocks noGrp="1"/>
          </p:cNvSpPr>
          <p:nvPr>
            <p:ph type="sldNum" sz="quarter" idx="10"/>
          </p:nvPr>
        </p:nvSpPr>
        <p:spPr/>
        <p:txBody>
          <a:bodyPr/>
          <a:lstStyle/>
          <a:p>
            <a:fld id="{D2B565F5-6C45-4315-8244-C5CC27801693}" type="slidenum">
              <a:rPr lang="pt-BR" smtClean="0"/>
              <a:t>15</a:t>
            </a:fld>
            <a:endParaRPr lang="pt-BR"/>
          </a:p>
        </p:txBody>
      </p:sp>
    </p:spTree>
    <p:extLst>
      <p:ext uri="{BB962C8B-B14F-4D97-AF65-F5344CB8AC3E}">
        <p14:creationId xmlns:p14="http://schemas.microsoft.com/office/powerpoint/2010/main" val="403668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CE19-1675-6EFB-6476-1ADF0C3D4BF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5EEB9B1-1D83-CE6A-2C3E-293A342B1E7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6D79094-6B31-0DC7-1157-5831D42FAD8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03CC829-CEA5-21E0-D1E3-4116628DD964}"/>
              </a:ext>
            </a:extLst>
          </p:cNvPr>
          <p:cNvSpPr>
            <a:spLocks noGrp="1"/>
          </p:cNvSpPr>
          <p:nvPr>
            <p:ph type="sldNum" sz="quarter" idx="10"/>
          </p:nvPr>
        </p:nvSpPr>
        <p:spPr/>
        <p:txBody>
          <a:bodyPr/>
          <a:lstStyle/>
          <a:p>
            <a:fld id="{D2B565F5-6C45-4315-8244-C5CC27801693}" type="slidenum">
              <a:rPr lang="pt-BR" smtClean="0"/>
              <a:t>16</a:t>
            </a:fld>
            <a:endParaRPr lang="pt-BR"/>
          </a:p>
        </p:txBody>
      </p:sp>
    </p:spTree>
    <p:extLst>
      <p:ext uri="{BB962C8B-B14F-4D97-AF65-F5344CB8AC3E}">
        <p14:creationId xmlns:p14="http://schemas.microsoft.com/office/powerpoint/2010/main" val="184442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17</a:t>
            </a:fld>
            <a:endParaRPr lang="pt-BR"/>
          </a:p>
        </p:txBody>
      </p:sp>
    </p:spTree>
    <p:extLst>
      <p:ext uri="{BB962C8B-B14F-4D97-AF65-F5344CB8AC3E}">
        <p14:creationId xmlns:p14="http://schemas.microsoft.com/office/powerpoint/2010/main" val="247358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18</a:t>
            </a:fld>
            <a:endParaRPr lang="pt-BR"/>
          </a:p>
        </p:txBody>
      </p:sp>
    </p:spTree>
    <p:extLst>
      <p:ext uri="{BB962C8B-B14F-4D97-AF65-F5344CB8AC3E}">
        <p14:creationId xmlns:p14="http://schemas.microsoft.com/office/powerpoint/2010/main" val="245873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19</a:t>
            </a:fld>
            <a:endParaRPr lang="pt-BR"/>
          </a:p>
        </p:txBody>
      </p:sp>
    </p:spTree>
    <p:extLst>
      <p:ext uri="{BB962C8B-B14F-4D97-AF65-F5344CB8AC3E}">
        <p14:creationId xmlns:p14="http://schemas.microsoft.com/office/powerpoint/2010/main" val="112291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B29CA-5608-2452-EA4F-FC0D68A38CB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76E4F88-8769-88A7-28E3-7A4E3C78F326}"/>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184856EF-618B-449E-42E2-814ED83350D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4907C7C-9F97-5268-592E-64BA8FB2971E}"/>
              </a:ext>
            </a:extLst>
          </p:cNvPr>
          <p:cNvSpPr>
            <a:spLocks noGrp="1"/>
          </p:cNvSpPr>
          <p:nvPr>
            <p:ph type="sldNum" sz="quarter" idx="10"/>
          </p:nvPr>
        </p:nvSpPr>
        <p:spPr/>
        <p:txBody>
          <a:bodyPr/>
          <a:lstStyle/>
          <a:p>
            <a:fld id="{D2B565F5-6C45-4315-8244-C5CC27801693}" type="slidenum">
              <a:rPr lang="pt-BR" smtClean="0"/>
              <a:t>20</a:t>
            </a:fld>
            <a:endParaRPr lang="pt-BR"/>
          </a:p>
        </p:txBody>
      </p:sp>
    </p:spTree>
    <p:extLst>
      <p:ext uri="{BB962C8B-B14F-4D97-AF65-F5344CB8AC3E}">
        <p14:creationId xmlns:p14="http://schemas.microsoft.com/office/powerpoint/2010/main" val="341140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21</a:t>
            </a:fld>
            <a:endParaRPr lang="pt-BR"/>
          </a:p>
        </p:txBody>
      </p:sp>
    </p:spTree>
    <p:extLst>
      <p:ext uri="{BB962C8B-B14F-4D97-AF65-F5344CB8AC3E}">
        <p14:creationId xmlns:p14="http://schemas.microsoft.com/office/powerpoint/2010/main" val="307755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22</a:t>
            </a:fld>
            <a:endParaRPr lang="pt-BR"/>
          </a:p>
        </p:txBody>
      </p:sp>
    </p:spTree>
    <p:extLst>
      <p:ext uri="{BB962C8B-B14F-4D97-AF65-F5344CB8AC3E}">
        <p14:creationId xmlns:p14="http://schemas.microsoft.com/office/powerpoint/2010/main" val="177556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a:t>
            </a:fld>
            <a:endParaRPr lang="pt-BR"/>
          </a:p>
        </p:txBody>
      </p:sp>
    </p:spTree>
    <p:extLst>
      <p:ext uri="{BB962C8B-B14F-4D97-AF65-F5344CB8AC3E}">
        <p14:creationId xmlns:p14="http://schemas.microsoft.com/office/powerpoint/2010/main" val="406081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23</a:t>
            </a:fld>
            <a:endParaRPr lang="pt-BR"/>
          </a:p>
        </p:txBody>
      </p:sp>
    </p:spTree>
    <p:extLst>
      <p:ext uri="{BB962C8B-B14F-4D97-AF65-F5344CB8AC3E}">
        <p14:creationId xmlns:p14="http://schemas.microsoft.com/office/powerpoint/2010/main" val="3742462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6F75-06E7-AA12-882F-C3DBC8EB4C5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BAEB947-5118-266C-144A-A6E4A87908C2}"/>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41EDC1A-0479-3410-834B-F783BDB90DF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EDD02B5-9560-8909-4343-0270F9B59624}"/>
              </a:ext>
            </a:extLst>
          </p:cNvPr>
          <p:cNvSpPr>
            <a:spLocks noGrp="1"/>
          </p:cNvSpPr>
          <p:nvPr>
            <p:ph type="sldNum" sz="quarter" idx="10"/>
          </p:nvPr>
        </p:nvSpPr>
        <p:spPr/>
        <p:txBody>
          <a:bodyPr/>
          <a:lstStyle/>
          <a:p>
            <a:fld id="{D2B565F5-6C45-4315-8244-C5CC27801693}" type="slidenum">
              <a:rPr lang="pt-BR" smtClean="0"/>
              <a:t>24</a:t>
            </a:fld>
            <a:endParaRPr lang="pt-BR"/>
          </a:p>
        </p:txBody>
      </p:sp>
    </p:spTree>
    <p:extLst>
      <p:ext uri="{BB962C8B-B14F-4D97-AF65-F5344CB8AC3E}">
        <p14:creationId xmlns:p14="http://schemas.microsoft.com/office/powerpoint/2010/main" val="2422677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0BCD-81AC-42E5-3BDE-9E55DFAED3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3C3AC06-37D6-AC5F-E149-550BF7A37E6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613AE3E-C3BD-CF5B-71BA-851B090B363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98572CD-4AB1-7A63-E919-10C6637D7A34}"/>
              </a:ext>
            </a:extLst>
          </p:cNvPr>
          <p:cNvSpPr>
            <a:spLocks noGrp="1"/>
          </p:cNvSpPr>
          <p:nvPr>
            <p:ph type="sldNum" sz="quarter" idx="10"/>
          </p:nvPr>
        </p:nvSpPr>
        <p:spPr/>
        <p:txBody>
          <a:bodyPr/>
          <a:lstStyle/>
          <a:p>
            <a:fld id="{D2B565F5-6C45-4315-8244-C5CC27801693}" type="slidenum">
              <a:rPr lang="pt-BR" smtClean="0"/>
              <a:t>25</a:t>
            </a:fld>
            <a:endParaRPr lang="pt-BR"/>
          </a:p>
        </p:txBody>
      </p:sp>
    </p:spTree>
    <p:extLst>
      <p:ext uri="{BB962C8B-B14F-4D97-AF65-F5344CB8AC3E}">
        <p14:creationId xmlns:p14="http://schemas.microsoft.com/office/powerpoint/2010/main" val="270327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B2A2-FF4B-7686-4E11-12D083B1A45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758719B-D674-ABB0-BB49-BF6F58C91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8FC6E7E-484E-F458-9DE2-1C0CB63039A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9A5E4FA-DFD0-14BC-D638-7531C6E4F9A0}"/>
              </a:ext>
            </a:extLst>
          </p:cNvPr>
          <p:cNvSpPr>
            <a:spLocks noGrp="1"/>
          </p:cNvSpPr>
          <p:nvPr>
            <p:ph type="sldNum" sz="quarter" idx="10"/>
          </p:nvPr>
        </p:nvSpPr>
        <p:spPr/>
        <p:txBody>
          <a:bodyPr/>
          <a:lstStyle/>
          <a:p>
            <a:fld id="{D2B565F5-6C45-4315-8244-C5CC27801693}" type="slidenum">
              <a:rPr lang="pt-BR" smtClean="0"/>
              <a:t>26</a:t>
            </a:fld>
            <a:endParaRPr lang="pt-BR"/>
          </a:p>
        </p:txBody>
      </p:sp>
    </p:spTree>
    <p:extLst>
      <p:ext uri="{BB962C8B-B14F-4D97-AF65-F5344CB8AC3E}">
        <p14:creationId xmlns:p14="http://schemas.microsoft.com/office/powerpoint/2010/main" val="354631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50654-16D0-D5EC-78A0-D10CA7ADF2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F40D974-D3AA-B9FA-ED5D-858F68DD985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2F9FB91-8FE2-4C7C-0D83-C44E69FFE8E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67D4C02-C1EB-1803-BB90-9E6D2C76387B}"/>
              </a:ext>
            </a:extLst>
          </p:cNvPr>
          <p:cNvSpPr>
            <a:spLocks noGrp="1"/>
          </p:cNvSpPr>
          <p:nvPr>
            <p:ph type="sldNum" sz="quarter" idx="10"/>
          </p:nvPr>
        </p:nvSpPr>
        <p:spPr/>
        <p:txBody>
          <a:bodyPr/>
          <a:lstStyle/>
          <a:p>
            <a:fld id="{D2B565F5-6C45-4315-8244-C5CC27801693}" type="slidenum">
              <a:rPr lang="pt-BR" smtClean="0"/>
              <a:t>27</a:t>
            </a:fld>
            <a:endParaRPr lang="pt-BR"/>
          </a:p>
        </p:txBody>
      </p:sp>
    </p:spTree>
    <p:extLst>
      <p:ext uri="{BB962C8B-B14F-4D97-AF65-F5344CB8AC3E}">
        <p14:creationId xmlns:p14="http://schemas.microsoft.com/office/powerpoint/2010/main" val="2318945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28</a:t>
            </a:fld>
            <a:endParaRPr lang="pt-BR"/>
          </a:p>
        </p:txBody>
      </p:sp>
    </p:spTree>
    <p:extLst>
      <p:ext uri="{BB962C8B-B14F-4D97-AF65-F5344CB8AC3E}">
        <p14:creationId xmlns:p14="http://schemas.microsoft.com/office/powerpoint/2010/main" val="51850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29</a:t>
            </a:fld>
            <a:endParaRPr lang="pt-BR"/>
          </a:p>
        </p:txBody>
      </p:sp>
    </p:spTree>
    <p:extLst>
      <p:ext uri="{BB962C8B-B14F-4D97-AF65-F5344CB8AC3E}">
        <p14:creationId xmlns:p14="http://schemas.microsoft.com/office/powerpoint/2010/main" val="917336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30</a:t>
            </a:fld>
            <a:endParaRPr lang="pt-BR"/>
          </a:p>
        </p:txBody>
      </p:sp>
    </p:spTree>
    <p:extLst>
      <p:ext uri="{BB962C8B-B14F-4D97-AF65-F5344CB8AC3E}">
        <p14:creationId xmlns:p14="http://schemas.microsoft.com/office/powerpoint/2010/main" val="1469276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31</a:t>
            </a:fld>
            <a:endParaRPr lang="pt-BR"/>
          </a:p>
        </p:txBody>
      </p:sp>
    </p:spTree>
    <p:extLst>
      <p:ext uri="{BB962C8B-B14F-4D97-AF65-F5344CB8AC3E}">
        <p14:creationId xmlns:p14="http://schemas.microsoft.com/office/powerpoint/2010/main" val="4050163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7700-1A48-5FBD-FDF6-8CFB03787C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5D26580-A65A-6AD5-DF0F-8C5A4CFDAB0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C0BF5B3-840A-A381-CC4B-97722F6A177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0CF17C-5C19-FF7B-5CF4-1754095B2E0D}"/>
              </a:ext>
            </a:extLst>
          </p:cNvPr>
          <p:cNvSpPr>
            <a:spLocks noGrp="1"/>
          </p:cNvSpPr>
          <p:nvPr>
            <p:ph type="sldNum" sz="quarter" idx="10"/>
          </p:nvPr>
        </p:nvSpPr>
        <p:spPr/>
        <p:txBody>
          <a:bodyPr/>
          <a:lstStyle/>
          <a:p>
            <a:fld id="{D2B565F5-6C45-4315-8244-C5CC27801693}" type="slidenum">
              <a:rPr lang="pt-BR" smtClean="0"/>
              <a:t>32</a:t>
            </a:fld>
            <a:endParaRPr lang="pt-BR"/>
          </a:p>
        </p:txBody>
      </p:sp>
    </p:spTree>
    <p:extLst>
      <p:ext uri="{BB962C8B-B14F-4D97-AF65-F5344CB8AC3E}">
        <p14:creationId xmlns:p14="http://schemas.microsoft.com/office/powerpoint/2010/main" val="328232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a:t>
            </a:fld>
            <a:endParaRPr lang="pt-BR"/>
          </a:p>
        </p:txBody>
      </p:sp>
    </p:spTree>
    <p:extLst>
      <p:ext uri="{BB962C8B-B14F-4D97-AF65-F5344CB8AC3E}">
        <p14:creationId xmlns:p14="http://schemas.microsoft.com/office/powerpoint/2010/main" val="3994922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33</a:t>
            </a:fld>
            <a:endParaRPr lang="pt-BR"/>
          </a:p>
        </p:txBody>
      </p:sp>
    </p:spTree>
    <p:extLst>
      <p:ext uri="{BB962C8B-B14F-4D97-AF65-F5344CB8AC3E}">
        <p14:creationId xmlns:p14="http://schemas.microsoft.com/office/powerpoint/2010/main" val="2616600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2311-91D4-49E6-07AF-D35834FE6CB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281F8AF-EB56-D15B-D31E-B7D9D59A474B}"/>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C5BCDEA-10B4-B38F-5E80-28CFF4E4F5F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FAC0894-3C4A-F200-9A6A-E52B7D5710D3}"/>
              </a:ext>
            </a:extLst>
          </p:cNvPr>
          <p:cNvSpPr>
            <a:spLocks noGrp="1"/>
          </p:cNvSpPr>
          <p:nvPr>
            <p:ph type="sldNum" sz="quarter" idx="10"/>
          </p:nvPr>
        </p:nvSpPr>
        <p:spPr/>
        <p:txBody>
          <a:bodyPr/>
          <a:lstStyle/>
          <a:p>
            <a:fld id="{D2B565F5-6C45-4315-8244-C5CC27801693}" type="slidenum">
              <a:rPr lang="pt-BR" smtClean="0"/>
              <a:t>34</a:t>
            </a:fld>
            <a:endParaRPr lang="pt-BR"/>
          </a:p>
        </p:txBody>
      </p:sp>
    </p:spTree>
    <p:extLst>
      <p:ext uri="{BB962C8B-B14F-4D97-AF65-F5344CB8AC3E}">
        <p14:creationId xmlns:p14="http://schemas.microsoft.com/office/powerpoint/2010/main" val="1342950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8BCF-3CD7-807F-4E74-94D57F049AD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35F2B3A-C87D-B2C2-6346-9859D08B0EB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AF0AEEB-0FD9-A57C-2BF1-42C6B7A8998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587A44E-7087-F296-44CF-62DE60D2CDBE}"/>
              </a:ext>
            </a:extLst>
          </p:cNvPr>
          <p:cNvSpPr>
            <a:spLocks noGrp="1"/>
          </p:cNvSpPr>
          <p:nvPr>
            <p:ph type="sldNum" sz="quarter" idx="10"/>
          </p:nvPr>
        </p:nvSpPr>
        <p:spPr/>
        <p:txBody>
          <a:bodyPr/>
          <a:lstStyle/>
          <a:p>
            <a:fld id="{D2B565F5-6C45-4315-8244-C5CC27801693}" type="slidenum">
              <a:rPr lang="pt-BR" smtClean="0"/>
              <a:t>35</a:t>
            </a:fld>
            <a:endParaRPr lang="pt-BR"/>
          </a:p>
        </p:txBody>
      </p:sp>
    </p:spTree>
    <p:extLst>
      <p:ext uri="{BB962C8B-B14F-4D97-AF65-F5344CB8AC3E}">
        <p14:creationId xmlns:p14="http://schemas.microsoft.com/office/powerpoint/2010/main" val="9384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36</a:t>
            </a:fld>
            <a:endParaRPr lang="pt-BR"/>
          </a:p>
        </p:txBody>
      </p:sp>
    </p:spTree>
    <p:extLst>
      <p:ext uri="{BB962C8B-B14F-4D97-AF65-F5344CB8AC3E}">
        <p14:creationId xmlns:p14="http://schemas.microsoft.com/office/powerpoint/2010/main" val="3122812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9C01-93FD-9012-6322-A3EF1CCFE6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D64DB39-4C55-1FC2-07C7-3B1A8A57BAC7}"/>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937C60E-7DC2-FAB0-8AA3-23141AC6DA5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39343A8-EDCB-581B-7E2C-E5816D4D4234}"/>
              </a:ext>
            </a:extLst>
          </p:cNvPr>
          <p:cNvSpPr>
            <a:spLocks noGrp="1"/>
          </p:cNvSpPr>
          <p:nvPr>
            <p:ph type="sldNum" sz="quarter" idx="10"/>
          </p:nvPr>
        </p:nvSpPr>
        <p:spPr/>
        <p:txBody>
          <a:bodyPr/>
          <a:lstStyle/>
          <a:p>
            <a:fld id="{D2B565F5-6C45-4315-8244-C5CC27801693}" type="slidenum">
              <a:rPr lang="pt-BR" smtClean="0"/>
              <a:t>37</a:t>
            </a:fld>
            <a:endParaRPr lang="pt-BR"/>
          </a:p>
        </p:txBody>
      </p:sp>
    </p:spTree>
    <p:extLst>
      <p:ext uri="{BB962C8B-B14F-4D97-AF65-F5344CB8AC3E}">
        <p14:creationId xmlns:p14="http://schemas.microsoft.com/office/powerpoint/2010/main" val="1681607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EEEF-2C7B-DE63-9B3E-33AA5DCD4F4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7EEEEF3-BACC-0D17-A99F-6660668AAC8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5C5C250-4FC4-1AEA-90D1-168715E84A0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0161A10-DBFD-2197-5A79-0A16EB05ED12}"/>
              </a:ext>
            </a:extLst>
          </p:cNvPr>
          <p:cNvSpPr>
            <a:spLocks noGrp="1"/>
          </p:cNvSpPr>
          <p:nvPr>
            <p:ph type="sldNum" sz="quarter" idx="10"/>
          </p:nvPr>
        </p:nvSpPr>
        <p:spPr/>
        <p:txBody>
          <a:bodyPr/>
          <a:lstStyle/>
          <a:p>
            <a:fld id="{D2B565F5-6C45-4315-8244-C5CC27801693}" type="slidenum">
              <a:rPr lang="pt-BR" smtClean="0"/>
              <a:t>38</a:t>
            </a:fld>
            <a:endParaRPr lang="pt-BR"/>
          </a:p>
        </p:txBody>
      </p:sp>
    </p:spTree>
    <p:extLst>
      <p:ext uri="{BB962C8B-B14F-4D97-AF65-F5344CB8AC3E}">
        <p14:creationId xmlns:p14="http://schemas.microsoft.com/office/powerpoint/2010/main" val="4093857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21E7-6B13-1D91-515D-20B4A2C060C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73A570C-82BF-8158-DAA7-E64C12A742F2}"/>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836502E0-17D7-7766-2BD8-834555623F8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0F42C90-E33B-AA6D-4420-8FFF250F3875}"/>
              </a:ext>
            </a:extLst>
          </p:cNvPr>
          <p:cNvSpPr>
            <a:spLocks noGrp="1"/>
          </p:cNvSpPr>
          <p:nvPr>
            <p:ph type="sldNum" sz="quarter" idx="10"/>
          </p:nvPr>
        </p:nvSpPr>
        <p:spPr/>
        <p:txBody>
          <a:bodyPr/>
          <a:lstStyle/>
          <a:p>
            <a:fld id="{D2B565F5-6C45-4315-8244-C5CC27801693}" type="slidenum">
              <a:rPr lang="pt-BR" smtClean="0"/>
              <a:t>39</a:t>
            </a:fld>
            <a:endParaRPr lang="pt-BR"/>
          </a:p>
        </p:txBody>
      </p:sp>
    </p:spTree>
    <p:extLst>
      <p:ext uri="{BB962C8B-B14F-4D97-AF65-F5344CB8AC3E}">
        <p14:creationId xmlns:p14="http://schemas.microsoft.com/office/powerpoint/2010/main" val="1940081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4489-3DAB-12BB-939C-6E006F3240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FDF99AB-ACFE-BDBF-81BD-2FDEC5B2717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5034682-142C-7505-9DE7-9BC191C229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A331540-594C-A547-390E-AAE1F4A39E92}"/>
              </a:ext>
            </a:extLst>
          </p:cNvPr>
          <p:cNvSpPr>
            <a:spLocks noGrp="1"/>
          </p:cNvSpPr>
          <p:nvPr>
            <p:ph type="sldNum" sz="quarter" idx="10"/>
          </p:nvPr>
        </p:nvSpPr>
        <p:spPr/>
        <p:txBody>
          <a:bodyPr/>
          <a:lstStyle/>
          <a:p>
            <a:fld id="{D2B565F5-6C45-4315-8244-C5CC27801693}" type="slidenum">
              <a:rPr lang="pt-BR" smtClean="0"/>
              <a:t>40</a:t>
            </a:fld>
            <a:endParaRPr lang="pt-BR"/>
          </a:p>
        </p:txBody>
      </p:sp>
    </p:spTree>
    <p:extLst>
      <p:ext uri="{BB962C8B-B14F-4D97-AF65-F5344CB8AC3E}">
        <p14:creationId xmlns:p14="http://schemas.microsoft.com/office/powerpoint/2010/main" val="373861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C6F9-0E83-C39C-FCE3-598CAE180E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57BC5A-CB53-12C9-665F-B516822F8A8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ABCE655-C54E-7B9F-9245-F1C5FE88F35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A0A5963-9B20-9DE5-FCCA-808600B8B9C2}"/>
              </a:ext>
            </a:extLst>
          </p:cNvPr>
          <p:cNvSpPr>
            <a:spLocks noGrp="1"/>
          </p:cNvSpPr>
          <p:nvPr>
            <p:ph type="sldNum" sz="quarter" idx="10"/>
          </p:nvPr>
        </p:nvSpPr>
        <p:spPr/>
        <p:txBody>
          <a:bodyPr/>
          <a:lstStyle/>
          <a:p>
            <a:fld id="{D2B565F5-6C45-4315-8244-C5CC27801693}" type="slidenum">
              <a:rPr lang="pt-BR" smtClean="0"/>
              <a:t>41</a:t>
            </a:fld>
            <a:endParaRPr lang="pt-BR"/>
          </a:p>
        </p:txBody>
      </p:sp>
    </p:spTree>
    <p:extLst>
      <p:ext uri="{BB962C8B-B14F-4D97-AF65-F5344CB8AC3E}">
        <p14:creationId xmlns:p14="http://schemas.microsoft.com/office/powerpoint/2010/main" val="30773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20E2-A471-F54E-87F5-5184CA2F374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AD60AB-B39C-6783-B7DC-CE2F1E73DCD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F91271B-9B1F-8F97-F897-F5C8D7AEFA9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45802D7-FFC7-4089-449A-BC1EE0F188CF}"/>
              </a:ext>
            </a:extLst>
          </p:cNvPr>
          <p:cNvSpPr>
            <a:spLocks noGrp="1"/>
          </p:cNvSpPr>
          <p:nvPr>
            <p:ph type="sldNum" sz="quarter" idx="10"/>
          </p:nvPr>
        </p:nvSpPr>
        <p:spPr/>
        <p:txBody>
          <a:bodyPr/>
          <a:lstStyle/>
          <a:p>
            <a:fld id="{D2B565F5-6C45-4315-8244-C5CC27801693}" type="slidenum">
              <a:rPr lang="pt-BR" smtClean="0"/>
              <a:t>42</a:t>
            </a:fld>
            <a:endParaRPr lang="pt-BR"/>
          </a:p>
        </p:txBody>
      </p:sp>
    </p:spTree>
    <p:extLst>
      <p:ext uri="{BB962C8B-B14F-4D97-AF65-F5344CB8AC3E}">
        <p14:creationId xmlns:p14="http://schemas.microsoft.com/office/powerpoint/2010/main" val="416313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C863-C12A-E650-7182-97F4A712DC7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FB59D5C-FBA4-0AAF-DCD6-7017BAD33AC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6EF756B-DFAB-2D28-2334-10EC16DE474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890E445-F520-A651-17DA-BA7CCA4E8132}"/>
              </a:ext>
            </a:extLst>
          </p:cNvPr>
          <p:cNvSpPr>
            <a:spLocks noGrp="1"/>
          </p:cNvSpPr>
          <p:nvPr>
            <p:ph type="sldNum" sz="quarter" idx="10"/>
          </p:nvPr>
        </p:nvSpPr>
        <p:spPr/>
        <p:txBody>
          <a:bodyPr/>
          <a:lstStyle/>
          <a:p>
            <a:fld id="{D2B565F5-6C45-4315-8244-C5CC27801693}" type="slidenum">
              <a:rPr lang="pt-BR" smtClean="0"/>
              <a:t>6</a:t>
            </a:fld>
            <a:endParaRPr lang="pt-BR"/>
          </a:p>
        </p:txBody>
      </p:sp>
    </p:spTree>
    <p:extLst>
      <p:ext uri="{BB962C8B-B14F-4D97-AF65-F5344CB8AC3E}">
        <p14:creationId xmlns:p14="http://schemas.microsoft.com/office/powerpoint/2010/main" val="120979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24BD-E424-A051-407A-1F39BC6BA76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D8CD950-31FF-DF20-654B-DFA3C4EB1488}"/>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F70CD5D4-0836-AF03-44C4-1A74CFC8FDD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95687D8-17C3-E4FD-00F4-2070D49492AC}"/>
              </a:ext>
            </a:extLst>
          </p:cNvPr>
          <p:cNvSpPr>
            <a:spLocks noGrp="1"/>
          </p:cNvSpPr>
          <p:nvPr>
            <p:ph type="sldNum" sz="quarter" idx="10"/>
          </p:nvPr>
        </p:nvSpPr>
        <p:spPr/>
        <p:txBody>
          <a:bodyPr/>
          <a:lstStyle/>
          <a:p>
            <a:fld id="{D2B565F5-6C45-4315-8244-C5CC27801693}" type="slidenum">
              <a:rPr lang="pt-BR" smtClean="0"/>
              <a:t>43</a:t>
            </a:fld>
            <a:endParaRPr lang="pt-BR"/>
          </a:p>
        </p:txBody>
      </p:sp>
    </p:spTree>
    <p:extLst>
      <p:ext uri="{BB962C8B-B14F-4D97-AF65-F5344CB8AC3E}">
        <p14:creationId xmlns:p14="http://schemas.microsoft.com/office/powerpoint/2010/main" val="3061687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C98C-C14D-28B5-B98F-8B4BA34B208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7BA6F52-34A2-4FA0-8CF6-692662E7AB63}"/>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0F9C66D8-2439-7AE5-280B-223FE54F373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E9ADFC9-8D68-B622-6C84-8BBC93A068B9}"/>
              </a:ext>
            </a:extLst>
          </p:cNvPr>
          <p:cNvSpPr>
            <a:spLocks noGrp="1"/>
          </p:cNvSpPr>
          <p:nvPr>
            <p:ph type="sldNum" sz="quarter" idx="10"/>
          </p:nvPr>
        </p:nvSpPr>
        <p:spPr/>
        <p:txBody>
          <a:bodyPr/>
          <a:lstStyle/>
          <a:p>
            <a:fld id="{D2B565F5-6C45-4315-8244-C5CC27801693}" type="slidenum">
              <a:rPr lang="pt-BR" smtClean="0"/>
              <a:t>44</a:t>
            </a:fld>
            <a:endParaRPr lang="pt-BR"/>
          </a:p>
        </p:txBody>
      </p:sp>
    </p:spTree>
    <p:extLst>
      <p:ext uri="{BB962C8B-B14F-4D97-AF65-F5344CB8AC3E}">
        <p14:creationId xmlns:p14="http://schemas.microsoft.com/office/powerpoint/2010/main" val="4271044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45</a:t>
            </a:fld>
            <a:endParaRPr lang="pt-BR"/>
          </a:p>
        </p:txBody>
      </p:sp>
    </p:spTree>
    <p:extLst>
      <p:ext uri="{BB962C8B-B14F-4D97-AF65-F5344CB8AC3E}">
        <p14:creationId xmlns:p14="http://schemas.microsoft.com/office/powerpoint/2010/main" val="177904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3170-248F-A0BE-049D-F2C1B817642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9D6474-146B-0312-18AD-4EC7FBAB7B4A}"/>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4BAA7E6-2712-9B3E-6736-5169B85F713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28B418-D6BA-6FEF-F326-CDBCAD98F6AD}"/>
              </a:ext>
            </a:extLst>
          </p:cNvPr>
          <p:cNvSpPr>
            <a:spLocks noGrp="1"/>
          </p:cNvSpPr>
          <p:nvPr>
            <p:ph type="sldNum" sz="quarter" idx="10"/>
          </p:nvPr>
        </p:nvSpPr>
        <p:spPr/>
        <p:txBody>
          <a:bodyPr/>
          <a:lstStyle/>
          <a:p>
            <a:fld id="{D2B565F5-6C45-4315-8244-C5CC27801693}" type="slidenum">
              <a:rPr lang="pt-BR" smtClean="0"/>
              <a:t>47</a:t>
            </a:fld>
            <a:endParaRPr lang="pt-BR"/>
          </a:p>
        </p:txBody>
      </p:sp>
    </p:spTree>
    <p:extLst>
      <p:ext uri="{BB962C8B-B14F-4D97-AF65-F5344CB8AC3E}">
        <p14:creationId xmlns:p14="http://schemas.microsoft.com/office/powerpoint/2010/main" val="4275446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7E34-F6E6-7514-2449-6C81D6AE163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E068E99-AAB5-BD96-8B0A-195B7C126614}"/>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4306C8ED-195A-7D8D-517A-41AA07B6514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EFA4BE-C0AE-18A1-C542-3DDE77807922}"/>
              </a:ext>
            </a:extLst>
          </p:cNvPr>
          <p:cNvSpPr>
            <a:spLocks noGrp="1"/>
          </p:cNvSpPr>
          <p:nvPr>
            <p:ph type="sldNum" sz="quarter" idx="10"/>
          </p:nvPr>
        </p:nvSpPr>
        <p:spPr/>
        <p:txBody>
          <a:bodyPr/>
          <a:lstStyle/>
          <a:p>
            <a:fld id="{D2B565F5-6C45-4315-8244-C5CC27801693}" type="slidenum">
              <a:rPr lang="pt-BR" smtClean="0"/>
              <a:t>48</a:t>
            </a:fld>
            <a:endParaRPr lang="pt-BR"/>
          </a:p>
        </p:txBody>
      </p:sp>
    </p:spTree>
    <p:extLst>
      <p:ext uri="{BB962C8B-B14F-4D97-AF65-F5344CB8AC3E}">
        <p14:creationId xmlns:p14="http://schemas.microsoft.com/office/powerpoint/2010/main" val="4108709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4DB5-A43A-A613-A89B-6290FE321FE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A7B247D-47EC-4074-5F1B-47F64E85E40F}"/>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2C291793-1DC1-8C94-D31B-AD86625BF5C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2862EC9-4163-F0F4-7365-040A68B92BEA}"/>
              </a:ext>
            </a:extLst>
          </p:cNvPr>
          <p:cNvSpPr>
            <a:spLocks noGrp="1"/>
          </p:cNvSpPr>
          <p:nvPr>
            <p:ph type="sldNum" sz="quarter" idx="10"/>
          </p:nvPr>
        </p:nvSpPr>
        <p:spPr/>
        <p:txBody>
          <a:bodyPr/>
          <a:lstStyle/>
          <a:p>
            <a:fld id="{D2B565F5-6C45-4315-8244-C5CC27801693}" type="slidenum">
              <a:rPr lang="pt-BR" smtClean="0"/>
              <a:t>49</a:t>
            </a:fld>
            <a:endParaRPr lang="pt-BR"/>
          </a:p>
        </p:txBody>
      </p:sp>
    </p:spTree>
    <p:extLst>
      <p:ext uri="{BB962C8B-B14F-4D97-AF65-F5344CB8AC3E}">
        <p14:creationId xmlns:p14="http://schemas.microsoft.com/office/powerpoint/2010/main" val="560464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50F76-663F-83DF-731D-7745859CF58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8388066-72DD-11F0-040A-DDB936207BA1}"/>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188EFE3-DC53-FFE7-BAA0-37D9B706D0C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2797BA8-6ACD-C405-8C80-B6A2C6ADCE12}"/>
              </a:ext>
            </a:extLst>
          </p:cNvPr>
          <p:cNvSpPr>
            <a:spLocks noGrp="1"/>
          </p:cNvSpPr>
          <p:nvPr>
            <p:ph type="sldNum" sz="quarter" idx="10"/>
          </p:nvPr>
        </p:nvSpPr>
        <p:spPr/>
        <p:txBody>
          <a:bodyPr/>
          <a:lstStyle/>
          <a:p>
            <a:fld id="{D2B565F5-6C45-4315-8244-C5CC27801693}" type="slidenum">
              <a:rPr lang="pt-BR" smtClean="0"/>
              <a:t>50</a:t>
            </a:fld>
            <a:endParaRPr lang="pt-BR"/>
          </a:p>
        </p:txBody>
      </p:sp>
    </p:spTree>
    <p:extLst>
      <p:ext uri="{BB962C8B-B14F-4D97-AF65-F5344CB8AC3E}">
        <p14:creationId xmlns:p14="http://schemas.microsoft.com/office/powerpoint/2010/main" val="2215339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EB4AD-77FE-0E27-70F8-4A91FFCA92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26107AA-3B58-AF90-544E-8DDF4BA2B73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3A0F4D9C-A6E0-7899-DEEF-952C9885782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4C5BAA-A665-A970-6AF9-B18456B66B17}"/>
              </a:ext>
            </a:extLst>
          </p:cNvPr>
          <p:cNvSpPr>
            <a:spLocks noGrp="1"/>
          </p:cNvSpPr>
          <p:nvPr>
            <p:ph type="sldNum" sz="quarter" idx="10"/>
          </p:nvPr>
        </p:nvSpPr>
        <p:spPr/>
        <p:txBody>
          <a:bodyPr/>
          <a:lstStyle/>
          <a:p>
            <a:fld id="{D2B565F5-6C45-4315-8244-C5CC27801693}" type="slidenum">
              <a:rPr lang="pt-BR" smtClean="0"/>
              <a:t>51</a:t>
            </a:fld>
            <a:endParaRPr lang="pt-BR"/>
          </a:p>
        </p:txBody>
      </p:sp>
    </p:spTree>
    <p:extLst>
      <p:ext uri="{BB962C8B-B14F-4D97-AF65-F5344CB8AC3E}">
        <p14:creationId xmlns:p14="http://schemas.microsoft.com/office/powerpoint/2010/main" val="1347556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25D4-2C15-9AB3-4648-196BAAEB8B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B883A28-E3A5-BDA2-4099-DB4A3442870D}"/>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E6892792-4740-1FCB-1C86-A7E1EB47664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D44BD47-314A-DB9D-9090-6B3658E0701C}"/>
              </a:ext>
            </a:extLst>
          </p:cNvPr>
          <p:cNvSpPr>
            <a:spLocks noGrp="1"/>
          </p:cNvSpPr>
          <p:nvPr>
            <p:ph type="sldNum" sz="quarter" idx="10"/>
          </p:nvPr>
        </p:nvSpPr>
        <p:spPr/>
        <p:txBody>
          <a:bodyPr/>
          <a:lstStyle/>
          <a:p>
            <a:fld id="{D2B565F5-6C45-4315-8244-C5CC27801693}" type="slidenum">
              <a:rPr lang="pt-BR" smtClean="0"/>
              <a:t>52</a:t>
            </a:fld>
            <a:endParaRPr lang="pt-BR"/>
          </a:p>
        </p:txBody>
      </p:sp>
    </p:spTree>
    <p:extLst>
      <p:ext uri="{BB962C8B-B14F-4D97-AF65-F5344CB8AC3E}">
        <p14:creationId xmlns:p14="http://schemas.microsoft.com/office/powerpoint/2010/main" val="1690011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45685-B190-053B-7A22-A5ACDF008E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B344838-4C7C-439E-BFE6-AF14F671028E}"/>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5C9F64B1-24F7-C93F-C6A2-69E6B72661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A1B1BE4-76CF-9AA9-933C-B9266FFF0383}"/>
              </a:ext>
            </a:extLst>
          </p:cNvPr>
          <p:cNvSpPr>
            <a:spLocks noGrp="1"/>
          </p:cNvSpPr>
          <p:nvPr>
            <p:ph type="sldNum" sz="quarter" idx="10"/>
          </p:nvPr>
        </p:nvSpPr>
        <p:spPr/>
        <p:txBody>
          <a:bodyPr/>
          <a:lstStyle/>
          <a:p>
            <a:fld id="{D2B565F5-6C45-4315-8244-C5CC27801693}" type="slidenum">
              <a:rPr lang="pt-BR" smtClean="0"/>
              <a:t>53</a:t>
            </a:fld>
            <a:endParaRPr lang="pt-BR"/>
          </a:p>
        </p:txBody>
      </p:sp>
    </p:spTree>
    <p:extLst>
      <p:ext uri="{BB962C8B-B14F-4D97-AF65-F5344CB8AC3E}">
        <p14:creationId xmlns:p14="http://schemas.microsoft.com/office/powerpoint/2010/main" val="318852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A9541-1AB0-714E-913C-9CECB51801F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BFF32D5-7BA9-17FA-6D0E-11BF2DB47A12}"/>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6C890F93-8E00-E1C9-97C6-B10546AA579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5DE276B-4F49-D483-C3C3-87A73B5A0C2F}"/>
              </a:ext>
            </a:extLst>
          </p:cNvPr>
          <p:cNvSpPr>
            <a:spLocks noGrp="1"/>
          </p:cNvSpPr>
          <p:nvPr>
            <p:ph type="sldNum" sz="quarter" idx="10"/>
          </p:nvPr>
        </p:nvSpPr>
        <p:spPr/>
        <p:txBody>
          <a:bodyPr/>
          <a:lstStyle/>
          <a:p>
            <a:fld id="{D2B565F5-6C45-4315-8244-C5CC27801693}" type="slidenum">
              <a:rPr lang="pt-BR" smtClean="0"/>
              <a:t>7</a:t>
            </a:fld>
            <a:endParaRPr lang="pt-BR"/>
          </a:p>
        </p:txBody>
      </p:sp>
    </p:spTree>
    <p:extLst>
      <p:ext uri="{BB962C8B-B14F-4D97-AF65-F5344CB8AC3E}">
        <p14:creationId xmlns:p14="http://schemas.microsoft.com/office/powerpoint/2010/main" val="2893849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01E9D-3741-EF86-2B7B-48C1314C492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46299A-4FB0-6438-2E8B-785B5A32E337}"/>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A85EF1E-4043-F620-1815-C3A0A04D728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1F629CC-E252-A92A-44D1-039E30124BF7}"/>
              </a:ext>
            </a:extLst>
          </p:cNvPr>
          <p:cNvSpPr>
            <a:spLocks noGrp="1"/>
          </p:cNvSpPr>
          <p:nvPr>
            <p:ph type="sldNum" sz="quarter" idx="10"/>
          </p:nvPr>
        </p:nvSpPr>
        <p:spPr/>
        <p:txBody>
          <a:bodyPr/>
          <a:lstStyle/>
          <a:p>
            <a:fld id="{D2B565F5-6C45-4315-8244-C5CC27801693}" type="slidenum">
              <a:rPr lang="pt-BR" smtClean="0"/>
              <a:t>54</a:t>
            </a:fld>
            <a:endParaRPr lang="pt-BR"/>
          </a:p>
        </p:txBody>
      </p:sp>
    </p:spTree>
    <p:extLst>
      <p:ext uri="{BB962C8B-B14F-4D97-AF65-F5344CB8AC3E}">
        <p14:creationId xmlns:p14="http://schemas.microsoft.com/office/powerpoint/2010/main" val="282640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55</a:t>
            </a:fld>
            <a:endParaRPr lang="pt-BR"/>
          </a:p>
        </p:txBody>
      </p:sp>
    </p:spTree>
    <p:extLst>
      <p:ext uri="{BB962C8B-B14F-4D97-AF65-F5344CB8AC3E}">
        <p14:creationId xmlns:p14="http://schemas.microsoft.com/office/powerpoint/2010/main" val="99342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9</a:t>
            </a:fld>
            <a:endParaRPr lang="pt-BR"/>
          </a:p>
        </p:txBody>
      </p:sp>
    </p:spTree>
    <p:extLst>
      <p:ext uri="{BB962C8B-B14F-4D97-AF65-F5344CB8AC3E}">
        <p14:creationId xmlns:p14="http://schemas.microsoft.com/office/powerpoint/2010/main" val="412011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10</a:t>
            </a:fld>
            <a:endParaRPr lang="pt-BR"/>
          </a:p>
        </p:txBody>
      </p:sp>
    </p:spTree>
    <p:extLst>
      <p:ext uri="{BB962C8B-B14F-4D97-AF65-F5344CB8AC3E}">
        <p14:creationId xmlns:p14="http://schemas.microsoft.com/office/powerpoint/2010/main" val="353560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18A10-0E8D-43A3-2157-05D747989D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066B386-6887-DAC7-10D5-B8B4AF701FC5}"/>
              </a:ext>
            </a:extLst>
          </p:cNvPr>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a:extLst>
              <a:ext uri="{FF2B5EF4-FFF2-40B4-BE49-F238E27FC236}">
                <a16:creationId xmlns:a16="http://schemas.microsoft.com/office/drawing/2014/main" id="{BC2185D2-C360-C184-A74A-D0260E71265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A3C1ADD-BFCC-8417-7AD7-A6A0405D6B4E}"/>
              </a:ext>
            </a:extLst>
          </p:cNvPr>
          <p:cNvSpPr>
            <a:spLocks noGrp="1"/>
          </p:cNvSpPr>
          <p:nvPr>
            <p:ph type="sldNum" sz="quarter" idx="10"/>
          </p:nvPr>
        </p:nvSpPr>
        <p:spPr/>
        <p:txBody>
          <a:bodyPr/>
          <a:lstStyle/>
          <a:p>
            <a:fld id="{D2B565F5-6C45-4315-8244-C5CC27801693}" type="slidenum">
              <a:rPr lang="pt-BR" smtClean="0"/>
              <a:t>11</a:t>
            </a:fld>
            <a:endParaRPr lang="pt-BR"/>
          </a:p>
        </p:txBody>
      </p:sp>
    </p:spTree>
    <p:extLst>
      <p:ext uri="{BB962C8B-B14F-4D97-AF65-F5344CB8AC3E}">
        <p14:creationId xmlns:p14="http://schemas.microsoft.com/office/powerpoint/2010/main" val="292450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txBody>
          <a:bodyPr/>
          <a:lstStyle/>
          <a:p>
            <a:endParaRPr lang="pt-BR"/>
          </a:p>
        </p:txBody>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2B565F5-6C45-4315-8244-C5CC27801693}" type="slidenum">
              <a:rPr lang="pt-BR" smtClean="0"/>
              <a:t>12</a:t>
            </a:fld>
            <a:endParaRPr lang="pt-BR"/>
          </a:p>
        </p:txBody>
      </p:sp>
    </p:spTree>
    <p:extLst>
      <p:ext uri="{BB962C8B-B14F-4D97-AF65-F5344CB8AC3E}">
        <p14:creationId xmlns:p14="http://schemas.microsoft.com/office/powerpoint/2010/main" val="98574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288021" y="6356351"/>
            <a:ext cx="5294379" cy="365125"/>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pt-BR"/>
              <a:t>EPE – Empresa de Pesquisa Energética | </a:t>
            </a:r>
            <a:fld id="{9E36C28C-F7F8-4339-8A42-C5336CCCBAF4}" type="slidenum">
              <a:rPr lang="pt-BR" smtClean="0"/>
              <a:pPr/>
              <a:t>‹nº›</a:t>
            </a:fld>
            <a:r>
              <a:rPr lang="pt-BR"/>
              <a:t> </a:t>
            </a:r>
          </a:p>
        </p:txBody>
      </p:sp>
    </p:spTree>
    <p:extLst>
      <p:ext uri="{BB962C8B-B14F-4D97-AF65-F5344CB8AC3E}">
        <p14:creationId xmlns:p14="http://schemas.microsoft.com/office/powerpoint/2010/main" val="12745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9865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36499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pPr/>
              <a:t>‹nº›</a:t>
            </a:fld>
            <a:r>
              <a:rPr lang="pt-BR"/>
              <a:t> slide</a:t>
            </a:r>
          </a:p>
        </p:txBody>
      </p:sp>
    </p:spTree>
    <p:extLst>
      <p:ext uri="{BB962C8B-B14F-4D97-AF65-F5344CB8AC3E}">
        <p14:creationId xmlns:p14="http://schemas.microsoft.com/office/powerpoint/2010/main" val="20474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5" name="Espaço Reservado para Rodapé 4"/>
          <p:cNvSpPr>
            <a:spLocks noGrp="1"/>
          </p:cNvSpPr>
          <p:nvPr>
            <p:ph type="ftr" sz="quarter" idx="11"/>
          </p:nvPr>
        </p:nvSpPr>
        <p:spPr>
          <a:xfrm>
            <a:off x="4165600" y="6356351"/>
            <a:ext cx="3860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340970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61205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8" name="Espaço Reservado para Rodapé 7"/>
          <p:cNvSpPr>
            <a:spLocks noGrp="1"/>
          </p:cNvSpPr>
          <p:nvPr>
            <p:ph type="ftr" sz="quarter" idx="11"/>
          </p:nvPr>
        </p:nvSpPr>
        <p:spPr>
          <a:xfrm>
            <a:off x="4165600" y="6356351"/>
            <a:ext cx="38608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70985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4" name="Espaço Reservado para Rodapé 3"/>
          <p:cNvSpPr>
            <a:spLocks noGrp="1"/>
          </p:cNvSpPr>
          <p:nvPr>
            <p:ph type="ftr" sz="quarter" idx="11"/>
          </p:nvPr>
        </p:nvSpPr>
        <p:spPr>
          <a:xfrm>
            <a:off x="4165600" y="6356351"/>
            <a:ext cx="38608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162504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3" name="Espaço Reservado para Rodapé 2"/>
          <p:cNvSpPr>
            <a:spLocks noGrp="1"/>
          </p:cNvSpPr>
          <p:nvPr>
            <p:ph type="ftr" sz="quarter" idx="11"/>
          </p:nvPr>
        </p:nvSpPr>
        <p:spPr>
          <a:xfrm>
            <a:off x="4165600" y="6356351"/>
            <a:ext cx="38608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59827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11811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609600" y="6356351"/>
            <a:ext cx="2844800" cy="365125"/>
          </a:xfrm>
          <a:prstGeom prst="rect">
            <a:avLst/>
          </a:prstGeom>
        </p:spPr>
        <p:txBody>
          <a:bodyPr/>
          <a:lstStyle/>
          <a:p>
            <a:fld id="{8AC1BD29-2162-496F-8E3A-252E2478395D}" type="datetimeFigureOut">
              <a:rPr lang="pt-BR" smtClean="0"/>
              <a:t>29/05/2026</a:t>
            </a:fld>
            <a:endParaRPr lang="pt-BR"/>
          </a:p>
        </p:txBody>
      </p:sp>
      <p:sp>
        <p:nvSpPr>
          <p:cNvPr id="6" name="Espaço Reservado para Rodapé 5"/>
          <p:cNvSpPr>
            <a:spLocks noGrp="1"/>
          </p:cNvSpPr>
          <p:nvPr>
            <p:ph type="ftr" sz="quarter" idx="11"/>
          </p:nvPr>
        </p:nvSpPr>
        <p:spPr>
          <a:xfrm>
            <a:off x="4165600" y="6356351"/>
            <a:ext cx="38608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C516F8CE-8E92-46BB-B578-21B4111FB72E}" type="slidenum">
              <a:rPr lang="pt-BR" smtClean="0"/>
              <a:t>‹nº›</a:t>
            </a:fld>
            <a:endParaRPr lang="pt-BR"/>
          </a:p>
        </p:txBody>
      </p:sp>
    </p:spTree>
    <p:extLst>
      <p:ext uri="{BB962C8B-B14F-4D97-AF65-F5344CB8AC3E}">
        <p14:creationId xmlns:p14="http://schemas.microsoft.com/office/powerpoint/2010/main" val="23470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Número de Slide 5"/>
          <p:cNvSpPr>
            <a:spLocks noGrp="1"/>
          </p:cNvSpPr>
          <p:nvPr>
            <p:ph type="sldNum" sz="quarter" idx="4"/>
          </p:nvPr>
        </p:nvSpPr>
        <p:spPr>
          <a:xfrm>
            <a:off x="6288021" y="6356351"/>
            <a:ext cx="52943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pt-BR"/>
              <a:t>EPE – Empresa de Pesquisa Energética | </a:t>
            </a:r>
            <a:fld id="{9E36C28C-F7F8-4339-8A42-C5336CCCBAF4}" type="slidenum">
              <a:rPr lang="pt-BR" smtClean="0"/>
              <a:t>‹nº›</a:t>
            </a:fld>
            <a:r>
              <a:rPr lang="pt-BR"/>
              <a:t> </a:t>
            </a:r>
          </a:p>
        </p:txBody>
      </p:sp>
    </p:spTree>
    <p:extLst>
      <p:ext uri="{BB962C8B-B14F-4D97-AF65-F5344CB8AC3E}">
        <p14:creationId xmlns:p14="http://schemas.microsoft.com/office/powerpoint/2010/main" val="360936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7.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hyperlink" Target="mailto:garantia.fisica@epe.gov.br"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509CD9-01CE-E0B3-B315-C71513239E10}"/>
            </a:ext>
          </a:extLst>
        </p:cNvPr>
        <p:cNvGrpSpPr/>
        <p:nvPr/>
      </p:nvGrpSpPr>
      <p:grpSpPr>
        <a:xfrm>
          <a:off x="0" y="0"/>
          <a:ext cx="0" cy="0"/>
          <a:chOff x="0" y="0"/>
          <a:chExt cx="0" cy="0"/>
        </a:xfrm>
      </p:grpSpPr>
      <p:sp>
        <p:nvSpPr>
          <p:cNvPr id="9" name="Freeform 14">
            <a:extLst>
              <a:ext uri="{FF2B5EF4-FFF2-40B4-BE49-F238E27FC236}">
                <a16:creationId xmlns:a16="http://schemas.microsoft.com/office/drawing/2014/main" id="{0A551623-028C-5D79-0459-DF4F694372B4}"/>
              </a:ext>
            </a:extLst>
          </p:cNvPr>
          <p:cNvSpPr/>
          <p:nvPr/>
        </p:nvSpPr>
        <p:spPr>
          <a:xfrm>
            <a:off x="479376" y="10494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pic>
        <p:nvPicPr>
          <p:cNvPr id="4" name="Imagem 3" descr="Uma imagem contendo Forma&#10;&#10;O conteúdo gerado por IA pode estar incorreto.">
            <a:extLst>
              <a:ext uri="{FF2B5EF4-FFF2-40B4-BE49-F238E27FC236}">
                <a16:creationId xmlns:a16="http://schemas.microsoft.com/office/drawing/2014/main" id="{BE25888A-B4FE-A167-0CC9-22220E67C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961" y="5887482"/>
            <a:ext cx="2953385" cy="690245"/>
          </a:xfrm>
          <a:prstGeom prst="rect">
            <a:avLst/>
          </a:prstGeom>
        </p:spPr>
      </p:pic>
      <p:sp>
        <p:nvSpPr>
          <p:cNvPr id="3" name="CaixaDeTexto 2">
            <a:extLst>
              <a:ext uri="{FF2B5EF4-FFF2-40B4-BE49-F238E27FC236}">
                <a16:creationId xmlns:a16="http://schemas.microsoft.com/office/drawing/2014/main" id="{4987C547-2AF2-D3D0-90F7-59EDDE9C0715}"/>
              </a:ext>
            </a:extLst>
          </p:cNvPr>
          <p:cNvSpPr txBox="1"/>
          <p:nvPr/>
        </p:nvSpPr>
        <p:spPr>
          <a:xfrm>
            <a:off x="479376" y="3535849"/>
            <a:ext cx="11227970" cy="646331"/>
          </a:xfrm>
          <a:prstGeom prst="rect">
            <a:avLst/>
          </a:prstGeom>
          <a:noFill/>
        </p:spPr>
        <p:txBody>
          <a:bodyPr wrap="square" rtlCol="0" anchor="t">
            <a:spAutoFit/>
          </a:bodyPr>
          <a:lstStyle/>
          <a:p>
            <a:r>
              <a:rPr lang="pt-BR" sz="3600" b="1">
                <a:solidFill>
                  <a:srgbClr val="0D223F"/>
                </a:solidFill>
                <a:latin typeface="+mj-lt"/>
              </a:rPr>
              <a:t>Parametrização do SUISHI para cálculo de Energia Firme</a:t>
            </a:r>
          </a:p>
        </p:txBody>
      </p:sp>
      <p:sp>
        <p:nvSpPr>
          <p:cNvPr id="6" name="Retângulo 5">
            <a:extLst>
              <a:ext uri="{FF2B5EF4-FFF2-40B4-BE49-F238E27FC236}">
                <a16:creationId xmlns:a16="http://schemas.microsoft.com/office/drawing/2014/main" id="{E2D2C113-70E2-5B2C-F586-41C50799C3FB}"/>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BD4A497F-5CED-87CE-7D0B-A120C8BD40FC}"/>
              </a:ext>
            </a:extLst>
          </p:cNvPr>
          <p:cNvSpPr txBox="1"/>
          <p:nvPr/>
        </p:nvSpPr>
        <p:spPr>
          <a:xfrm>
            <a:off x="489208" y="4218180"/>
            <a:ext cx="10872008" cy="707886"/>
          </a:xfrm>
          <a:prstGeom prst="rect">
            <a:avLst/>
          </a:prstGeom>
          <a:noFill/>
        </p:spPr>
        <p:txBody>
          <a:bodyPr wrap="square" rtlCol="0">
            <a:spAutoFit/>
          </a:bodyPr>
          <a:lstStyle/>
          <a:p>
            <a:r>
              <a:rPr lang="pt-BR" sz="2000" dirty="0">
                <a:solidFill>
                  <a:schemeClr val="bg1">
                    <a:lumMod val="50000"/>
                  </a:schemeClr>
                </a:solidFill>
              </a:rPr>
              <a:t>Superintendência de Geração de Energia Elétrica</a:t>
            </a:r>
          </a:p>
          <a:p>
            <a:r>
              <a:rPr lang="pt-BR" sz="2000" b="1" dirty="0">
                <a:solidFill>
                  <a:schemeClr val="bg1">
                    <a:lumMod val="50000"/>
                  </a:schemeClr>
                </a:solidFill>
              </a:rPr>
              <a:t>Maio de 2026</a:t>
            </a:r>
          </a:p>
        </p:txBody>
      </p:sp>
      <p:sp>
        <p:nvSpPr>
          <p:cNvPr id="8" name="CaixaDeTexto 7">
            <a:extLst>
              <a:ext uri="{FF2B5EF4-FFF2-40B4-BE49-F238E27FC236}">
                <a16:creationId xmlns:a16="http://schemas.microsoft.com/office/drawing/2014/main" id="{8B4186A9-0116-265D-F73C-A73946563A7A}"/>
              </a:ext>
            </a:extLst>
          </p:cNvPr>
          <p:cNvSpPr txBox="1"/>
          <p:nvPr/>
        </p:nvSpPr>
        <p:spPr>
          <a:xfrm>
            <a:off x="489208" y="3081154"/>
            <a:ext cx="11009758" cy="523220"/>
          </a:xfrm>
          <a:prstGeom prst="rect">
            <a:avLst/>
          </a:prstGeom>
          <a:noFill/>
        </p:spPr>
        <p:txBody>
          <a:bodyPr wrap="square" rtlCol="0">
            <a:spAutoFit/>
          </a:bodyPr>
          <a:lstStyle/>
          <a:p>
            <a:r>
              <a:rPr lang="pt-BR" sz="2800">
                <a:solidFill>
                  <a:srgbClr val="0D223F"/>
                </a:solidFill>
                <a:latin typeface="+mj-lt"/>
              </a:rPr>
              <a:t>Garantia Física de Usinas Despachadas Centralizadamente</a:t>
            </a:r>
          </a:p>
        </p:txBody>
      </p:sp>
    </p:spTree>
    <p:extLst>
      <p:ext uri="{BB962C8B-B14F-4D97-AF65-F5344CB8AC3E}">
        <p14:creationId xmlns:p14="http://schemas.microsoft.com/office/powerpoint/2010/main" val="150096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C4B6CE0F-8190-104B-213F-12AA64359CF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6520525-69A5-FCC5-DF25-E54BE4A95C36}"/>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437A406-55AC-998C-F89D-6D3B48107AE2}"/>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3923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CA76-C778-6F5A-F7CE-833205A44552}"/>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C33FEE59-3472-A3B7-F57C-502BDA7466C9}"/>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DB24BFE1-732F-B7EB-1BE5-3E13E2466E7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F84A8F2-64DA-E12F-D456-3543D4F3B83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(3/3)</a:t>
            </a:r>
          </a:p>
        </p:txBody>
      </p:sp>
      <p:sp>
        <p:nvSpPr>
          <p:cNvPr id="13" name="CaixaDeTexto 12">
            <a:extLst>
              <a:ext uri="{FF2B5EF4-FFF2-40B4-BE49-F238E27FC236}">
                <a16:creationId xmlns:a16="http://schemas.microsoft.com/office/drawing/2014/main" id="{C1895072-7B62-6090-FB2E-31EA52DE49B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161B11D-DC79-0B3C-A431-EC99CC342D01}"/>
              </a:ext>
            </a:extLst>
          </p:cNvPr>
          <p:cNvSpPr txBox="1"/>
          <p:nvPr/>
        </p:nvSpPr>
        <p:spPr>
          <a:xfrm>
            <a:off x="359072" y="911713"/>
            <a:ext cx="11459046" cy="222522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Neste caso, dirija-se à próxima seção desta apresentação (“Conversão do caso NEWAVE para SUISHI </a:t>
            </a:r>
            <a:r>
              <a:rPr lang="pt-BR" altLang="pt-BR" sz="2000" u="sng">
                <a:latin typeface="+mj-lt"/>
                <a:cs typeface="Arial" panose="020B0604020202020204" pitchFamily="34" charset="0"/>
              </a:rPr>
              <a:t>COM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Caso contrário, rejeite a opção de recuperar as opções de casos existentes respondendo “Não” à pergunta abaixo apresentada na interface durante a conversão.</a:t>
            </a:r>
            <a:endParaRPr lang="pt-BR" altLang="pt-BR" sz="2000">
              <a:cs typeface="Arial" panose="020B0604020202020204" pitchFamily="34" charset="0"/>
            </a:endParaRPr>
          </a:p>
        </p:txBody>
      </p:sp>
      <p:sp>
        <p:nvSpPr>
          <p:cNvPr id="5" name="Freeform 11">
            <a:extLst>
              <a:ext uri="{FF2B5EF4-FFF2-40B4-BE49-F238E27FC236}">
                <a16:creationId xmlns:a16="http://schemas.microsoft.com/office/drawing/2014/main" id="{BC62110D-2B7F-14A5-66CA-AB8CD8C9FFF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106D1952-B6CB-8C38-1B02-92E572009107}"/>
              </a:ext>
            </a:extLst>
          </p:cNvPr>
          <p:cNvSpPr/>
          <p:nvPr/>
        </p:nvSpPr>
        <p:spPr>
          <a:xfrm>
            <a:off x="7506576"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3007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7A23B851-357E-A000-3277-49BF9C233653}"/>
              </a:ext>
            </a:extLst>
          </p:cNvPr>
          <p:cNvPicPr>
            <a:picLocks noChangeAspect="1"/>
          </p:cNvPicPr>
          <p:nvPr/>
        </p:nvPicPr>
        <p:blipFill>
          <a:blip r:embed="rId3"/>
          <a:stretch>
            <a:fillRect/>
          </a:stretch>
        </p:blipFill>
        <p:spPr>
          <a:xfrm>
            <a:off x="2454224" y="2375543"/>
            <a:ext cx="7282270" cy="243410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Geral</a:t>
            </a:r>
            <a:endParaRPr lang="pt-BR" sz="2800" b="1" i="1">
              <a:solidFill>
                <a:srgbClr val="0C2440"/>
              </a:solidFill>
            </a:endParaRP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parametrizações destacadas são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não havendo necessidade de alteração pelo usuário:</a:t>
            </a:r>
          </a:p>
        </p:txBody>
      </p:sp>
      <p:sp>
        <p:nvSpPr>
          <p:cNvPr id="5" name="Freeform 11">
            <a:extLst>
              <a:ext uri="{FF2B5EF4-FFF2-40B4-BE49-F238E27FC236}">
                <a16:creationId xmlns:a16="http://schemas.microsoft.com/office/drawing/2014/main" id="{2DFAB826-832E-B9C6-8F40-9364C89A8F0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7" name="Retângulo 6">
            <a:extLst>
              <a:ext uri="{FF2B5EF4-FFF2-40B4-BE49-F238E27FC236}">
                <a16:creationId xmlns:a16="http://schemas.microsoft.com/office/drawing/2014/main" id="{020BBD4B-A01B-B620-FDE5-C36569757D04}"/>
              </a:ext>
            </a:extLst>
          </p:cNvPr>
          <p:cNvSpPr/>
          <p:nvPr/>
        </p:nvSpPr>
        <p:spPr>
          <a:xfrm>
            <a:off x="2696855" y="3691890"/>
            <a:ext cx="3783955" cy="66294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A7943AB-4206-B339-6629-427EAF5F1665}"/>
              </a:ext>
            </a:extLst>
          </p:cNvPr>
          <p:cNvSpPr/>
          <p:nvPr/>
        </p:nvSpPr>
        <p:spPr>
          <a:xfrm>
            <a:off x="6636415" y="3882773"/>
            <a:ext cx="2808000" cy="28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759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8577-4CA6-EFD5-9197-F33F92658E6E}"/>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44279C12-323B-65DD-EB17-91530D133A9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C5CFD16-EEF6-4E44-E0AF-6C3E80EDA5D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Parâmetros</a:t>
            </a:r>
          </a:p>
        </p:txBody>
      </p:sp>
      <p:sp>
        <p:nvSpPr>
          <p:cNvPr id="13" name="CaixaDeTexto 12">
            <a:extLst>
              <a:ext uri="{FF2B5EF4-FFF2-40B4-BE49-F238E27FC236}">
                <a16:creationId xmlns:a16="http://schemas.microsoft.com/office/drawing/2014/main" id="{49069C6F-0F9A-4B39-DDD5-2B7ED56D638F}"/>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1C94C2D-D835-A5D3-2DF1-DFCD0B6F56B1}"/>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“Tipo das prioridades de operação das usinas hidrelétricas” deve ser alterado para “Adaptativa”</a:t>
            </a:r>
          </a:p>
        </p:txBody>
      </p:sp>
      <p:pic>
        <p:nvPicPr>
          <p:cNvPr id="10" name="Imagem 9">
            <a:extLst>
              <a:ext uri="{FF2B5EF4-FFF2-40B4-BE49-F238E27FC236}">
                <a16:creationId xmlns:a16="http://schemas.microsoft.com/office/drawing/2014/main" id="{DEABB1A0-78EB-7319-F297-AE7DA3A482D7}"/>
              </a:ext>
            </a:extLst>
          </p:cNvPr>
          <p:cNvPicPr>
            <a:picLocks noChangeAspect="1"/>
          </p:cNvPicPr>
          <p:nvPr/>
        </p:nvPicPr>
        <p:blipFill>
          <a:blip r:embed="rId3"/>
          <a:stretch>
            <a:fillRect/>
          </a:stretch>
        </p:blipFill>
        <p:spPr>
          <a:xfrm>
            <a:off x="2743432" y="2410577"/>
            <a:ext cx="6703856" cy="2540902"/>
          </a:xfrm>
          <a:prstGeom prst="rect">
            <a:avLst/>
          </a:prstGeom>
        </p:spPr>
      </p:pic>
      <p:sp>
        <p:nvSpPr>
          <p:cNvPr id="8" name="Freeform 11">
            <a:extLst>
              <a:ext uri="{FF2B5EF4-FFF2-40B4-BE49-F238E27FC236}">
                <a16:creationId xmlns:a16="http://schemas.microsoft.com/office/drawing/2014/main" id="{8F00E75B-F7ED-8E83-D401-38654A59A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37080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F62F6-3537-132F-8EDC-FAF2C2985215}"/>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1FFA5871-3C7E-2F50-0C78-821569A22C4D}"/>
              </a:ext>
            </a:extLst>
          </p:cNvPr>
          <p:cNvPicPr>
            <a:picLocks noChangeAspect="1"/>
          </p:cNvPicPr>
          <p:nvPr/>
        </p:nvPicPr>
        <p:blipFill>
          <a:blip r:embed="rId3"/>
          <a:stretch>
            <a:fillRect/>
          </a:stretch>
        </p:blipFill>
        <p:spPr>
          <a:xfrm>
            <a:off x="345298" y="970603"/>
            <a:ext cx="5727009" cy="5183456"/>
          </a:xfrm>
          <a:prstGeom prst="rect">
            <a:avLst/>
          </a:prstGeom>
        </p:spPr>
      </p:pic>
      <p:sp>
        <p:nvSpPr>
          <p:cNvPr id="3" name="Retângulo 2">
            <a:extLst>
              <a:ext uri="{FF2B5EF4-FFF2-40B4-BE49-F238E27FC236}">
                <a16:creationId xmlns:a16="http://schemas.microsoft.com/office/drawing/2014/main" id="{7CE2C75F-1081-5975-B0FA-B2FB82CC5D1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BBFE8D7-F63D-DA30-6889-D42EFF9D390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Flags de controle</a:t>
            </a:r>
            <a:endParaRPr lang="pt-BR" sz="2800" b="1" i="1">
              <a:solidFill>
                <a:srgbClr val="0C2440"/>
              </a:solidFill>
            </a:endParaRPr>
          </a:p>
        </p:txBody>
      </p:sp>
      <p:sp>
        <p:nvSpPr>
          <p:cNvPr id="13" name="CaixaDeTexto 12">
            <a:extLst>
              <a:ext uri="{FF2B5EF4-FFF2-40B4-BE49-F238E27FC236}">
                <a16:creationId xmlns:a16="http://schemas.microsoft.com/office/drawing/2014/main" id="{1900802C-FE0D-CE6E-68CB-073B4758103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14</a:t>
            </a:fld>
            <a:endParaRPr lang="pt-BR" sz="1200">
              <a:solidFill>
                <a:schemeClr val="tx1">
                  <a:lumMod val="65000"/>
                  <a:lumOff val="35000"/>
                </a:schemeClr>
              </a:solidFill>
            </a:endParaRPr>
          </a:p>
        </p:txBody>
      </p:sp>
      <p:sp>
        <p:nvSpPr>
          <p:cNvPr id="8" name="CaixaDeTexto 7">
            <a:extLst>
              <a:ext uri="{FF2B5EF4-FFF2-40B4-BE49-F238E27FC236}">
                <a16:creationId xmlns:a16="http://schemas.microsoft.com/office/drawing/2014/main" id="{CDC7F841-89E8-748E-22CB-8937A9E3E305}"/>
              </a:ext>
            </a:extLst>
          </p:cNvPr>
          <p:cNvSpPr txBox="1"/>
          <p:nvPr/>
        </p:nvSpPr>
        <p:spPr>
          <a:xfrm>
            <a:off x="6119693" y="4855792"/>
            <a:ext cx="5766765" cy="741742"/>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“Considera faixas operativas dinâmicas” não é parametrização </a:t>
            </a:r>
            <a:r>
              <a:rPr lang="pt-BR" altLang="pt-BR" sz="2000" i="1">
                <a:cs typeface="Arial" panose="020B0604020202020204" pitchFamily="34" charset="0"/>
              </a:rPr>
              <a:t>default</a:t>
            </a:r>
            <a:r>
              <a:rPr lang="pt-BR" altLang="pt-BR" sz="2000">
                <a:cs typeface="Arial" panose="020B0604020202020204" pitchFamily="34" charset="0"/>
              </a:rPr>
              <a:t> do SUISHI -&gt; selecionar</a:t>
            </a:r>
          </a:p>
        </p:txBody>
      </p:sp>
      <p:sp>
        <p:nvSpPr>
          <p:cNvPr id="15" name="CaixaDeTexto 14">
            <a:extLst>
              <a:ext uri="{FF2B5EF4-FFF2-40B4-BE49-F238E27FC236}">
                <a16:creationId xmlns:a16="http://schemas.microsoft.com/office/drawing/2014/main" id="{9AB16A52-AEF0-DD24-E575-867862498F35}"/>
              </a:ext>
            </a:extLst>
          </p:cNvPr>
          <p:cNvSpPr txBox="1"/>
          <p:nvPr/>
        </p:nvSpPr>
        <p:spPr>
          <a:xfrm>
            <a:off x="6119693" y="2665062"/>
            <a:ext cx="5736928" cy="1406539"/>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 volume operativo mínimo em detrimento de outras restrições” é parametrização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9" name="Retângulo 18">
            <a:extLst>
              <a:ext uri="{FF2B5EF4-FFF2-40B4-BE49-F238E27FC236}">
                <a16:creationId xmlns:a16="http://schemas.microsoft.com/office/drawing/2014/main" id="{48B1474B-89AA-3DF2-1161-2F2A89D43EB9}"/>
              </a:ext>
            </a:extLst>
          </p:cNvPr>
          <p:cNvSpPr/>
          <p:nvPr/>
        </p:nvSpPr>
        <p:spPr>
          <a:xfrm>
            <a:off x="446567" y="2955851"/>
            <a:ext cx="3487480" cy="19138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100BC1BC-0039-E06E-7F9C-0B31BB33B1B5}"/>
              </a:ext>
            </a:extLst>
          </p:cNvPr>
          <p:cNvSpPr/>
          <p:nvPr/>
        </p:nvSpPr>
        <p:spPr>
          <a:xfrm>
            <a:off x="446567" y="5146158"/>
            <a:ext cx="2030819" cy="1913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reeform 11">
            <a:extLst>
              <a:ext uri="{FF2B5EF4-FFF2-40B4-BE49-F238E27FC236}">
                <a16:creationId xmlns:a16="http://schemas.microsoft.com/office/drawing/2014/main" id="{F265045E-F1E7-7CD3-801A-34739F9082A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20056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EE37-35F2-77DA-54B9-15243761488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B04AC563-A8A9-547A-AD50-6133118A247E}"/>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7C8FD05-727A-4BF8-D444-732C536CEC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Dados do caso - Energia Firme</a:t>
            </a:r>
            <a:endParaRPr lang="pt-BR" sz="2800" b="1" i="1">
              <a:solidFill>
                <a:srgbClr val="0C2440"/>
              </a:solidFill>
            </a:endParaRPr>
          </a:p>
        </p:txBody>
      </p:sp>
      <p:sp>
        <p:nvSpPr>
          <p:cNvPr id="13" name="CaixaDeTexto 12">
            <a:extLst>
              <a:ext uri="{FF2B5EF4-FFF2-40B4-BE49-F238E27FC236}">
                <a16:creationId xmlns:a16="http://schemas.microsoft.com/office/drawing/2014/main" id="{7DDB3DF2-31F8-923C-CECE-296FB797913C}"/>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15</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1B51BF7C-2F29-5B78-6B86-73E9B14D28E8}"/>
              </a:ext>
            </a:extLst>
          </p:cNvPr>
          <p:cNvSpPr txBox="1"/>
          <p:nvPr/>
        </p:nvSpPr>
        <p:spPr>
          <a:xfrm>
            <a:off x="6727370" y="2135978"/>
            <a:ext cx="5090747" cy="140653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“Tolerância máxima da variação do mercado entre a penúltima e a última iteração”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 -&gt; sem necessidade de alteração pelo usuário</a:t>
            </a:r>
          </a:p>
        </p:txBody>
      </p:sp>
      <p:sp>
        <p:nvSpPr>
          <p:cNvPr id="11" name="CaixaDeTexto 10">
            <a:extLst>
              <a:ext uri="{FF2B5EF4-FFF2-40B4-BE49-F238E27FC236}">
                <a16:creationId xmlns:a16="http://schemas.microsoft.com/office/drawing/2014/main" id="{5E94A70D-80F1-3F7F-9A1B-9DD6B72E9C28}"/>
              </a:ext>
            </a:extLst>
          </p:cNvPr>
          <p:cNvSpPr txBox="1"/>
          <p:nvPr/>
        </p:nvSpPr>
        <p:spPr>
          <a:xfrm>
            <a:off x="6727370" y="3618296"/>
            <a:ext cx="509074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“Duração do patamar de ponta” deve ser alterada para 0,125</a:t>
            </a:r>
          </a:p>
        </p:txBody>
      </p:sp>
      <p:pic>
        <p:nvPicPr>
          <p:cNvPr id="16" name="Imagem 15">
            <a:extLst>
              <a:ext uri="{FF2B5EF4-FFF2-40B4-BE49-F238E27FC236}">
                <a16:creationId xmlns:a16="http://schemas.microsoft.com/office/drawing/2014/main" id="{390A2E2D-8A4A-8A44-56D8-3A855A8EC1CC}"/>
              </a:ext>
            </a:extLst>
          </p:cNvPr>
          <p:cNvPicPr>
            <a:picLocks noChangeAspect="1"/>
          </p:cNvPicPr>
          <p:nvPr/>
        </p:nvPicPr>
        <p:blipFill>
          <a:blip r:embed="rId3"/>
          <a:stretch>
            <a:fillRect/>
          </a:stretch>
        </p:blipFill>
        <p:spPr>
          <a:xfrm>
            <a:off x="592363" y="1887692"/>
            <a:ext cx="6053818" cy="3346624"/>
          </a:xfrm>
          <a:prstGeom prst="rect">
            <a:avLst/>
          </a:prstGeom>
        </p:spPr>
      </p:pic>
      <p:sp>
        <p:nvSpPr>
          <p:cNvPr id="18" name="Retângulo 17">
            <a:extLst>
              <a:ext uri="{FF2B5EF4-FFF2-40B4-BE49-F238E27FC236}">
                <a16:creationId xmlns:a16="http://schemas.microsoft.com/office/drawing/2014/main" id="{2F46C7CE-B3EF-FCC8-05A7-93089AF49582}"/>
              </a:ext>
            </a:extLst>
          </p:cNvPr>
          <p:cNvSpPr/>
          <p:nvPr/>
        </p:nvSpPr>
        <p:spPr>
          <a:xfrm>
            <a:off x="850605" y="4231758"/>
            <a:ext cx="5624623" cy="3189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9D1462DE-EA91-43C3-8135-AC1A88FECC94}"/>
              </a:ext>
            </a:extLst>
          </p:cNvPr>
          <p:cNvSpPr/>
          <p:nvPr/>
        </p:nvSpPr>
        <p:spPr>
          <a:xfrm>
            <a:off x="850605" y="4840343"/>
            <a:ext cx="5624623" cy="3189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reeform 11">
            <a:extLst>
              <a:ext uri="{FF2B5EF4-FFF2-40B4-BE49-F238E27FC236}">
                <a16:creationId xmlns:a16="http://schemas.microsoft.com/office/drawing/2014/main" id="{21AD42EE-2229-2BE2-3345-23DFDB9744F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7948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FC20-D065-3863-7D14-FF91DA4A64FE}"/>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09244C77-E50A-7E9A-D972-57441CBED7E7}"/>
              </a:ext>
            </a:extLst>
          </p:cNvPr>
          <p:cNvPicPr>
            <a:picLocks noChangeAspect="1"/>
          </p:cNvPicPr>
          <p:nvPr/>
        </p:nvPicPr>
        <p:blipFill>
          <a:blip r:embed="rId3"/>
          <a:stretch>
            <a:fillRect/>
          </a:stretch>
        </p:blipFill>
        <p:spPr>
          <a:xfrm>
            <a:off x="4539343" y="1719832"/>
            <a:ext cx="7166283" cy="3218192"/>
          </a:xfrm>
          <a:prstGeom prst="rect">
            <a:avLst/>
          </a:prstGeom>
        </p:spPr>
      </p:pic>
      <p:sp>
        <p:nvSpPr>
          <p:cNvPr id="3" name="Retângulo 2">
            <a:extLst>
              <a:ext uri="{FF2B5EF4-FFF2-40B4-BE49-F238E27FC236}">
                <a16:creationId xmlns:a16="http://schemas.microsoft.com/office/drawing/2014/main" id="{4038E8F8-0464-32C5-7343-746CC2428C7A}"/>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21091F5-678E-0336-481A-F1C3C98D4E61}"/>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Sazonalidade da carga</a:t>
            </a:r>
          </a:p>
        </p:txBody>
      </p:sp>
      <p:sp>
        <p:nvSpPr>
          <p:cNvPr id="13" name="CaixaDeTexto 12">
            <a:extLst>
              <a:ext uri="{FF2B5EF4-FFF2-40B4-BE49-F238E27FC236}">
                <a16:creationId xmlns:a16="http://schemas.microsoft.com/office/drawing/2014/main" id="{A576634C-3710-3E45-7459-82121140704B}"/>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5A8E71E-5E84-7DDB-C2B1-1C19DBFC1DCE}"/>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Sazonalidade da carga de energia do SIN prevista para o </a:t>
            </a:r>
            <a:r>
              <a:rPr lang="pt-BR" altLang="pt-BR" sz="2000">
                <a:cs typeface="Arial" panose="020B0604020202020204" pitchFamily="34" charset="0"/>
              </a:rPr>
              <a:t>5º ano após a realização do leilão</a:t>
            </a:r>
            <a:r>
              <a:rPr lang="pt-BR" altLang="pt-BR" sz="2000">
                <a:latin typeface="+mj-lt"/>
                <a:cs typeface="Arial" panose="020B0604020202020204" pitchFamily="34" charset="0"/>
              </a:rPr>
              <a:t>, referente ao mais recente PDE aprovado pelo MME.</a:t>
            </a:r>
          </a:p>
        </p:txBody>
      </p:sp>
      <p:sp>
        <p:nvSpPr>
          <p:cNvPr id="10" name="CaixaDeTexto 9">
            <a:extLst>
              <a:ext uri="{FF2B5EF4-FFF2-40B4-BE49-F238E27FC236}">
                <a16:creationId xmlns:a16="http://schemas.microsoft.com/office/drawing/2014/main" id="{A552B09A-1750-D193-1CB5-AF0A450C4A6A}"/>
              </a:ext>
            </a:extLst>
          </p:cNvPr>
          <p:cNvSpPr txBox="1"/>
          <p:nvPr/>
        </p:nvSpPr>
        <p:spPr>
          <a:xfrm>
            <a:off x="7412322" y="3259723"/>
            <a:ext cx="3111037"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 do PDE 2034</a:t>
            </a:r>
          </a:p>
        </p:txBody>
      </p:sp>
      <p:graphicFrame>
        <p:nvGraphicFramePr>
          <p:cNvPr id="6" name="Tabela 5">
            <a:extLst>
              <a:ext uri="{FF2B5EF4-FFF2-40B4-BE49-F238E27FC236}">
                <a16:creationId xmlns:a16="http://schemas.microsoft.com/office/drawing/2014/main" id="{EC074CF1-061F-9601-E0F9-6D9FE60EAE5A}"/>
              </a:ext>
            </a:extLst>
          </p:cNvPr>
          <p:cNvGraphicFramePr>
            <a:graphicFrameLocks noGrp="1"/>
          </p:cNvGraphicFramePr>
          <p:nvPr>
            <p:extLst>
              <p:ext uri="{D42A27DB-BD31-4B8C-83A1-F6EECF244321}">
                <p14:modId xmlns:p14="http://schemas.microsoft.com/office/powerpoint/2010/main" val="2648411809"/>
              </p:ext>
            </p:extLst>
          </p:nvPr>
        </p:nvGraphicFramePr>
        <p:xfrm>
          <a:off x="5174548" y="575163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1,068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0,952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0,943</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0,946</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0,965</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0,997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1,017</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1,018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1,030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2" name="CaixaDeTexto 11">
            <a:extLst>
              <a:ext uri="{FF2B5EF4-FFF2-40B4-BE49-F238E27FC236}">
                <a16:creationId xmlns:a16="http://schemas.microsoft.com/office/drawing/2014/main" id="{62DADDB7-26B5-649F-4DEA-F31C69833CEA}"/>
              </a:ext>
            </a:extLst>
          </p:cNvPr>
          <p:cNvSpPr txBox="1"/>
          <p:nvPr/>
        </p:nvSpPr>
        <p:spPr>
          <a:xfrm>
            <a:off x="6340104" y="533664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4" name="Freeform 11">
            <a:extLst>
              <a:ext uri="{FF2B5EF4-FFF2-40B4-BE49-F238E27FC236}">
                <a16:creationId xmlns:a16="http://schemas.microsoft.com/office/drawing/2014/main" id="{37B8BB49-29BD-71D2-7C46-7C940CDF132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DCBC7D40-4F3F-CD63-251C-0CE9EC45C837}"/>
              </a:ext>
            </a:extLst>
          </p:cNvPr>
          <p:cNvPicPr>
            <a:picLocks noChangeAspect="1"/>
          </p:cNvPicPr>
          <p:nvPr/>
        </p:nvPicPr>
        <p:blipFill>
          <a:blip r:embed="rId5"/>
          <a:srcRect r="39226" b="30080"/>
          <a:stretch>
            <a:fillRect/>
          </a:stretch>
        </p:blipFill>
        <p:spPr>
          <a:xfrm>
            <a:off x="486374" y="1740149"/>
            <a:ext cx="3868391" cy="2102508"/>
          </a:xfrm>
          <a:prstGeom prst="rect">
            <a:avLst/>
          </a:prstGeom>
        </p:spPr>
      </p:pic>
    </p:spTree>
    <p:extLst>
      <p:ext uri="{BB962C8B-B14F-4D97-AF65-F5344CB8AC3E}">
        <p14:creationId xmlns:p14="http://schemas.microsoft.com/office/powerpoint/2010/main" val="30874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540881E-AD25-8765-5E84-B24265B6E8F9}"/>
              </a:ext>
            </a:extLst>
          </p:cNvPr>
          <p:cNvPicPr>
            <a:picLocks noChangeAspect="1"/>
          </p:cNvPicPr>
          <p:nvPr/>
        </p:nvPicPr>
        <p:blipFill>
          <a:blip r:embed="rId3"/>
          <a:stretch>
            <a:fillRect/>
          </a:stretch>
        </p:blipFill>
        <p:spPr>
          <a:xfrm>
            <a:off x="1942541" y="2431774"/>
            <a:ext cx="8292107" cy="409357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Vertimento</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liberação do vertimento é permitida apenas quando da iminência de déficit. Portanto, o </a:t>
            </a:r>
            <a:r>
              <a:rPr lang="pt-BR" altLang="pt-BR" sz="2000" i="1">
                <a:latin typeface="+mj-lt"/>
                <a:cs typeface="Arial" panose="020B0604020202020204" pitchFamily="34" charset="0"/>
              </a:rPr>
              <a:t>flag</a:t>
            </a:r>
            <a:r>
              <a:rPr lang="pt-BR" altLang="pt-BR" sz="2000">
                <a:latin typeface="+mj-lt"/>
                <a:cs typeface="Arial" panose="020B0604020202020204" pitchFamily="34" charset="0"/>
              </a:rPr>
              <a:t> Liberação de Vertimento de todas as usinas deve ser mantido desligado, conforme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 do SUISHI.</a:t>
            </a:r>
          </a:p>
        </p:txBody>
      </p:sp>
      <p:sp>
        <p:nvSpPr>
          <p:cNvPr id="12" name="Retângulo 11">
            <a:extLst>
              <a:ext uri="{FF2B5EF4-FFF2-40B4-BE49-F238E27FC236}">
                <a16:creationId xmlns:a16="http://schemas.microsoft.com/office/drawing/2014/main" id="{4839DCF1-C3DD-A5D8-D2CF-F081DDDA8B25}"/>
              </a:ext>
            </a:extLst>
          </p:cNvPr>
          <p:cNvSpPr/>
          <p:nvPr/>
        </p:nvSpPr>
        <p:spPr>
          <a:xfrm>
            <a:off x="4164447" y="4842670"/>
            <a:ext cx="1354610" cy="262729"/>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Freeform 11">
            <a:extLst>
              <a:ext uri="{FF2B5EF4-FFF2-40B4-BE49-F238E27FC236}">
                <a16:creationId xmlns:a16="http://schemas.microsoft.com/office/drawing/2014/main" id="{7228BAE4-E57D-FCE4-BFE2-2DE9F1258D9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7ED78699-ABD0-1DD7-78A5-F6B709312B92}"/>
              </a:ext>
            </a:extLst>
          </p:cNvPr>
          <p:cNvPicPr>
            <a:picLocks noChangeAspect="1"/>
          </p:cNvPicPr>
          <p:nvPr/>
        </p:nvPicPr>
        <p:blipFill>
          <a:blip r:embed="rId5"/>
          <a:stretch>
            <a:fillRect/>
          </a:stretch>
        </p:blipFill>
        <p:spPr>
          <a:xfrm>
            <a:off x="1942541" y="1668843"/>
            <a:ext cx="2531408" cy="693123"/>
          </a:xfrm>
          <a:prstGeom prst="rect">
            <a:avLst/>
          </a:prstGeom>
        </p:spPr>
      </p:pic>
    </p:spTree>
    <p:extLst>
      <p:ext uri="{BB962C8B-B14F-4D97-AF65-F5344CB8AC3E}">
        <p14:creationId xmlns:p14="http://schemas.microsoft.com/office/powerpoint/2010/main" val="194682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3763543-C1D9-16B1-CA7E-96CDEF7C8432}"/>
              </a:ext>
            </a:extLst>
          </p:cNvPr>
          <p:cNvPicPr>
            <a:picLocks noChangeAspect="1"/>
          </p:cNvPicPr>
          <p:nvPr/>
        </p:nvPicPr>
        <p:blipFill>
          <a:blip r:embed="rId3"/>
          <a:stretch>
            <a:fillRect/>
          </a:stretch>
        </p:blipFill>
        <p:spPr>
          <a:xfrm>
            <a:off x="5701580" y="891488"/>
            <a:ext cx="6131347" cy="5669396"/>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Paraíba do Sul (1/5)</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682326" cy="319779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Simulação da bacia do rio Paraíba do Sul com regras especiais, considerando a UHE Simplício como usina de acoplamento hidráulico e representação da UHE Fontes por </a:t>
            </a:r>
            <a:r>
              <a:rPr lang="pt-BR" altLang="pt-BR" sz="2000" b="1" dirty="0">
                <a:latin typeface="+mj-lt"/>
                <a:cs typeface="Arial" panose="020B0604020202020204" pitchFamily="34" charset="0"/>
              </a:rPr>
              <a:t>Fontes C e AB</a:t>
            </a:r>
            <a:r>
              <a:rPr lang="pt-BR" altLang="pt-BR" sz="2000" dirty="0">
                <a:latin typeface="+mj-lt"/>
                <a:cs typeface="Arial" panose="020B0604020202020204" pitchFamily="34" charset="0"/>
              </a:rPr>
              <a:t>.</a:t>
            </a:r>
          </a:p>
          <a:p>
            <a:pPr marL="285750" indent="-285750" algn="just" defTabSz="432008">
              <a:lnSpc>
                <a:spcPct val="108000"/>
              </a:lnSpc>
              <a:spcAft>
                <a:spcPts val="2400"/>
              </a:spcAft>
              <a:buClr>
                <a:srgbClr val="254061"/>
              </a:buClr>
              <a:buSzPct val="120000"/>
              <a:buFont typeface="Wingdings" panose="05000000000000000000" pitchFamily="2" charset="2"/>
              <a:buChar char="§"/>
              <a:defRPr/>
            </a:pPr>
            <a:endParaRPr lang="pt-BR" altLang="pt-BR" sz="2000" dirty="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É considerado o arquivo </a:t>
            </a:r>
            <a:r>
              <a:rPr lang="pt-BR" altLang="pt-BR" sz="2000" i="1" dirty="0">
                <a:latin typeface="+mj-lt"/>
                <a:cs typeface="Arial" panose="020B0604020202020204" pitchFamily="34" charset="0"/>
              </a:rPr>
              <a:t>default</a:t>
            </a:r>
            <a:r>
              <a:rPr lang="pt-BR" altLang="pt-BR" sz="2000" dirty="0">
                <a:latin typeface="+mj-lt"/>
                <a:cs typeface="Arial" panose="020B0604020202020204" pitchFamily="34" charset="0"/>
              </a:rPr>
              <a:t> com os dados da bacia do rio Paraíba do Sul.</a:t>
            </a:r>
          </a:p>
        </p:txBody>
      </p:sp>
      <p:sp>
        <p:nvSpPr>
          <p:cNvPr id="14" name="Retângulo 13">
            <a:extLst>
              <a:ext uri="{FF2B5EF4-FFF2-40B4-BE49-F238E27FC236}">
                <a16:creationId xmlns:a16="http://schemas.microsoft.com/office/drawing/2014/main" id="{F0B801BE-EE34-BA10-9953-3B8253108734}"/>
              </a:ext>
            </a:extLst>
          </p:cNvPr>
          <p:cNvSpPr/>
          <p:nvPr/>
        </p:nvSpPr>
        <p:spPr>
          <a:xfrm>
            <a:off x="5826642" y="1869558"/>
            <a:ext cx="5221041" cy="9462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A44BD1C8-2DC4-750A-0361-3DB740C85F8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5" name="Imagem 4">
            <a:extLst>
              <a:ext uri="{FF2B5EF4-FFF2-40B4-BE49-F238E27FC236}">
                <a16:creationId xmlns:a16="http://schemas.microsoft.com/office/drawing/2014/main" id="{C433FEF1-4A99-826F-C329-869D0748FA3F}"/>
              </a:ext>
            </a:extLst>
          </p:cNvPr>
          <p:cNvPicPr>
            <a:picLocks noChangeAspect="1"/>
          </p:cNvPicPr>
          <p:nvPr/>
        </p:nvPicPr>
        <p:blipFill>
          <a:blip r:embed="rId5"/>
          <a:stretch>
            <a:fillRect/>
          </a:stretch>
        </p:blipFill>
        <p:spPr>
          <a:xfrm>
            <a:off x="1186684" y="4136779"/>
            <a:ext cx="3238952" cy="2362530"/>
          </a:xfrm>
          <a:prstGeom prst="rect">
            <a:avLst/>
          </a:prstGeom>
        </p:spPr>
      </p:pic>
      <p:sp>
        <p:nvSpPr>
          <p:cNvPr id="6" name="Onda 5">
            <a:extLst>
              <a:ext uri="{FF2B5EF4-FFF2-40B4-BE49-F238E27FC236}">
                <a16:creationId xmlns:a16="http://schemas.microsoft.com/office/drawing/2014/main" id="{04A42AD6-EDA5-D77F-7D3C-079C3C59D4B6}"/>
              </a:ext>
            </a:extLst>
          </p:cNvPr>
          <p:cNvSpPr/>
          <p:nvPr/>
        </p:nvSpPr>
        <p:spPr>
          <a:xfrm>
            <a:off x="3778020" y="2637000"/>
            <a:ext cx="1656000" cy="792000"/>
          </a:xfrm>
          <a:prstGeom prst="wave">
            <a:avLst>
              <a:gd name="adj1" fmla="val 6526"/>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Representação em validação</a:t>
            </a:r>
          </a:p>
        </p:txBody>
      </p:sp>
    </p:spTree>
    <p:extLst>
      <p:ext uri="{BB962C8B-B14F-4D97-AF65-F5344CB8AC3E}">
        <p14:creationId xmlns:p14="http://schemas.microsoft.com/office/powerpoint/2010/main" val="1171524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75579265-2060-EAAB-5982-4F591849B27D}"/>
              </a:ext>
            </a:extLst>
          </p:cNvPr>
          <p:cNvPicPr>
            <a:picLocks noChangeAspect="1"/>
          </p:cNvPicPr>
          <p:nvPr/>
        </p:nvPicPr>
        <p:blipFill>
          <a:blip r:embed="rId3"/>
          <a:stretch>
            <a:fillRect/>
          </a:stretch>
        </p:blipFill>
        <p:spPr>
          <a:xfrm>
            <a:off x="407854" y="3055742"/>
            <a:ext cx="4915153" cy="3695890"/>
          </a:xfrm>
          <a:prstGeom prst="rect">
            <a:avLst/>
          </a:prstGeom>
        </p:spPr>
      </p:pic>
      <p:pic>
        <p:nvPicPr>
          <p:cNvPr id="7" name="Imagem 6">
            <a:extLst>
              <a:ext uri="{FF2B5EF4-FFF2-40B4-BE49-F238E27FC236}">
                <a16:creationId xmlns:a16="http://schemas.microsoft.com/office/drawing/2014/main" id="{59D8B343-F9CF-B924-8BED-1D5430EC7339}"/>
              </a:ext>
            </a:extLst>
          </p:cNvPr>
          <p:cNvPicPr>
            <a:picLocks noChangeAspect="1"/>
          </p:cNvPicPr>
          <p:nvPr/>
        </p:nvPicPr>
        <p:blipFill>
          <a:blip r:embed="rId4"/>
          <a:stretch>
            <a:fillRect/>
          </a:stretch>
        </p:blipFill>
        <p:spPr>
          <a:xfrm>
            <a:off x="5799341" y="1901374"/>
            <a:ext cx="6056019" cy="433864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Paraíba do Sul (2/5)</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19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818686"/>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Operação do reservatório de Lajes em paralelo com a bacia do rio Paraíba do Sul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considerada curva de controle de cheias (</a:t>
            </a:r>
            <a:r>
              <a:rPr lang="pt-BR" altLang="pt-BR" sz="2000" i="1">
                <a:latin typeface="+mj-lt"/>
                <a:cs typeface="Arial" panose="020B0604020202020204" pitchFamily="34" charset="0"/>
              </a:rPr>
              <a:t>default</a:t>
            </a:r>
            <a:r>
              <a:rPr lang="pt-BR" altLang="pt-BR" sz="2000">
                <a:latin typeface="+mj-lt"/>
                <a:cs typeface="Arial" panose="020B0604020202020204" pitchFamily="34" charset="0"/>
              </a:rPr>
              <a:t>).</a:t>
            </a:r>
          </a:p>
        </p:txBody>
      </p:sp>
      <p:sp>
        <p:nvSpPr>
          <p:cNvPr id="8" name="Freeform 11">
            <a:extLst>
              <a:ext uri="{FF2B5EF4-FFF2-40B4-BE49-F238E27FC236}">
                <a16:creationId xmlns:a16="http://schemas.microsoft.com/office/drawing/2014/main" id="{C2340F3E-2E99-6024-BEB1-CFAB7F76F92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5" name="Imagem 4">
            <a:extLst>
              <a:ext uri="{FF2B5EF4-FFF2-40B4-BE49-F238E27FC236}">
                <a16:creationId xmlns:a16="http://schemas.microsoft.com/office/drawing/2014/main" id="{D8221578-A254-175D-618B-707D1ABFB3C6}"/>
              </a:ext>
            </a:extLst>
          </p:cNvPr>
          <p:cNvPicPr>
            <a:picLocks noChangeAspect="1"/>
          </p:cNvPicPr>
          <p:nvPr/>
        </p:nvPicPr>
        <p:blipFill>
          <a:blip r:embed="rId6"/>
          <a:srcRect b="46520"/>
          <a:stretch>
            <a:fillRect/>
          </a:stretch>
        </p:blipFill>
        <p:spPr>
          <a:xfrm>
            <a:off x="945364" y="1730399"/>
            <a:ext cx="3865534" cy="1175999"/>
          </a:xfrm>
          <a:prstGeom prst="rect">
            <a:avLst/>
          </a:prstGeom>
        </p:spPr>
      </p:pic>
      <p:sp>
        <p:nvSpPr>
          <p:cNvPr id="11" name="Retângulo 10">
            <a:extLst>
              <a:ext uri="{FF2B5EF4-FFF2-40B4-BE49-F238E27FC236}">
                <a16:creationId xmlns:a16="http://schemas.microsoft.com/office/drawing/2014/main" id="{3CD3B4DA-7E4C-E6F8-A7C7-D22FC4DDA414}"/>
              </a:ext>
            </a:extLst>
          </p:cNvPr>
          <p:cNvSpPr/>
          <p:nvPr/>
        </p:nvSpPr>
        <p:spPr>
          <a:xfrm>
            <a:off x="1142530" y="5748417"/>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A2A77EDA-CE19-DCE4-CDEF-73F0834FA599}"/>
              </a:ext>
            </a:extLst>
          </p:cNvPr>
          <p:cNvSpPr/>
          <p:nvPr/>
        </p:nvSpPr>
        <p:spPr>
          <a:xfrm>
            <a:off x="5877806" y="5063671"/>
            <a:ext cx="3960000" cy="40277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8007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9B8AB4-DC11-2181-CC28-8AEDA6A1607A}"/>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E895EE65-D073-FE73-118F-21910173943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D8E93DA-DDC0-FFAD-BC55-D496C3DDA5FC}"/>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Introdução</a:t>
            </a:r>
          </a:p>
        </p:txBody>
      </p:sp>
      <p:sp>
        <p:nvSpPr>
          <p:cNvPr id="13" name="CaixaDeTexto 12">
            <a:extLst>
              <a:ext uri="{FF2B5EF4-FFF2-40B4-BE49-F238E27FC236}">
                <a16:creationId xmlns:a16="http://schemas.microsoft.com/office/drawing/2014/main" id="{58774C73-7674-63ED-B3A9-503FE4DBAF8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84CB625F-6747-2EA5-BEE1-D344AB5905BD}"/>
              </a:ext>
            </a:extLst>
          </p:cNvPr>
          <p:cNvSpPr txBox="1"/>
          <p:nvPr/>
        </p:nvSpPr>
        <p:spPr>
          <a:xfrm>
            <a:off x="359072" y="911713"/>
            <a:ext cx="11459046" cy="501368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cs typeface="Arial" panose="020B0604020202020204" pitchFamily="34" charset="0"/>
              </a:rPr>
              <a:t>Este material é um guia da parametrização que deve ser realizada no SUISHI a partir da conversão de um caso NEWAVE em caso de energia firme para fins de cálculo de garantia física </a:t>
            </a:r>
            <a:r>
              <a:rPr lang="pt-BR" altLang="pt-BR" sz="2000" b="1" dirty="0">
                <a:cs typeface="Arial" panose="020B0604020202020204" pitchFamily="34" charset="0"/>
              </a:rPr>
              <a:t>especificamente para a validação da versão 16.6.4 do modelo</a:t>
            </a:r>
            <a:r>
              <a:rPr lang="pt-BR" altLang="pt-BR" sz="2000" dirty="0">
                <a:cs typeface="Arial" panose="020B0604020202020204" pitchFamily="34" charset="0"/>
              </a:rPr>
              <a:t>.</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cs typeface="Arial" panose="020B0604020202020204" pitchFamily="34" charset="0"/>
              </a:rPr>
              <a:t>Nesta versão, o processo é exemplificado com a parametrização do caso de sensibilidade executado pela EPE na versão 16.6.4 do SUISHI incluindo todas as novas funcionalidades.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cs typeface="Arial" panose="020B0604020202020204" pitchFamily="34" charset="0"/>
              </a:rPr>
              <a:t>Primeiramente, são apresentadas as alterações que devem ser realizadas no caso NEWAVE antes da conversão desse caso em caso de energia firme no SUISHI. Em seguida, são apresentados dois roteiros de conversão e parametrização do caso de energia firme no SUISHI: com ou sem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solidFill>
                  <a:srgbClr val="000000"/>
                </a:solidFill>
                <a:cs typeface="Arial" panose="020B0604020202020204" pitchFamily="34" charset="0"/>
              </a:rPr>
              <a:t>Frisa-se que a</a:t>
            </a:r>
            <a:r>
              <a:rPr lang="pt-BR" altLang="pt-BR" sz="2000" dirty="0">
                <a:solidFill>
                  <a:srgbClr val="000000"/>
                </a:solidFill>
                <a:latin typeface="+mj-lt"/>
                <a:cs typeface="Arial" panose="020B0604020202020204" pitchFamily="34" charset="0"/>
              </a:rPr>
              <a:t> validação da nova versão do SUISHI não implica em obrigatoriedade de adoção das novas funcionalidades nos cálculos de garantia física. O uso de cada funcionalidade ainda será avaliado e definido pelo MME.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Os decks SUISHI dos casos disponibilizados no site da EPE já estão parametrizados.</a:t>
            </a:r>
          </a:p>
        </p:txBody>
      </p:sp>
      <p:sp>
        <p:nvSpPr>
          <p:cNvPr id="5" name="Freeform 11">
            <a:extLst>
              <a:ext uri="{FF2B5EF4-FFF2-40B4-BE49-F238E27FC236}">
                <a16:creationId xmlns:a16="http://schemas.microsoft.com/office/drawing/2014/main" id="{72F0131B-E1D2-429A-9D96-92440E53360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101624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FDEB3-04B4-353B-AD44-69D6D414F6A3}"/>
            </a:ext>
          </a:extLst>
        </p:cNvPr>
        <p:cNvGrpSpPr/>
        <p:nvPr/>
      </p:nvGrpSpPr>
      <p:grpSpPr>
        <a:xfrm>
          <a:off x="0" y="0"/>
          <a:ext cx="0" cy="0"/>
          <a:chOff x="0" y="0"/>
          <a:chExt cx="0" cy="0"/>
        </a:xfrm>
      </p:grpSpPr>
      <p:pic>
        <p:nvPicPr>
          <p:cNvPr id="6" name="Imagem 5">
            <a:extLst>
              <a:ext uri="{FF2B5EF4-FFF2-40B4-BE49-F238E27FC236}">
                <a16:creationId xmlns:a16="http://schemas.microsoft.com/office/drawing/2014/main" id="{5CC6F0C4-659B-9AA5-DE58-7F847A29CC03}"/>
              </a:ext>
            </a:extLst>
          </p:cNvPr>
          <p:cNvPicPr>
            <a:picLocks noChangeAspect="1"/>
          </p:cNvPicPr>
          <p:nvPr/>
        </p:nvPicPr>
        <p:blipFill>
          <a:blip r:embed="rId3"/>
          <a:stretch>
            <a:fillRect/>
          </a:stretch>
        </p:blipFill>
        <p:spPr>
          <a:xfrm>
            <a:off x="5795219" y="2341574"/>
            <a:ext cx="6056019" cy="2481351"/>
          </a:xfrm>
          <a:prstGeom prst="rect">
            <a:avLst/>
          </a:prstGeom>
        </p:spPr>
      </p:pic>
      <p:pic>
        <p:nvPicPr>
          <p:cNvPr id="16" name="Imagem 15">
            <a:extLst>
              <a:ext uri="{FF2B5EF4-FFF2-40B4-BE49-F238E27FC236}">
                <a16:creationId xmlns:a16="http://schemas.microsoft.com/office/drawing/2014/main" id="{B55042F9-3BD2-8EA3-1FCC-342A137B92FE}"/>
              </a:ext>
            </a:extLst>
          </p:cNvPr>
          <p:cNvPicPr>
            <a:picLocks noChangeAspect="1"/>
          </p:cNvPicPr>
          <p:nvPr/>
        </p:nvPicPr>
        <p:blipFill>
          <a:blip r:embed="rId4"/>
          <a:stretch>
            <a:fillRect/>
          </a:stretch>
        </p:blipFill>
        <p:spPr>
          <a:xfrm>
            <a:off x="407854" y="2738242"/>
            <a:ext cx="4915153" cy="3695890"/>
          </a:xfrm>
          <a:prstGeom prst="rect">
            <a:avLst/>
          </a:prstGeom>
        </p:spPr>
      </p:pic>
      <p:sp>
        <p:nvSpPr>
          <p:cNvPr id="3" name="Retângulo 2">
            <a:extLst>
              <a:ext uri="{FF2B5EF4-FFF2-40B4-BE49-F238E27FC236}">
                <a16:creationId xmlns:a16="http://schemas.microsoft.com/office/drawing/2014/main" id="{1C22CBA3-16ED-BB71-3BC8-FFF561E12EAE}"/>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B70006AD-6681-2B98-749A-89A3B9606AFD}"/>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Paraíba do Sul (3/5)</a:t>
            </a:r>
          </a:p>
        </p:txBody>
      </p:sp>
      <p:sp>
        <p:nvSpPr>
          <p:cNvPr id="13" name="CaixaDeTexto 12">
            <a:extLst>
              <a:ext uri="{FF2B5EF4-FFF2-40B4-BE49-F238E27FC236}">
                <a16:creationId xmlns:a16="http://schemas.microsoft.com/office/drawing/2014/main" id="{E78EDA84-03B4-4D5F-5B98-4853060BFC7B}"/>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FFFA013-F2CE-A8DC-A953-D18C47E5BB07}"/>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Consideração da retirada da calha de 5,5 m³/s em Fontes C (</a:t>
            </a:r>
            <a:r>
              <a:rPr lang="pt-BR" altLang="pt-BR" sz="2000" i="1" dirty="0">
                <a:latin typeface="+mj-lt"/>
                <a:cs typeface="Arial" panose="020B0604020202020204" pitchFamily="34" charset="0"/>
              </a:rPr>
              <a:t>default</a:t>
            </a:r>
            <a:r>
              <a:rPr lang="pt-BR" altLang="pt-BR" sz="2000" dirty="0">
                <a:latin typeface="+mj-lt"/>
                <a:cs typeface="Arial" panose="020B0604020202020204" pitchFamily="34" charset="0"/>
              </a:rPr>
              <a:t>).</a:t>
            </a:r>
          </a:p>
        </p:txBody>
      </p:sp>
      <p:sp>
        <p:nvSpPr>
          <p:cNvPr id="8" name="Freeform 11">
            <a:extLst>
              <a:ext uri="{FF2B5EF4-FFF2-40B4-BE49-F238E27FC236}">
                <a16:creationId xmlns:a16="http://schemas.microsoft.com/office/drawing/2014/main" id="{605AF211-90F5-6399-2CD1-49897CAB70DC}"/>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5" name="Imagem 4">
            <a:extLst>
              <a:ext uri="{FF2B5EF4-FFF2-40B4-BE49-F238E27FC236}">
                <a16:creationId xmlns:a16="http://schemas.microsoft.com/office/drawing/2014/main" id="{DAB1E9CB-6B31-2955-B0AF-AEB6D0A353DF}"/>
              </a:ext>
            </a:extLst>
          </p:cNvPr>
          <p:cNvPicPr>
            <a:picLocks noChangeAspect="1"/>
          </p:cNvPicPr>
          <p:nvPr/>
        </p:nvPicPr>
        <p:blipFill>
          <a:blip r:embed="rId6"/>
          <a:srcRect b="46520"/>
          <a:stretch>
            <a:fillRect/>
          </a:stretch>
        </p:blipFill>
        <p:spPr>
          <a:xfrm>
            <a:off x="945364" y="1412899"/>
            <a:ext cx="3865534" cy="1175999"/>
          </a:xfrm>
          <a:prstGeom prst="rect">
            <a:avLst/>
          </a:prstGeom>
        </p:spPr>
      </p:pic>
      <p:sp>
        <p:nvSpPr>
          <p:cNvPr id="11" name="Retângulo 10">
            <a:extLst>
              <a:ext uri="{FF2B5EF4-FFF2-40B4-BE49-F238E27FC236}">
                <a16:creationId xmlns:a16="http://schemas.microsoft.com/office/drawing/2014/main" id="{4712E18F-6FFA-2D0A-2300-0A85C018645B}"/>
              </a:ext>
            </a:extLst>
          </p:cNvPr>
          <p:cNvSpPr/>
          <p:nvPr/>
        </p:nvSpPr>
        <p:spPr>
          <a:xfrm>
            <a:off x="1714030" y="5430917"/>
            <a:ext cx="396000" cy="360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8511DDC0-907E-2AE7-BBBA-DB37D380DA78}"/>
              </a:ext>
            </a:extLst>
          </p:cNvPr>
          <p:cNvSpPr/>
          <p:nvPr/>
        </p:nvSpPr>
        <p:spPr>
          <a:xfrm>
            <a:off x="6017506" y="4542971"/>
            <a:ext cx="5472000" cy="252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0975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Paraíba do Sul (4/5)</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1" y="911713"/>
            <a:ext cx="8446601" cy="553997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virtude de a simulação do modelo SUISHI empregar série de vazões naturais para a UHE Simplício, é necessário incluir a vazão remanescente (igual a 90 m</a:t>
            </a:r>
            <a:r>
              <a:rPr lang="pt-BR" altLang="pt-BR" sz="2000" baseline="30000">
                <a:latin typeface="+mj-lt"/>
                <a:cs typeface="Arial" panose="020B0604020202020204" pitchFamily="34" charset="0"/>
              </a:rPr>
              <a:t>3</a:t>
            </a:r>
            <a:r>
              <a:rPr lang="pt-BR" altLang="pt-BR" sz="2000">
                <a:latin typeface="+mj-lt"/>
                <a:cs typeface="Arial" panose="020B0604020202020204" pitchFamily="34" charset="0"/>
              </a:rPr>
              <a:t>/s) como desvio d’água dessa usina e retorno na UHE Ilha dos Pombos. Na simulação com o modelo NEWAVE essa vazão remanescente já está descontada na série artificial utilizada na UHE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Adicionalmente, é necessário alterar os usos consuntivos da UHE Simplício no modelo SUISHI devido ao acoplamento hidráulico com a bacia do Alto Paraíba do Sul. Do valor cadastrado no NEWAVE para os usos consuntivos da UHE Simplício, deve-se abater o uso consuntivo acumulado da UHE Funil.</a:t>
            </a:r>
          </a:p>
          <a:p>
            <a:pPr lvl="1" algn="just" defTabSz="432008">
              <a:lnSpc>
                <a:spcPct val="108000"/>
              </a:lnSpc>
              <a:spcAft>
                <a:spcPts val="1200"/>
              </a:spcAft>
              <a:buClr>
                <a:srgbClr val="254061"/>
              </a:buClr>
              <a:buSzPct val="120000"/>
              <a:defRPr/>
            </a:pPr>
            <a:r>
              <a:rPr lang="pt-BR" altLang="pt-BR" sz="2000">
                <a:latin typeface="+mj-lt"/>
                <a:cs typeface="Arial" panose="020B0604020202020204" pitchFamily="34" charset="0"/>
              </a:rPr>
              <a:t>No modelo NEWAVE, como não há acoplamento hidráulico entre as bacias do Alto e do Baixo Paraíba do Sul, considera-se: (i) a UHE Funil apontando para a UHE Nilo Peçanha, e (</a:t>
            </a:r>
            <a:r>
              <a:rPr lang="pt-BR" altLang="pt-BR" sz="2000" err="1">
                <a:latin typeface="+mj-lt"/>
                <a:cs typeface="Arial" panose="020B0604020202020204" pitchFamily="34" charset="0"/>
              </a:rPr>
              <a:t>ii</a:t>
            </a:r>
            <a:r>
              <a:rPr lang="pt-BR" altLang="pt-BR" sz="2000">
                <a:latin typeface="+mj-lt"/>
                <a:cs typeface="Arial" panose="020B0604020202020204" pitchFamily="34" charset="0"/>
              </a:rPr>
              <a:t>) na UHE Simplício, a soma do uso consuntivo acumulado da UHE Funil com o uso consuntivo incremental em Simplício, considerando as UHEs Funil e </a:t>
            </a:r>
            <a:r>
              <a:rPr lang="pt-BR" altLang="pt-BR" sz="2000" err="1">
                <a:latin typeface="+mj-lt"/>
                <a:cs typeface="Arial" panose="020B0604020202020204" pitchFamily="34" charset="0"/>
              </a:rPr>
              <a:t>Sobragi</a:t>
            </a:r>
            <a:r>
              <a:rPr lang="pt-BR" altLang="pt-BR" sz="2000">
                <a:latin typeface="+mj-lt"/>
                <a:cs typeface="Arial" panose="020B0604020202020204" pitchFamily="34" charset="0"/>
              </a:rPr>
              <a:t> à montante.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continua no próximo slide...</a:t>
            </a:r>
          </a:p>
        </p:txBody>
      </p:sp>
      <p:pic>
        <p:nvPicPr>
          <p:cNvPr id="6" name="Imagem 5"/>
          <p:cNvPicPr>
            <a:picLocks noChangeAspect="1"/>
          </p:cNvPicPr>
          <p:nvPr/>
        </p:nvPicPr>
        <p:blipFill>
          <a:blip r:embed="rId3"/>
          <a:stretch>
            <a:fillRect/>
          </a:stretch>
        </p:blipFill>
        <p:spPr>
          <a:xfrm>
            <a:off x="8906257" y="911713"/>
            <a:ext cx="3049688" cy="5027490"/>
          </a:xfrm>
          <a:prstGeom prst="rect">
            <a:avLst/>
          </a:prstGeom>
        </p:spPr>
      </p:pic>
      <p:sp>
        <p:nvSpPr>
          <p:cNvPr id="7" name="Freeform 11">
            <a:extLst>
              <a:ext uri="{FF2B5EF4-FFF2-40B4-BE49-F238E27FC236}">
                <a16:creationId xmlns:a16="http://schemas.microsoft.com/office/drawing/2014/main" id="{82A40EEC-5DEC-3C75-C23C-92F58807074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11767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317CA647-32D3-3500-21B0-527E3EBD0142}"/>
              </a:ext>
            </a:extLst>
          </p:cNvPr>
          <p:cNvPicPr>
            <a:picLocks noChangeAspect="1"/>
          </p:cNvPicPr>
          <p:nvPr/>
        </p:nvPicPr>
        <p:blipFill>
          <a:blip r:embed="rId3"/>
          <a:srcRect l="-1" r="33218"/>
          <a:stretch>
            <a:fillRect/>
          </a:stretch>
        </p:blipFill>
        <p:spPr>
          <a:xfrm>
            <a:off x="257358" y="4766026"/>
            <a:ext cx="3950554" cy="1284062"/>
          </a:xfrm>
          <a:prstGeom prst="rect">
            <a:avLst/>
          </a:prstGeom>
        </p:spPr>
      </p:pic>
      <p:pic>
        <p:nvPicPr>
          <p:cNvPr id="20" name="Imagem 19">
            <a:extLst>
              <a:ext uri="{FF2B5EF4-FFF2-40B4-BE49-F238E27FC236}">
                <a16:creationId xmlns:a16="http://schemas.microsoft.com/office/drawing/2014/main" id="{562097C2-9DC6-4255-7018-8C6443768CB9}"/>
              </a:ext>
            </a:extLst>
          </p:cNvPr>
          <p:cNvPicPr>
            <a:picLocks noChangeAspect="1"/>
          </p:cNvPicPr>
          <p:nvPr/>
        </p:nvPicPr>
        <p:blipFill>
          <a:blip r:embed="rId4"/>
          <a:stretch>
            <a:fillRect/>
          </a:stretch>
        </p:blipFill>
        <p:spPr>
          <a:xfrm>
            <a:off x="4401360" y="5733379"/>
            <a:ext cx="7460302" cy="544058"/>
          </a:xfrm>
          <a:prstGeom prst="rect">
            <a:avLst/>
          </a:prstGeom>
        </p:spPr>
      </p:pic>
      <p:pic>
        <p:nvPicPr>
          <p:cNvPr id="8" name="Imagem 7">
            <a:extLst>
              <a:ext uri="{FF2B5EF4-FFF2-40B4-BE49-F238E27FC236}">
                <a16:creationId xmlns:a16="http://schemas.microsoft.com/office/drawing/2014/main" id="{6C60779A-4548-EE55-3AA8-E4D36B68341B}"/>
              </a:ext>
            </a:extLst>
          </p:cNvPr>
          <p:cNvPicPr>
            <a:picLocks noChangeAspect="1"/>
          </p:cNvPicPr>
          <p:nvPr/>
        </p:nvPicPr>
        <p:blipFill>
          <a:blip r:embed="rId5"/>
          <a:stretch>
            <a:fillRect/>
          </a:stretch>
        </p:blipFill>
        <p:spPr>
          <a:xfrm>
            <a:off x="4401360" y="4541289"/>
            <a:ext cx="7460302" cy="118108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Paraíba do Sul (5/5)</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276877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UC incremental Simplício = UC Simplício (NEWAVE) - UC acumulado Funil</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8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Simplício SUISHI = UC incremental Simplício + VR Simplício + volta da VR de Sobragi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36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 d’água Ilha dos Pombos SUISHI = UC incremental Ilha dos Pombos + volta da VR Simplício</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6913559" y="639531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graphicFrame>
        <p:nvGraphicFramePr>
          <p:cNvPr id="11" name="Tabela 10"/>
          <p:cNvGraphicFramePr>
            <a:graphicFrameLocks noGrp="1"/>
          </p:cNvGraphicFramePr>
          <p:nvPr>
            <p:extLst>
              <p:ext uri="{D42A27DB-BD31-4B8C-83A1-F6EECF244321}">
                <p14:modId xmlns:p14="http://schemas.microsoft.com/office/powerpoint/2010/main" val="1475168566"/>
              </p:ext>
            </p:extLst>
          </p:nvPr>
        </p:nvGraphicFramePr>
        <p:xfrm>
          <a:off x="779022" y="1323800"/>
          <a:ext cx="10714167" cy="552450"/>
        </p:xfrm>
        <a:graphic>
          <a:graphicData uri="http://schemas.openxmlformats.org/drawingml/2006/table">
            <a:tbl>
              <a:tblPr/>
              <a:tblGrid>
                <a:gridCol w="1757187">
                  <a:extLst>
                    <a:ext uri="{9D8B030D-6E8A-4147-A177-3AD203B41FA5}">
                      <a16:colId xmlns:a16="http://schemas.microsoft.com/office/drawing/2014/main" val="20000"/>
                    </a:ext>
                  </a:extLst>
                </a:gridCol>
                <a:gridCol w="746415">
                  <a:extLst>
                    <a:ext uri="{9D8B030D-6E8A-4147-A177-3AD203B41FA5}">
                      <a16:colId xmlns:a16="http://schemas.microsoft.com/office/drawing/2014/main" val="20001"/>
                    </a:ext>
                  </a:extLst>
                </a:gridCol>
                <a:gridCol w="746415">
                  <a:extLst>
                    <a:ext uri="{9D8B030D-6E8A-4147-A177-3AD203B41FA5}">
                      <a16:colId xmlns:a16="http://schemas.microsoft.com/office/drawing/2014/main" val="20002"/>
                    </a:ext>
                  </a:extLst>
                </a:gridCol>
                <a:gridCol w="746415">
                  <a:extLst>
                    <a:ext uri="{9D8B030D-6E8A-4147-A177-3AD203B41FA5}">
                      <a16:colId xmlns:a16="http://schemas.microsoft.com/office/drawing/2014/main" val="20003"/>
                    </a:ext>
                  </a:extLst>
                </a:gridCol>
                <a:gridCol w="746415">
                  <a:extLst>
                    <a:ext uri="{9D8B030D-6E8A-4147-A177-3AD203B41FA5}">
                      <a16:colId xmlns:a16="http://schemas.microsoft.com/office/drawing/2014/main" val="20004"/>
                    </a:ext>
                  </a:extLst>
                </a:gridCol>
                <a:gridCol w="746415">
                  <a:extLst>
                    <a:ext uri="{9D8B030D-6E8A-4147-A177-3AD203B41FA5}">
                      <a16:colId xmlns:a16="http://schemas.microsoft.com/office/drawing/2014/main" val="20005"/>
                    </a:ext>
                  </a:extLst>
                </a:gridCol>
                <a:gridCol w="746415">
                  <a:extLst>
                    <a:ext uri="{9D8B030D-6E8A-4147-A177-3AD203B41FA5}">
                      <a16:colId xmlns:a16="http://schemas.microsoft.com/office/drawing/2014/main" val="20006"/>
                    </a:ext>
                  </a:extLst>
                </a:gridCol>
                <a:gridCol w="746415">
                  <a:extLst>
                    <a:ext uri="{9D8B030D-6E8A-4147-A177-3AD203B41FA5}">
                      <a16:colId xmlns:a16="http://schemas.microsoft.com/office/drawing/2014/main" val="20007"/>
                    </a:ext>
                  </a:extLst>
                </a:gridCol>
                <a:gridCol w="746415">
                  <a:extLst>
                    <a:ext uri="{9D8B030D-6E8A-4147-A177-3AD203B41FA5}">
                      <a16:colId xmlns:a16="http://schemas.microsoft.com/office/drawing/2014/main" val="20008"/>
                    </a:ext>
                  </a:extLst>
                </a:gridCol>
                <a:gridCol w="746415">
                  <a:extLst>
                    <a:ext uri="{9D8B030D-6E8A-4147-A177-3AD203B41FA5}">
                      <a16:colId xmlns:a16="http://schemas.microsoft.com/office/drawing/2014/main" val="20009"/>
                    </a:ext>
                  </a:extLst>
                </a:gridCol>
                <a:gridCol w="746415">
                  <a:extLst>
                    <a:ext uri="{9D8B030D-6E8A-4147-A177-3AD203B41FA5}">
                      <a16:colId xmlns:a16="http://schemas.microsoft.com/office/drawing/2014/main" val="20010"/>
                    </a:ext>
                  </a:extLst>
                </a:gridCol>
                <a:gridCol w="746415">
                  <a:extLst>
                    <a:ext uri="{9D8B030D-6E8A-4147-A177-3AD203B41FA5}">
                      <a16:colId xmlns:a16="http://schemas.microsoft.com/office/drawing/2014/main" val="20011"/>
                    </a:ext>
                  </a:extLst>
                </a:gridCol>
                <a:gridCol w="746415">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ACUM Funil</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-2.83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-2.91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-3.13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-3.48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-3.97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UC Simplício (NEWAVE)</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-5.24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-5.03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-7.18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-6.92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-6.66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-5.6</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UC INC</a:t>
                      </a:r>
                      <a:r>
                        <a:rPr lang="pt-BR" sz="1100" b="0" i="0" u="none" strike="noStrike" baseline="0">
                          <a:solidFill>
                            <a:srgbClr val="000000"/>
                          </a:solidFill>
                          <a:effectLst/>
                          <a:latin typeface="Calibri" panose="020F0502020204030204" pitchFamily="34" charset="0"/>
                        </a:rPr>
                        <a:t> </a:t>
                      </a:r>
                      <a:r>
                        <a:rPr lang="pt-BR" sz="1100" b="0" i="0" u="none" strike="noStrike">
                          <a:solidFill>
                            <a:srgbClr val="000000"/>
                          </a:solidFill>
                          <a:effectLst/>
                          <a:latin typeface="Calibri" panose="020F0502020204030204" pitchFamily="34" charset="0"/>
                        </a:rPr>
                        <a: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3210717934"/>
              </p:ext>
            </p:extLst>
          </p:nvPr>
        </p:nvGraphicFramePr>
        <p:xfrm>
          <a:off x="779018" y="2406325"/>
          <a:ext cx="8750300" cy="73660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-3.52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-3.21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-2.34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VR </a:t>
                      </a:r>
                      <a:r>
                        <a:rPr lang="pt-BR" sz="1100" b="0" i="0" u="none" strike="noStrike" err="1">
                          <a:solidFill>
                            <a:srgbClr val="000000"/>
                          </a:solidFill>
                          <a:effectLst/>
                          <a:latin typeface="Calibri" panose="020F0502020204030204" pitchFamily="34" charset="0"/>
                        </a:rPr>
                        <a:t>Sobragi</a:t>
                      </a:r>
                      <a:r>
                        <a:rPr lang="pt-BR" sz="1100" b="0" i="0" u="none" strike="noStrike">
                          <a:solidFill>
                            <a:srgbClr val="000000"/>
                          </a:solidFill>
                          <a:effectLst/>
                          <a:latin typeface="Calibri" panose="020F0502020204030204" pitchFamily="34" charset="0"/>
                        </a:rPr>
                        <a:t>-&gt;Simplício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84150">
                <a:tc>
                  <a:txBody>
                    <a:bodyPr/>
                    <a:lstStyle/>
                    <a:p>
                      <a:pPr algn="l" fontAlgn="b"/>
                      <a:r>
                        <a:rPr lang="pt-BR" sz="1100" b="0" i="0" u="none" strike="noStrike">
                          <a:solidFill>
                            <a:srgbClr val="000000"/>
                          </a:solidFill>
                          <a:effectLst/>
                          <a:latin typeface="Calibri" panose="020F0502020204030204" pitchFamily="34" charset="0"/>
                        </a:rPr>
                        <a:t>Simplício </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-90.35</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-90.71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-91.04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-91.30</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-91.52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-91.64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-91.21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-90.68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-90.34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-90.29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3"/>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4166433294"/>
              </p:ext>
            </p:extLst>
          </p:nvPr>
        </p:nvGraphicFramePr>
        <p:xfrm>
          <a:off x="779018" y="3658109"/>
          <a:ext cx="8750300" cy="552450"/>
        </p:xfrm>
        <a:graphic>
          <a:graphicData uri="http://schemas.openxmlformats.org/drawingml/2006/table">
            <a:tbl>
              <a:tblPr/>
              <a:tblGrid>
                <a:gridCol w="14351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184150">
                <a:tc>
                  <a:txBody>
                    <a:bodyPr/>
                    <a:lstStyle/>
                    <a:p>
                      <a:pPr algn="l" fontAlgn="b"/>
                      <a:r>
                        <a:rPr lang="pt-BR" sz="1100" b="0" i="0" u="none" strike="noStrike">
                          <a:solidFill>
                            <a:srgbClr val="000000"/>
                          </a:solidFill>
                          <a:effectLst/>
                          <a:latin typeface="Calibri" panose="020F0502020204030204" pitchFamily="34" charset="0"/>
                        </a:rPr>
                        <a:t>UC INC Ilha Pombos</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-0.39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-0.86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-1.44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-1.74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-2.14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84150">
                <a:tc>
                  <a:txBody>
                    <a:bodyPr/>
                    <a:lstStyle/>
                    <a:p>
                      <a:pPr algn="l" fontAlgn="b"/>
                      <a:r>
                        <a:rPr lang="pt-BR" sz="1100" b="0" i="0" u="none" strike="noStrike">
                          <a:solidFill>
                            <a:srgbClr val="000000"/>
                          </a:solidFill>
                          <a:effectLst/>
                          <a:latin typeface="Calibri" panose="020F0502020204030204" pitchFamily="34" charset="0"/>
                        </a:rPr>
                        <a:t>VR Simplício</a:t>
                      </a:r>
                    </a:p>
                  </a:txBody>
                  <a:tcPr marL="6350" marR="6350" marT="6350"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Calibri" panose="020F0502020204030204" pitchFamily="34" charset="0"/>
                        </a:rPr>
                        <a:t>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84150">
                <a:tc>
                  <a:txBody>
                    <a:bodyPr/>
                    <a:lstStyle/>
                    <a:p>
                      <a:pPr algn="l" fontAlgn="b"/>
                      <a:r>
                        <a:rPr lang="pt-BR" sz="1100" b="0" i="0" u="none" strike="noStrike">
                          <a:solidFill>
                            <a:srgbClr val="000000"/>
                          </a:solidFill>
                          <a:effectLst/>
                          <a:latin typeface="Calibri" panose="020F0502020204030204" pitchFamily="34" charset="0"/>
                        </a:rPr>
                        <a:t>Ilha dos Pombos</a:t>
                      </a:r>
                    </a:p>
                  </a:txBody>
                  <a:tcPr marL="6350" marR="6350" marT="6350"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89.61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89.81</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89.14</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88.56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88.26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88.13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87.86</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88.32</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88.93</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89.88</a:t>
                      </a:r>
                    </a:p>
                  </a:txBody>
                  <a:tcPr marL="9525" marR="9525" marT="9525" marB="0" anchor="b">
                    <a:lnL>
                      <a:noFill/>
                    </a:lnL>
                    <a:lnR>
                      <a:noFill/>
                    </a:lnR>
                    <a:lnT>
                      <a:noFill/>
                    </a:lnT>
                    <a:lnB>
                      <a:noFill/>
                    </a:lnB>
                    <a:solidFill>
                      <a:srgbClr val="D8E4BC"/>
                    </a:solidFill>
                  </a:tcPr>
                </a:tc>
                <a:tc>
                  <a:txBody>
                    <a:bodyPr/>
                    <a:lstStyle/>
                    <a:p>
                      <a:pPr algn="r" fontAlgn="b"/>
                      <a:r>
                        <a:rPr lang="pt-BR" sz="1100" b="0" i="0" u="none" strike="noStrike">
                          <a:solidFill>
                            <a:srgbClr val="000000"/>
                          </a:solidFill>
                          <a:effectLst/>
                          <a:latin typeface="Calibri" panose="020F0502020204030204" pitchFamily="34" charset="0"/>
                        </a:rPr>
                        <a:t>89.89</a:t>
                      </a:r>
                    </a:p>
                  </a:txBody>
                  <a:tcPr marL="9525" marR="9525" marT="9525" marB="0" anchor="b">
                    <a:lnL>
                      <a:noFill/>
                    </a:lnL>
                    <a:lnR>
                      <a:noFill/>
                    </a:lnR>
                    <a:lnT>
                      <a:noFill/>
                    </a:lnT>
                    <a:lnB>
                      <a:noFill/>
                    </a:lnB>
                    <a:solidFill>
                      <a:srgbClr val="D8E4BC"/>
                    </a:solidFill>
                  </a:tcPr>
                </a:tc>
                <a:extLst>
                  <a:ext uri="{0D108BD9-81ED-4DB2-BD59-A6C34878D82A}">
                    <a16:rowId xmlns:a16="http://schemas.microsoft.com/office/drawing/2014/main" val="10002"/>
                  </a:ext>
                </a:extLst>
              </a:tr>
            </a:tbl>
          </a:graphicData>
        </a:graphic>
      </p:graphicFrame>
      <p:sp>
        <p:nvSpPr>
          <p:cNvPr id="18" name="Retângulo 17"/>
          <p:cNvSpPr/>
          <p:nvPr/>
        </p:nvSpPr>
        <p:spPr>
          <a:xfrm>
            <a:off x="5727652" y="5485471"/>
            <a:ext cx="5940562" cy="217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9" name="Retângulo 18"/>
          <p:cNvSpPr/>
          <p:nvPr/>
        </p:nvSpPr>
        <p:spPr>
          <a:xfrm>
            <a:off x="5727652" y="6112476"/>
            <a:ext cx="5940562" cy="16919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6" name="Freeform 11">
            <a:extLst>
              <a:ext uri="{FF2B5EF4-FFF2-40B4-BE49-F238E27FC236}">
                <a16:creationId xmlns:a16="http://schemas.microsoft.com/office/drawing/2014/main" id="{FCBDE23D-AC15-6898-5E78-7563D434846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277963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extLst>
              <a:ext uri="{FF2B5EF4-FFF2-40B4-BE49-F238E27FC236}">
                <a16:creationId xmlns:a16="http://schemas.microsoft.com/office/drawing/2014/main" id="{70291DD1-8631-FDDD-4008-D2769A39CAF8}"/>
              </a:ext>
            </a:extLst>
          </p:cNvPr>
          <p:cNvPicPr>
            <a:picLocks noChangeAspect="1"/>
          </p:cNvPicPr>
          <p:nvPr/>
        </p:nvPicPr>
        <p:blipFill>
          <a:blip r:embed="rId3"/>
          <a:stretch>
            <a:fillRect/>
          </a:stretch>
        </p:blipFill>
        <p:spPr>
          <a:xfrm>
            <a:off x="4031577" y="1739787"/>
            <a:ext cx="7682510" cy="3666459"/>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Sinop</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23</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5713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Restrição de volume máximo operativo sazonal para a UHE Sinop, para a preservação de lagoas, conforme determinado na Resolução ANA nº 772, de 24 de outubro de 2012.</a:t>
            </a:r>
          </a:p>
        </p:txBody>
      </p:sp>
      <p:graphicFrame>
        <p:nvGraphicFramePr>
          <p:cNvPr id="8" name="Tabela 7">
            <a:extLst>
              <a:ext uri="{FF2B5EF4-FFF2-40B4-BE49-F238E27FC236}">
                <a16:creationId xmlns:a16="http://schemas.microsoft.com/office/drawing/2014/main" id="{B9907DAA-C264-0BEC-AD39-1DBD8B69F22D}"/>
              </a:ext>
            </a:extLst>
          </p:cNvPr>
          <p:cNvGraphicFramePr>
            <a:graphicFrameLocks noGrp="1"/>
          </p:cNvGraphicFramePr>
          <p:nvPr>
            <p:extLst>
              <p:ext uri="{D42A27DB-BD31-4B8C-83A1-F6EECF244321}">
                <p14:modId xmlns:p14="http://schemas.microsoft.com/office/powerpoint/2010/main" val="3589991006"/>
              </p:ext>
            </p:extLst>
          </p:nvPr>
        </p:nvGraphicFramePr>
        <p:xfrm>
          <a:off x="4732917" y="5877345"/>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0,7172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67C181D3-1629-CCF4-9B91-D1E12C743B77}"/>
              </a:ext>
            </a:extLst>
          </p:cNvPr>
          <p:cNvSpPr txBox="1"/>
          <p:nvPr/>
        </p:nvSpPr>
        <p:spPr>
          <a:xfrm>
            <a:off x="5898473" y="5462356"/>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A95F1BCB-587D-6EE2-6E7F-3AABDDC7077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5" name="CaixaDeTexto 14">
            <a:extLst>
              <a:ext uri="{FF2B5EF4-FFF2-40B4-BE49-F238E27FC236}">
                <a16:creationId xmlns:a16="http://schemas.microsoft.com/office/drawing/2014/main" id="{0C95BA6D-41B3-BCD4-BE43-E6AFFA15D848}"/>
              </a:ext>
            </a:extLst>
          </p:cNvPr>
          <p:cNvSpPr txBox="1"/>
          <p:nvPr/>
        </p:nvSpPr>
        <p:spPr>
          <a:xfrm>
            <a:off x="5766858" y="3393824"/>
            <a:ext cx="5109028"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Dica: para inserir uma nova usina clique com o botão direito e selecione “Nova Linha”</a:t>
            </a:r>
          </a:p>
        </p:txBody>
      </p:sp>
      <p:pic>
        <p:nvPicPr>
          <p:cNvPr id="5" name="Imagem 4">
            <a:extLst>
              <a:ext uri="{FF2B5EF4-FFF2-40B4-BE49-F238E27FC236}">
                <a16:creationId xmlns:a16="http://schemas.microsoft.com/office/drawing/2014/main" id="{BD4AAD2E-8C35-F263-D8CD-E7F135A1CD2E}"/>
              </a:ext>
            </a:extLst>
          </p:cNvPr>
          <p:cNvPicPr>
            <a:picLocks noChangeAspect="1"/>
          </p:cNvPicPr>
          <p:nvPr/>
        </p:nvPicPr>
        <p:blipFill>
          <a:blip r:embed="rId5"/>
          <a:srcRect r="24170"/>
          <a:stretch>
            <a:fillRect/>
          </a:stretch>
        </p:blipFill>
        <p:spPr>
          <a:xfrm>
            <a:off x="359072" y="1954228"/>
            <a:ext cx="3272191" cy="2444601"/>
          </a:xfrm>
          <a:prstGeom prst="rect">
            <a:avLst/>
          </a:prstGeom>
        </p:spPr>
      </p:pic>
    </p:spTree>
    <p:extLst>
      <p:ext uri="{BB962C8B-B14F-4D97-AF65-F5344CB8AC3E}">
        <p14:creationId xmlns:p14="http://schemas.microsoft.com/office/powerpoint/2010/main" val="275513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563A-FFA6-BA00-D19C-B663556E95B5}"/>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7055A1-4F20-A67C-41D6-0C4AD5D38DE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D6D2D32-35D5-5FAD-4DE5-4B55171E166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(1/4)</a:t>
            </a:r>
          </a:p>
        </p:txBody>
      </p:sp>
      <p:sp>
        <p:nvSpPr>
          <p:cNvPr id="13" name="CaixaDeTexto 12">
            <a:extLst>
              <a:ext uri="{FF2B5EF4-FFF2-40B4-BE49-F238E27FC236}">
                <a16:creationId xmlns:a16="http://schemas.microsoft.com/office/drawing/2014/main" id="{DBE95F7B-39EA-B88E-0129-9363ACC0FE7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A359559-9FD3-FFB1-5DD0-E650991BABB4}"/>
              </a:ext>
            </a:extLst>
          </p:cNvPr>
          <p:cNvSpPr txBox="1"/>
          <p:nvPr/>
        </p:nvSpPr>
        <p:spPr>
          <a:xfrm>
            <a:off x="359072" y="911713"/>
            <a:ext cx="11459046" cy="3043910"/>
          </a:xfrm>
          <a:prstGeom prst="rect">
            <a:avLst/>
          </a:prstGeom>
          <a:noFill/>
        </p:spPr>
        <p:txBody>
          <a:bodyPr wrap="square" rtlCol="0" anchor="t">
            <a:spAutoFit/>
          </a:bodyPr>
          <a:lstStyle/>
          <a:p>
            <a:pPr algn="just" defTabSz="432008">
              <a:lnSpc>
                <a:spcPct val="108000"/>
              </a:lnSpc>
              <a:spcAft>
                <a:spcPts val="1200"/>
              </a:spcAft>
              <a:buClr>
                <a:srgbClr val="254061"/>
              </a:buClr>
              <a:buSzPct val="120000"/>
              <a:defRPr/>
            </a:pPr>
            <a:r>
              <a:rPr lang="pt-BR" altLang="pt-BR" sz="2000">
                <a:cs typeface="Arial" panose="020B0604020202020204" pitchFamily="34" charset="0"/>
              </a:rPr>
              <a:t>Curva guia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A Agência Nacional e Águas e Saneamento Básico – ANA emitiu, em 23 de outubro de 2024, a outorga de direito de uso de recursos hídricos referente ao Aproveitamento Hidrelétrico UHE Jirau (Outorga nº 2.735/2024). Esta outorga exclui o inciso IV do Art. 5º da Resolução ANA nº 269/2009, permitindo que o reservatório da usina seja operado entre os níveis operacionais já estabelecidos em seu Art. 1º, sem a necessidade de observância de uma curva guia, preservada a manutenção dos usos múltiplos da água. </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a curva guia estabelecida na Resolução ANA nº 269/2009, cadastrada no arquivo </a:t>
            </a:r>
            <a:r>
              <a:rPr lang="pt-BR" altLang="pt-BR" sz="2000" i="1">
                <a:cs typeface="Arial" panose="020B0604020202020204" pitchFamily="34" charset="0"/>
              </a:rPr>
              <a:t>default</a:t>
            </a:r>
            <a:r>
              <a:rPr lang="pt-BR" altLang="pt-BR" sz="2000">
                <a:cs typeface="Arial" panose="020B0604020202020204" pitchFamily="34" charset="0"/>
              </a:rPr>
              <a:t> do SUISHI, não deve ser considerada. </a:t>
            </a:r>
          </a:p>
        </p:txBody>
      </p:sp>
      <p:sp>
        <p:nvSpPr>
          <p:cNvPr id="6" name="Freeform 11">
            <a:extLst>
              <a:ext uri="{FF2B5EF4-FFF2-40B4-BE49-F238E27FC236}">
                <a16:creationId xmlns:a16="http://schemas.microsoft.com/office/drawing/2014/main" id="{BA671FF5-9D01-E63C-F4DC-F69BAE6253D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31769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E5F58-7452-1EB7-19B1-08CE3C800113}"/>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19A4FDE1-8FB7-9803-8668-CD81212C5CC2}"/>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6B916D9-6C27-3CFC-8B2E-2037D0D4405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(2/4)</a:t>
            </a:r>
          </a:p>
        </p:txBody>
      </p:sp>
      <p:sp>
        <p:nvSpPr>
          <p:cNvPr id="13" name="CaixaDeTexto 12">
            <a:extLst>
              <a:ext uri="{FF2B5EF4-FFF2-40B4-BE49-F238E27FC236}">
                <a16:creationId xmlns:a16="http://schemas.microsoft.com/office/drawing/2014/main" id="{494CF7B7-ACC0-77CA-6F24-5BE88765D80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2030BB2-AF05-DC29-6C39-A46FEFE8B874}"/>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volume máximo operativo sazonal deve ser cadastrado com os seguintes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p:txBody>
      </p:sp>
      <p:pic>
        <p:nvPicPr>
          <p:cNvPr id="5" name="Imagem 4">
            <a:extLst>
              <a:ext uri="{FF2B5EF4-FFF2-40B4-BE49-F238E27FC236}">
                <a16:creationId xmlns:a16="http://schemas.microsoft.com/office/drawing/2014/main" id="{8685ADD8-DBC6-5725-4D41-72B6C19AF1B6}"/>
              </a:ext>
            </a:extLst>
          </p:cNvPr>
          <p:cNvPicPr>
            <a:picLocks noChangeAspect="1"/>
          </p:cNvPicPr>
          <p:nvPr/>
        </p:nvPicPr>
        <p:blipFill>
          <a:blip r:embed="rId3"/>
          <a:srcRect l="421" t="973" r="-192" b="-140"/>
          <a:stretch/>
        </p:blipFill>
        <p:spPr>
          <a:xfrm>
            <a:off x="4075640" y="2123122"/>
            <a:ext cx="7779720" cy="2943678"/>
          </a:xfrm>
          <a:prstGeom prst="rect">
            <a:avLst/>
          </a:prstGeom>
        </p:spPr>
      </p:pic>
      <p:graphicFrame>
        <p:nvGraphicFramePr>
          <p:cNvPr id="8" name="Tabela 7">
            <a:extLst>
              <a:ext uri="{FF2B5EF4-FFF2-40B4-BE49-F238E27FC236}">
                <a16:creationId xmlns:a16="http://schemas.microsoft.com/office/drawing/2014/main" id="{961450D4-55FB-D17D-3059-16E42C550BC0}"/>
              </a:ext>
            </a:extLst>
          </p:cNvPr>
          <p:cNvGraphicFramePr>
            <a:graphicFrameLocks noGrp="1"/>
          </p:cNvGraphicFramePr>
          <p:nvPr>
            <p:extLst>
              <p:ext uri="{D42A27DB-BD31-4B8C-83A1-F6EECF244321}">
                <p14:modId xmlns:p14="http://schemas.microsoft.com/office/powerpoint/2010/main" val="1368676490"/>
              </p:ext>
            </p:extLst>
          </p:nvPr>
        </p:nvGraphicFramePr>
        <p:xfrm>
          <a:off x="4901408" y="5577396"/>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0,9849</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0,4974</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0,0522</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0,0000</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lnSpc>
                          <a:spcPct val="100000"/>
                        </a:lnSpc>
                        <a:spcBef>
                          <a:spcPts val="600"/>
                        </a:spcBef>
                        <a:spcAft>
                          <a:spcPts val="600"/>
                        </a:spcAft>
                      </a:pPr>
                      <a:r>
                        <a:rPr lang="pt-BR" sz="1100"/>
                        <a:t>0,0958</a:t>
                      </a:r>
                      <a:endParaRPr lang="pt-BR" sz="11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0,7761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10" name="CaixaDeTexto 9">
            <a:extLst>
              <a:ext uri="{FF2B5EF4-FFF2-40B4-BE49-F238E27FC236}">
                <a16:creationId xmlns:a16="http://schemas.microsoft.com/office/drawing/2014/main" id="{874B7536-B2B6-F8DC-F253-A961A8158987}"/>
              </a:ext>
            </a:extLst>
          </p:cNvPr>
          <p:cNvSpPr txBox="1"/>
          <p:nvPr/>
        </p:nvSpPr>
        <p:spPr>
          <a:xfrm>
            <a:off x="6066964" y="5162407"/>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1" name="Freeform 11">
            <a:extLst>
              <a:ext uri="{FF2B5EF4-FFF2-40B4-BE49-F238E27FC236}">
                <a16:creationId xmlns:a16="http://schemas.microsoft.com/office/drawing/2014/main" id="{CE7BCCD2-D071-BAB9-0100-F90D48E14C3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6" name="Imagem 5">
            <a:extLst>
              <a:ext uri="{FF2B5EF4-FFF2-40B4-BE49-F238E27FC236}">
                <a16:creationId xmlns:a16="http://schemas.microsoft.com/office/drawing/2014/main" id="{A6F60555-6C5C-E38F-3785-D3C948792C38}"/>
              </a:ext>
            </a:extLst>
          </p:cNvPr>
          <p:cNvPicPr>
            <a:picLocks noChangeAspect="1"/>
          </p:cNvPicPr>
          <p:nvPr/>
        </p:nvPicPr>
        <p:blipFill>
          <a:blip r:embed="rId5"/>
          <a:srcRect r="24170"/>
          <a:stretch>
            <a:fillRect/>
          </a:stretch>
        </p:blipFill>
        <p:spPr>
          <a:xfrm>
            <a:off x="359072" y="2203608"/>
            <a:ext cx="3272191" cy="2444601"/>
          </a:xfrm>
          <a:prstGeom prst="rect">
            <a:avLst/>
          </a:prstGeom>
        </p:spPr>
      </p:pic>
    </p:spTree>
    <p:extLst>
      <p:ext uri="{BB962C8B-B14F-4D97-AF65-F5344CB8AC3E}">
        <p14:creationId xmlns:p14="http://schemas.microsoft.com/office/powerpoint/2010/main" val="3189863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279F-868F-B993-2C72-860366A8FCF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37CB58-98C2-7F75-FBA1-386C5EF19DD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3A3D0D-2815-D172-F0CB-271E2D80EAAD}"/>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(3/4)</a:t>
            </a:r>
          </a:p>
        </p:txBody>
      </p:sp>
      <p:sp>
        <p:nvSpPr>
          <p:cNvPr id="13" name="CaixaDeTexto 12">
            <a:extLst>
              <a:ext uri="{FF2B5EF4-FFF2-40B4-BE49-F238E27FC236}">
                <a16:creationId xmlns:a16="http://schemas.microsoft.com/office/drawing/2014/main" id="{A2B7285F-E9A3-9097-5FE1-4E4D7DF73DA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604D34C3-93FA-0E4C-0213-AA2F2E2FB4D3}"/>
              </a:ext>
            </a:extLst>
          </p:cNvPr>
          <p:cNvSpPr txBox="1"/>
          <p:nvPr/>
        </p:nvSpPr>
        <p:spPr>
          <a:xfrm>
            <a:off x="359071" y="911713"/>
            <a:ext cx="4321785" cy="4552015"/>
          </a:xfrm>
          <a:prstGeom prst="rect">
            <a:avLst/>
          </a:prstGeom>
          <a:noFill/>
        </p:spPr>
        <p:txBody>
          <a:bodyPr wrap="square" rtlCol="0" anchor="t">
            <a:spAutoFit/>
          </a:bodyPr>
          <a:lstStyle/>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faixas operativas da UHE Jirau devem ser alteradas conforme tabela apresentada à direita, com os valores representativos da operação na cota 90m ampliada, para a qual o Ibama concedeu anuência,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 </a:t>
            </a:r>
          </a:p>
          <a:p>
            <a:pPr marL="285750" indent="-285750"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Não é possível cadastrar uma faixa de operação igual a 1,000 (volume máximo). Portanto, para os meses com valores de volume máximo, deve ser cadastrado o valor de 0,999.</a:t>
            </a:r>
          </a:p>
        </p:txBody>
      </p:sp>
      <p:pic>
        <p:nvPicPr>
          <p:cNvPr id="11" name="Imagem 10">
            <a:extLst>
              <a:ext uri="{FF2B5EF4-FFF2-40B4-BE49-F238E27FC236}">
                <a16:creationId xmlns:a16="http://schemas.microsoft.com/office/drawing/2014/main" id="{83255063-3444-2C4C-5D15-DF58B2EBC530}"/>
              </a:ext>
            </a:extLst>
          </p:cNvPr>
          <p:cNvPicPr>
            <a:picLocks noChangeAspect="1"/>
          </p:cNvPicPr>
          <p:nvPr/>
        </p:nvPicPr>
        <p:blipFill>
          <a:blip r:embed="rId3"/>
          <a:stretch>
            <a:fillRect/>
          </a:stretch>
        </p:blipFill>
        <p:spPr>
          <a:xfrm>
            <a:off x="4820561" y="911713"/>
            <a:ext cx="6635659" cy="5712506"/>
          </a:xfrm>
          <a:prstGeom prst="rect">
            <a:avLst/>
          </a:prstGeom>
        </p:spPr>
      </p:pic>
      <p:sp>
        <p:nvSpPr>
          <p:cNvPr id="5" name="Freeform 11">
            <a:extLst>
              <a:ext uri="{FF2B5EF4-FFF2-40B4-BE49-F238E27FC236}">
                <a16:creationId xmlns:a16="http://schemas.microsoft.com/office/drawing/2014/main" id="{9D3CA59A-60E2-A1EB-92F5-5D7626564C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753384F4-DA59-DBAF-32CD-0556F2D597E9}"/>
              </a:ext>
            </a:extLst>
          </p:cNvPr>
          <p:cNvPicPr>
            <a:picLocks noChangeAspect="1"/>
          </p:cNvPicPr>
          <p:nvPr/>
        </p:nvPicPr>
        <p:blipFill>
          <a:blip r:embed="rId5"/>
          <a:stretch>
            <a:fillRect/>
          </a:stretch>
        </p:blipFill>
        <p:spPr>
          <a:xfrm>
            <a:off x="828128" y="5571847"/>
            <a:ext cx="3383670" cy="1052372"/>
          </a:xfrm>
          <a:prstGeom prst="rect">
            <a:avLst/>
          </a:prstGeom>
        </p:spPr>
      </p:pic>
    </p:spTree>
    <p:extLst>
      <p:ext uri="{BB962C8B-B14F-4D97-AF65-F5344CB8AC3E}">
        <p14:creationId xmlns:p14="http://schemas.microsoft.com/office/powerpoint/2010/main" val="2266654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50E4-7DE0-5BA8-A2EC-CB9B5A634A37}"/>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7C4C9FB0-8B27-E1ED-B75B-42047DFE87C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F9673D2B-D85F-B111-0EE0-B3C886B65EBB}"/>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Jirau (4/4)</a:t>
            </a:r>
          </a:p>
        </p:txBody>
      </p:sp>
      <p:sp>
        <p:nvSpPr>
          <p:cNvPr id="13" name="CaixaDeTexto 12">
            <a:extLst>
              <a:ext uri="{FF2B5EF4-FFF2-40B4-BE49-F238E27FC236}">
                <a16:creationId xmlns:a16="http://schemas.microsoft.com/office/drawing/2014/main" id="{81E4A40C-1061-1AF1-75C1-42BA15BDF91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27</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9BE65153-D3E7-2315-7487-B9929BE17226}"/>
              </a:ext>
            </a:extLst>
          </p:cNvPr>
          <p:cNvGraphicFramePr>
            <a:graphicFrameLocks noGrp="1"/>
          </p:cNvGraphicFramePr>
          <p:nvPr>
            <p:extLst>
              <p:ext uri="{D42A27DB-BD31-4B8C-83A1-F6EECF244321}">
                <p14:modId xmlns:p14="http://schemas.microsoft.com/office/powerpoint/2010/main" val="1226033619"/>
              </p:ext>
            </p:extLst>
          </p:nvPr>
        </p:nvGraphicFramePr>
        <p:xfrm>
          <a:off x="345299" y="1325888"/>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352FC117-4325-D85E-0802-511613EFE457}"/>
              </a:ext>
            </a:extLst>
          </p:cNvPr>
          <p:cNvPicPr>
            <a:picLocks noChangeAspect="1"/>
          </p:cNvPicPr>
          <p:nvPr/>
        </p:nvPicPr>
        <p:blipFill>
          <a:blip r:embed="rId3"/>
          <a:stretch>
            <a:fillRect/>
          </a:stretch>
        </p:blipFill>
        <p:spPr>
          <a:xfrm>
            <a:off x="7976308" y="1852183"/>
            <a:ext cx="4140000" cy="3564044"/>
          </a:xfrm>
          <a:prstGeom prst="rect">
            <a:avLst/>
          </a:prstGeom>
        </p:spPr>
      </p:pic>
      <p:sp>
        <p:nvSpPr>
          <p:cNvPr id="8" name="Seta: Curva para a Esquerda 7">
            <a:extLst>
              <a:ext uri="{FF2B5EF4-FFF2-40B4-BE49-F238E27FC236}">
                <a16:creationId xmlns:a16="http://schemas.microsoft.com/office/drawing/2014/main" id="{9B84FEF6-49C2-C672-A2A3-4C08A577CEE9}"/>
              </a:ext>
            </a:extLst>
          </p:cNvPr>
          <p:cNvSpPr/>
          <p:nvPr/>
        </p:nvSpPr>
        <p:spPr>
          <a:xfrm rot="17482918">
            <a:off x="8241071" y="953438"/>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CaixaDeTexto 9">
            <a:extLst>
              <a:ext uri="{FF2B5EF4-FFF2-40B4-BE49-F238E27FC236}">
                <a16:creationId xmlns:a16="http://schemas.microsoft.com/office/drawing/2014/main" id="{05118C8B-ED9E-5952-AD03-234E252A08AE}"/>
              </a:ext>
            </a:extLst>
          </p:cNvPr>
          <p:cNvSpPr txBox="1"/>
          <p:nvPr/>
        </p:nvSpPr>
        <p:spPr>
          <a:xfrm>
            <a:off x="335360" y="871732"/>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9" name="Freeform 11">
            <a:extLst>
              <a:ext uri="{FF2B5EF4-FFF2-40B4-BE49-F238E27FC236}">
                <a16:creationId xmlns:a16="http://schemas.microsoft.com/office/drawing/2014/main" id="{6D355BCD-3B27-0060-AEEB-4EEC8419FAA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91473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7CE7FEC-9532-60BC-3E35-A79B53811C45}"/>
              </a:ext>
            </a:extLst>
          </p:cNvPr>
          <p:cNvPicPr>
            <a:picLocks noChangeAspect="1"/>
          </p:cNvPicPr>
          <p:nvPr/>
        </p:nvPicPr>
        <p:blipFill>
          <a:blip r:embed="rId3"/>
          <a:stretch>
            <a:fillRect/>
          </a:stretch>
        </p:blipFill>
        <p:spPr>
          <a:xfrm>
            <a:off x="3822701" y="1481119"/>
            <a:ext cx="7995418" cy="3802508"/>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3" y="993742"/>
            <a:ext cx="3371680" cy="2905411"/>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Uso do reservatório a fio d’água da UHE Belo Monte para atendimento à vazão mínima.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Compartilhamento do reservatório com a UHE Belo Monte Complementar (</a:t>
            </a:r>
            <a:r>
              <a:rPr lang="pt-BR" altLang="pt-BR" sz="2000" err="1">
                <a:latin typeface="+mj-lt"/>
                <a:cs typeface="Arial" panose="020B0604020202020204" pitchFamily="34" charset="0"/>
              </a:rPr>
              <a:t>Pimental</a:t>
            </a:r>
            <a:r>
              <a:rPr lang="pt-BR" altLang="pt-BR" sz="2000">
                <a:latin typeface="+mj-lt"/>
                <a:cs typeface="Arial" panose="020B0604020202020204" pitchFamily="34" charset="0"/>
              </a:rPr>
              <a:t>).</a:t>
            </a:r>
          </a:p>
        </p:txBody>
      </p:sp>
      <p:sp>
        <p:nvSpPr>
          <p:cNvPr id="16" name="Retângulo 15">
            <a:extLst>
              <a:ext uri="{FF2B5EF4-FFF2-40B4-BE49-F238E27FC236}">
                <a16:creationId xmlns:a16="http://schemas.microsoft.com/office/drawing/2014/main" id="{0EDBE553-4181-22EA-1644-D43C2ADB001D}"/>
              </a:ext>
            </a:extLst>
          </p:cNvPr>
          <p:cNvSpPr/>
          <p:nvPr/>
        </p:nvSpPr>
        <p:spPr>
          <a:xfrm>
            <a:off x="3924300" y="2133600"/>
            <a:ext cx="1803400" cy="203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283BBAEA-ED18-8B9B-18D1-D2C7CB5CD515}"/>
              </a:ext>
            </a:extLst>
          </p:cNvPr>
          <p:cNvSpPr/>
          <p:nvPr/>
        </p:nvSpPr>
        <p:spPr>
          <a:xfrm>
            <a:off x="5943600" y="4305300"/>
            <a:ext cx="5702300" cy="4953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11">
            <a:extLst>
              <a:ext uri="{FF2B5EF4-FFF2-40B4-BE49-F238E27FC236}">
                <a16:creationId xmlns:a16="http://schemas.microsoft.com/office/drawing/2014/main" id="{9002EF84-6BB0-0769-745B-D99E9A62196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91629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F47F9AA1-16B0-F1F7-319B-083F24D410B0}"/>
              </a:ext>
            </a:extLst>
          </p:cNvPr>
          <p:cNvPicPr>
            <a:picLocks noChangeAspect="1"/>
          </p:cNvPicPr>
          <p:nvPr/>
        </p:nvPicPr>
        <p:blipFill>
          <a:blip r:embed="rId3"/>
          <a:stretch>
            <a:fillRect/>
          </a:stretch>
        </p:blipFill>
        <p:spPr>
          <a:xfrm>
            <a:off x="3878404" y="3696060"/>
            <a:ext cx="8076659" cy="127356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(2/3)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29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3472264" cy="538609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hidrograma ecológico bianual para a UHE Belo Monte no modelo SUISHI, com as seguintes alterações: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292), em vez da série natural (posto 288); 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Desvios d’água: apenas os usos consuntivos, pois o hidrograma ecológico bianual já foi descontado na série de vazões artificiais utilizada nos decks da EPE.</a:t>
            </a:r>
          </a:p>
        </p:txBody>
      </p:sp>
      <p:pic>
        <p:nvPicPr>
          <p:cNvPr id="10" name="Imagem 9"/>
          <p:cNvPicPr>
            <a:picLocks noChangeAspect="1"/>
          </p:cNvPicPr>
          <p:nvPr/>
        </p:nvPicPr>
        <p:blipFill>
          <a:blip r:embed="rId4"/>
          <a:stretch>
            <a:fillRect/>
          </a:stretch>
        </p:blipFill>
        <p:spPr>
          <a:xfrm>
            <a:off x="3978764" y="1007770"/>
            <a:ext cx="7875938" cy="2092046"/>
          </a:xfrm>
          <a:prstGeom prst="rect">
            <a:avLst/>
          </a:prstGeom>
        </p:spPr>
      </p:pic>
      <p:sp>
        <p:nvSpPr>
          <p:cNvPr id="12" name="CaixaDeTexto 11">
            <a:extLst>
              <a:ext uri="{FF2B5EF4-FFF2-40B4-BE49-F238E27FC236}">
                <a16:creationId xmlns:a16="http://schemas.microsoft.com/office/drawing/2014/main" id="{ACABCF81-4E55-4822-8F73-B77A69063FD8}"/>
              </a:ext>
            </a:extLst>
          </p:cNvPr>
          <p:cNvSpPr txBox="1"/>
          <p:nvPr/>
        </p:nvSpPr>
        <p:spPr>
          <a:xfrm>
            <a:off x="6698781" y="5047974"/>
            <a:ext cx="2435903" cy="338554"/>
          </a:xfrm>
          <a:prstGeom prst="rect">
            <a:avLst/>
          </a:prstGeom>
          <a:noFill/>
          <a:ln w="19050">
            <a:solidFill>
              <a:srgbClr val="B57372"/>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Referência: ano 2030</a:t>
            </a:r>
          </a:p>
        </p:txBody>
      </p:sp>
      <p:sp>
        <p:nvSpPr>
          <p:cNvPr id="5" name="Retângulo 4"/>
          <p:cNvSpPr/>
          <p:nvPr/>
        </p:nvSpPr>
        <p:spPr>
          <a:xfrm>
            <a:off x="4480560" y="3139115"/>
            <a:ext cx="6968069" cy="307777"/>
          </a:xfrm>
          <a:prstGeom prst="rect">
            <a:avLst/>
          </a:prstGeom>
          <a:ln>
            <a:solidFill>
              <a:srgbClr val="002060"/>
            </a:solidFill>
          </a:ln>
        </p:spPr>
        <p:txBody>
          <a:bodyPr wrap="squar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q292 = </a:t>
            </a:r>
            <a:r>
              <a:rPr lang="pt-BR" altLang="pt-BR" sz="1400" err="1">
                <a:solidFill>
                  <a:schemeClr val="tx1">
                    <a:lumMod val="75000"/>
                    <a:lumOff val="25000"/>
                  </a:schemeClr>
                </a:solidFill>
                <a:cs typeface="Arial" panose="020B0604020202020204" pitchFamily="34" charset="0"/>
              </a:rPr>
              <a:t>max</a:t>
            </a:r>
            <a:r>
              <a:rPr lang="pt-BR" altLang="pt-BR" sz="1400">
                <a:solidFill>
                  <a:schemeClr val="tx1">
                    <a:lumMod val="75000"/>
                    <a:lumOff val="25000"/>
                  </a:schemeClr>
                </a:solidFill>
                <a:cs typeface="Arial" panose="020B0604020202020204" pitchFamily="34" charset="0"/>
              </a:rPr>
              <a:t> (q288; q288 -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14" name="Retângulo 13"/>
          <p:cNvSpPr/>
          <p:nvPr/>
        </p:nvSpPr>
        <p:spPr>
          <a:xfrm>
            <a:off x="5302746" y="4723170"/>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A9A02F1C-9F75-A38E-F55E-4C5AE14716E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graphicFrame>
        <p:nvGraphicFramePr>
          <p:cNvPr id="2" name="Tabela 1">
            <a:extLst>
              <a:ext uri="{FF2B5EF4-FFF2-40B4-BE49-F238E27FC236}">
                <a16:creationId xmlns:a16="http://schemas.microsoft.com/office/drawing/2014/main" id="{1F186EE6-277E-2D25-5591-26840FB02372}"/>
              </a:ext>
            </a:extLst>
          </p:cNvPr>
          <p:cNvGraphicFramePr>
            <a:graphicFrameLocks noGrp="1"/>
          </p:cNvGraphicFramePr>
          <p:nvPr>
            <p:extLst>
              <p:ext uri="{D42A27DB-BD31-4B8C-83A1-F6EECF244321}">
                <p14:modId xmlns:p14="http://schemas.microsoft.com/office/powerpoint/2010/main" val="3416046415"/>
              </p:ext>
            </p:extLst>
          </p:nvPr>
        </p:nvGraphicFramePr>
        <p:xfrm>
          <a:off x="4715531" y="5901534"/>
          <a:ext cx="6259560" cy="648000"/>
        </p:xfrm>
        <a:graphic>
          <a:graphicData uri="http://schemas.openxmlformats.org/drawingml/2006/table">
            <a:tbl>
              <a:tblPr/>
              <a:tblGrid>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252000">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mai</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396000">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bl>
          </a:graphicData>
        </a:graphic>
      </p:graphicFrame>
      <p:sp>
        <p:nvSpPr>
          <p:cNvPr id="6" name="CaixaDeTexto 5">
            <a:extLst>
              <a:ext uri="{FF2B5EF4-FFF2-40B4-BE49-F238E27FC236}">
                <a16:creationId xmlns:a16="http://schemas.microsoft.com/office/drawing/2014/main" id="{3D5595E5-F1DB-CF3F-7B81-9C6BA9D64556}"/>
              </a:ext>
            </a:extLst>
          </p:cNvPr>
          <p:cNvSpPr txBox="1"/>
          <p:nvPr/>
        </p:nvSpPr>
        <p:spPr>
          <a:xfrm>
            <a:off x="5881087" y="5486545"/>
            <a:ext cx="3928448" cy="409343"/>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Tree>
    <p:extLst>
      <p:ext uri="{BB962C8B-B14F-4D97-AF65-F5344CB8AC3E}">
        <p14:creationId xmlns:p14="http://schemas.microsoft.com/office/powerpoint/2010/main" val="288737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Revisões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a:t>
            </a:fld>
            <a:endParaRPr lang="pt-BR" sz="1200">
              <a:solidFill>
                <a:schemeClr val="tx1">
                  <a:lumMod val="65000"/>
                  <a:lumOff val="35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979859674"/>
              </p:ext>
            </p:extLst>
          </p:nvPr>
        </p:nvGraphicFramePr>
        <p:xfrm>
          <a:off x="359072" y="1290998"/>
          <a:ext cx="11520000" cy="4038600"/>
        </p:xfrm>
        <a:graphic>
          <a:graphicData uri="http://schemas.openxmlformats.org/drawingml/2006/table">
            <a:tbl>
              <a:tblPr firstRow="1">
                <a:tableStyleId>{10A1B5D5-9B99-4C35-A422-299274C87663}</a:tableStyleId>
              </a:tblPr>
              <a:tblGrid>
                <a:gridCol w="936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8784000">
                  <a:extLst>
                    <a:ext uri="{9D8B030D-6E8A-4147-A177-3AD203B41FA5}">
                      <a16:colId xmlns:a16="http://schemas.microsoft.com/office/drawing/2014/main" val="20002"/>
                    </a:ext>
                  </a:extLst>
                </a:gridCol>
              </a:tblGrid>
              <a:tr h="370840">
                <a:tc>
                  <a:txBody>
                    <a:bodyPr/>
                    <a:lstStyle/>
                    <a:p>
                      <a:r>
                        <a:rPr lang="pt-BR">
                          <a:solidFill>
                            <a:schemeClr val="tx1"/>
                          </a:solidFill>
                        </a:rPr>
                        <a:t>Revisão</a:t>
                      </a:r>
                    </a:p>
                  </a:txBody>
                  <a:tcPr>
                    <a:solidFill>
                      <a:srgbClr val="FFC000"/>
                    </a:solidFill>
                  </a:tcPr>
                </a:tc>
                <a:tc>
                  <a:txBody>
                    <a:bodyPr/>
                    <a:lstStyle/>
                    <a:p>
                      <a:r>
                        <a:rPr lang="pt-BR">
                          <a:solidFill>
                            <a:schemeClr val="tx1"/>
                          </a:solidFill>
                        </a:rPr>
                        <a:t>Data</a:t>
                      </a:r>
                    </a:p>
                  </a:txBody>
                  <a:tcPr>
                    <a:solidFill>
                      <a:srgbClr val="FFC000"/>
                    </a:solidFill>
                  </a:tcPr>
                </a:tc>
                <a:tc>
                  <a:txBody>
                    <a:bodyPr/>
                    <a:lstStyle/>
                    <a:p>
                      <a:r>
                        <a:rPr lang="pt-BR">
                          <a:solidFill>
                            <a:schemeClr val="tx1"/>
                          </a:solidFill>
                        </a:rPr>
                        <a:t>Descrição</a:t>
                      </a:r>
                    </a:p>
                  </a:txBody>
                  <a:tcPr>
                    <a:solidFill>
                      <a:srgbClr val="FFC000"/>
                    </a:solidFill>
                  </a:tcPr>
                </a:tc>
                <a:extLst>
                  <a:ext uri="{0D108BD9-81ED-4DB2-BD59-A6C34878D82A}">
                    <a16:rowId xmlns:a16="http://schemas.microsoft.com/office/drawing/2014/main" val="10000"/>
                  </a:ext>
                </a:extLst>
              </a:tr>
              <a:tr h="370840">
                <a:tc>
                  <a:txBody>
                    <a:bodyPr/>
                    <a:lstStyle/>
                    <a:p>
                      <a:r>
                        <a:rPr lang="pt-BR"/>
                        <a:t>0</a:t>
                      </a:r>
                    </a:p>
                  </a:txBody>
                  <a:tcPr/>
                </a:tc>
                <a:tc>
                  <a:txBody>
                    <a:bodyPr/>
                    <a:lstStyle/>
                    <a:p>
                      <a:r>
                        <a:rPr lang="pt-BR"/>
                        <a:t>Novembro/2020</a:t>
                      </a:r>
                    </a:p>
                  </a:txBody>
                  <a:tcPr/>
                </a:tc>
                <a:tc>
                  <a:txBody>
                    <a:bodyPr/>
                    <a:lstStyle/>
                    <a:p>
                      <a:r>
                        <a:rPr lang="pt-BR"/>
                        <a:t>Original</a:t>
                      </a:r>
                    </a:p>
                  </a:txBody>
                  <a:tcPr/>
                </a:tc>
                <a:extLst>
                  <a:ext uri="{0D108BD9-81ED-4DB2-BD59-A6C34878D82A}">
                    <a16:rowId xmlns:a16="http://schemas.microsoft.com/office/drawing/2014/main" val="10001"/>
                  </a:ext>
                </a:extLst>
              </a:tr>
              <a:tr h="370840">
                <a:tc>
                  <a:txBody>
                    <a:bodyPr/>
                    <a:lstStyle/>
                    <a:p>
                      <a:r>
                        <a:rPr lang="pt-BR"/>
                        <a:t>1</a:t>
                      </a:r>
                    </a:p>
                  </a:txBody>
                  <a:tcPr/>
                </a:tc>
                <a:tc>
                  <a:txBody>
                    <a:bodyPr/>
                    <a:lstStyle/>
                    <a:p>
                      <a:r>
                        <a:rPr lang="pt-BR"/>
                        <a:t>Agosto/2021</a:t>
                      </a:r>
                    </a:p>
                  </a:txBody>
                  <a:tcPr/>
                </a:tc>
                <a:tc>
                  <a:txBody>
                    <a:bodyPr/>
                    <a:lstStyle/>
                    <a:p>
                      <a:r>
                        <a:rPr lang="pt-BR"/>
                        <a:t>Adequaçã</a:t>
                      </a:r>
                      <a:r>
                        <a:rPr lang="pt-BR" baseline="0"/>
                        <a:t>o às atualizações introduzidas pela PRT 21/2021</a:t>
                      </a:r>
                      <a:endParaRPr lang="pt-BR"/>
                    </a:p>
                  </a:txBody>
                  <a:tcPr/>
                </a:tc>
                <a:extLst>
                  <a:ext uri="{0D108BD9-81ED-4DB2-BD59-A6C34878D82A}">
                    <a16:rowId xmlns:a16="http://schemas.microsoft.com/office/drawing/2014/main" val="10002"/>
                  </a:ext>
                </a:extLst>
              </a:tr>
              <a:tr h="320040">
                <a:tc>
                  <a:txBody>
                    <a:bodyPr/>
                    <a:lstStyle/>
                    <a:p>
                      <a:r>
                        <a:rPr lang="pt-BR"/>
                        <a:t>2</a:t>
                      </a:r>
                    </a:p>
                  </a:txBody>
                  <a:tcPr/>
                </a:tc>
                <a:tc>
                  <a:txBody>
                    <a:bodyPr/>
                    <a:lstStyle/>
                    <a:p>
                      <a:r>
                        <a:rPr lang="pt-BR"/>
                        <a:t>Maio/2022</a:t>
                      </a:r>
                    </a:p>
                  </a:txBody>
                  <a:tcPr/>
                </a:tc>
                <a:tc>
                  <a:txBody>
                    <a:bodyPr/>
                    <a:lstStyle/>
                    <a:p>
                      <a:r>
                        <a:rPr lang="pt-BR"/>
                        <a:t>Atualização da parametrização para 2022 e inclusão das regras de operação do Rio Tocantins</a:t>
                      </a:r>
                    </a:p>
                  </a:txBody>
                  <a:tcPr/>
                </a:tc>
                <a:extLst>
                  <a:ext uri="{0D108BD9-81ED-4DB2-BD59-A6C34878D82A}">
                    <a16:rowId xmlns:a16="http://schemas.microsoft.com/office/drawing/2014/main" val="10003"/>
                  </a:ext>
                </a:extLst>
              </a:tr>
              <a:tr h="320040">
                <a:tc>
                  <a:txBody>
                    <a:bodyPr/>
                    <a:lstStyle/>
                    <a:p>
                      <a:r>
                        <a:rPr lang="pt-BR"/>
                        <a:t>3</a:t>
                      </a:r>
                    </a:p>
                  </a:txBody>
                  <a:tcPr/>
                </a:tc>
                <a:tc>
                  <a:txBody>
                    <a:bodyPr/>
                    <a:lstStyle/>
                    <a:p>
                      <a:r>
                        <a:rPr lang="pt-BR"/>
                        <a:t>Março/2023</a:t>
                      </a:r>
                    </a:p>
                  </a:txBody>
                  <a:tcPr/>
                </a:tc>
                <a:tc>
                  <a:txBody>
                    <a:bodyPr/>
                    <a:lstStyle/>
                    <a:p>
                      <a:r>
                        <a:rPr lang="pt-BR"/>
                        <a:t>Atualização da parametrização para 2023, inclusão das regras de operação do Rio Paranapanema e inclusão da seleção de variáveis</a:t>
                      </a:r>
                    </a:p>
                  </a:txBody>
                  <a:tcPr/>
                </a:tc>
                <a:extLst>
                  <a:ext uri="{0D108BD9-81ED-4DB2-BD59-A6C34878D82A}">
                    <a16:rowId xmlns:a16="http://schemas.microsoft.com/office/drawing/2014/main" val="3290452779"/>
                  </a:ext>
                </a:extLst>
              </a:tr>
              <a:tr h="320040">
                <a:tc>
                  <a:txBody>
                    <a:bodyPr/>
                    <a:lstStyle/>
                    <a:p>
                      <a:r>
                        <a:rPr lang="pt-BR"/>
                        <a:t>4</a:t>
                      </a:r>
                    </a:p>
                  </a:txBody>
                  <a:tcPr/>
                </a:tc>
                <a:tc>
                  <a:txBody>
                    <a:bodyPr/>
                    <a:lstStyle/>
                    <a:p>
                      <a:r>
                        <a:rPr lang="pt-BR"/>
                        <a:t>Agosto/2025</a:t>
                      </a:r>
                    </a:p>
                  </a:txBody>
                  <a:tcPr/>
                </a:tc>
                <a:tc>
                  <a:txBody>
                    <a:bodyPr/>
                    <a:lstStyle/>
                    <a:p>
                      <a:r>
                        <a:rPr lang="pt-BR"/>
                        <a:t>Atualização da parametrização para 2025, inclusão da consideração da série de vazão artificial da UHE Salto Apiacás e modelagem da UHE Jirau considerando a operação na cota 90m ampliada</a:t>
                      </a:r>
                    </a:p>
                  </a:txBody>
                  <a:tcPr/>
                </a:tc>
                <a:extLst>
                  <a:ext uri="{0D108BD9-81ED-4DB2-BD59-A6C34878D82A}">
                    <a16:rowId xmlns:a16="http://schemas.microsoft.com/office/drawing/2014/main" val="571755108"/>
                  </a:ext>
                </a:extLst>
              </a:tr>
              <a:tr h="320040">
                <a:tc>
                  <a:txBody>
                    <a:bodyPr/>
                    <a:lstStyle/>
                    <a:p>
                      <a:r>
                        <a:rPr lang="pt-BR"/>
                        <a:t>5</a:t>
                      </a:r>
                    </a:p>
                  </a:txBody>
                  <a:tcPr/>
                </a:tc>
                <a:tc>
                  <a:txBody>
                    <a:bodyPr/>
                    <a:lstStyle/>
                    <a:p>
                      <a:r>
                        <a:rPr lang="pt-BR"/>
                        <a:t>Abril/2026</a:t>
                      </a:r>
                    </a:p>
                  </a:txBody>
                  <a:tcPr/>
                </a:tc>
                <a:tc>
                  <a:txBody>
                    <a:bodyPr/>
                    <a:lstStyle/>
                    <a:p>
                      <a:r>
                        <a:rPr lang="pt-BR"/>
                        <a:t>Atualização para interface Encad 5.8.17 e inclusão de roteiro com recuperação de opções de execução de casos antigos </a:t>
                      </a:r>
                    </a:p>
                  </a:txBody>
                  <a:tcPr/>
                </a:tc>
                <a:extLst>
                  <a:ext uri="{0D108BD9-81ED-4DB2-BD59-A6C34878D82A}">
                    <a16:rowId xmlns:a16="http://schemas.microsoft.com/office/drawing/2014/main" val="787501084"/>
                  </a:ext>
                </a:extLst>
              </a:tr>
              <a:tr h="215585">
                <a:tc>
                  <a:txBody>
                    <a:bodyPr/>
                    <a:lstStyle/>
                    <a:p>
                      <a:r>
                        <a:rPr lang="pt-BR"/>
                        <a:t>6</a:t>
                      </a:r>
                    </a:p>
                  </a:txBody>
                  <a:tcPr/>
                </a:tc>
                <a:tc>
                  <a:txBody>
                    <a:bodyPr/>
                    <a:lstStyle/>
                    <a:p>
                      <a:r>
                        <a:rPr lang="pt-BR" dirty="0"/>
                        <a:t>Maio/2026</a:t>
                      </a:r>
                    </a:p>
                  </a:txBody>
                  <a:tcPr/>
                </a:tc>
                <a:tc>
                  <a:txBody>
                    <a:bodyPr/>
                    <a:lstStyle/>
                    <a:p>
                      <a:r>
                        <a:rPr lang="pt-BR" dirty="0"/>
                        <a:t>Versão para validação do SUISHI 16.6.4</a:t>
                      </a:r>
                    </a:p>
                  </a:txBody>
                  <a:tcPr/>
                </a:tc>
                <a:extLst>
                  <a:ext uri="{0D108BD9-81ED-4DB2-BD59-A6C34878D82A}">
                    <a16:rowId xmlns:a16="http://schemas.microsoft.com/office/drawing/2014/main" val="3212701245"/>
                  </a:ext>
                </a:extLst>
              </a:tr>
            </a:tbl>
          </a:graphicData>
        </a:graphic>
      </p:graphicFrame>
      <p:sp>
        <p:nvSpPr>
          <p:cNvPr id="6" name="Freeform 11">
            <a:extLst>
              <a:ext uri="{FF2B5EF4-FFF2-40B4-BE49-F238E27FC236}">
                <a16:creationId xmlns:a16="http://schemas.microsoft.com/office/drawing/2014/main" id="{2A3BCA01-A1F5-B712-A686-D674B7EEDEA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4105499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Belo Monte (3/3)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4423240" cy="142192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de posto intermediário de vazões influenciando o nível do canal de fuga da UHE Belo Monte (posto 293).</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28453" y="1247842"/>
            <a:ext cx="5476224" cy="5017322"/>
          </a:xfrm>
          <a:prstGeom prst="rect">
            <a:avLst/>
          </a:prstGeom>
        </p:spPr>
      </p:pic>
      <p:sp>
        <p:nvSpPr>
          <p:cNvPr id="6" name="Retângulo 5"/>
          <p:cNvSpPr/>
          <p:nvPr/>
        </p:nvSpPr>
        <p:spPr>
          <a:xfrm>
            <a:off x="3877177" y="6356067"/>
            <a:ext cx="7637732" cy="307777"/>
          </a:xfrm>
          <a:prstGeom prst="rect">
            <a:avLst/>
          </a:prstGeom>
          <a:ln>
            <a:solidFill>
              <a:srgbClr val="002060"/>
            </a:solidFill>
          </a:ln>
        </p:spPr>
        <p:txBody>
          <a:bodyPr wrap="none">
            <a:spAutoFit/>
          </a:bodyPr>
          <a:lstStyle/>
          <a:p>
            <a:pPr algn="just" defTabSz="432008">
              <a:spcAft>
                <a:spcPts val="600"/>
              </a:spcAft>
              <a:buClr>
                <a:srgbClr val="254061"/>
              </a:buClr>
              <a:buSzPct val="120000"/>
              <a:defRPr/>
            </a:pPr>
            <a:r>
              <a:rPr lang="pt-BR" altLang="pt-BR" sz="1400">
                <a:solidFill>
                  <a:schemeClr val="tx1">
                    <a:lumMod val="75000"/>
                    <a:lumOff val="25000"/>
                  </a:schemeClr>
                </a:solidFill>
                <a:cs typeface="Arial" panose="020B0604020202020204" pitchFamily="34" charset="0"/>
              </a:rPr>
              <a:t>Observação: q293 = 7% q288 (</a:t>
            </a:r>
            <a:r>
              <a:rPr lang="pt-BR" altLang="pt-BR" sz="1400" err="1">
                <a:solidFill>
                  <a:schemeClr val="tx1">
                    <a:lumMod val="75000"/>
                    <a:lumOff val="25000"/>
                  </a:schemeClr>
                </a:solidFill>
                <a:cs typeface="Arial" panose="020B0604020202020204" pitchFamily="34" charset="0"/>
              </a:rPr>
              <a:t>Bacajá</a:t>
            </a:r>
            <a:r>
              <a:rPr lang="pt-BR" altLang="pt-BR" sz="1400">
                <a:solidFill>
                  <a:schemeClr val="tx1">
                    <a:lumMod val="75000"/>
                    <a:lumOff val="25000"/>
                  </a:schemeClr>
                </a:solidFill>
                <a:cs typeface="Arial" panose="020B0604020202020204" pitchFamily="34" charset="0"/>
              </a:rPr>
              <a:t>) + min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q288), onde </a:t>
            </a:r>
            <a:r>
              <a:rPr lang="pt-BR" altLang="pt-BR" sz="1400" err="1">
                <a:solidFill>
                  <a:schemeClr val="tx1">
                    <a:lumMod val="75000"/>
                    <a:lumOff val="25000"/>
                  </a:schemeClr>
                </a:solidFill>
                <a:cs typeface="Arial" panose="020B0604020202020204" pitchFamily="34" charset="0"/>
              </a:rPr>
              <a:t>qTVR</a:t>
            </a:r>
            <a:r>
              <a:rPr lang="pt-BR" altLang="pt-BR" sz="1400">
                <a:solidFill>
                  <a:schemeClr val="tx1">
                    <a:lumMod val="75000"/>
                    <a:lumOff val="25000"/>
                  </a:schemeClr>
                </a:solidFill>
                <a:cs typeface="Arial" panose="020B0604020202020204" pitchFamily="34" charset="0"/>
              </a:rPr>
              <a:t> = hidrogramas B e A alternados</a:t>
            </a:r>
          </a:p>
        </p:txBody>
      </p:sp>
      <p:sp>
        <p:nvSpPr>
          <p:cNvPr id="8" name="Freeform 11">
            <a:extLst>
              <a:ext uri="{FF2B5EF4-FFF2-40B4-BE49-F238E27FC236}">
                <a16:creationId xmlns:a16="http://schemas.microsoft.com/office/drawing/2014/main" id="{72541EC2-0834-1D81-09DF-ADC2534F008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7" name="Imagem 6">
            <a:extLst>
              <a:ext uri="{FF2B5EF4-FFF2-40B4-BE49-F238E27FC236}">
                <a16:creationId xmlns:a16="http://schemas.microsoft.com/office/drawing/2014/main" id="{AB1891C8-D175-FA49-148E-6284D0A3B5D6}"/>
              </a:ext>
            </a:extLst>
          </p:cNvPr>
          <p:cNvPicPr>
            <a:picLocks noChangeAspect="1"/>
          </p:cNvPicPr>
          <p:nvPr/>
        </p:nvPicPr>
        <p:blipFill>
          <a:blip r:embed="rId5"/>
          <a:srcRect r="21705"/>
          <a:stretch>
            <a:fillRect/>
          </a:stretch>
        </p:blipFill>
        <p:spPr>
          <a:xfrm>
            <a:off x="981145" y="2598572"/>
            <a:ext cx="3436297" cy="2495799"/>
          </a:xfrm>
          <a:prstGeom prst="rect">
            <a:avLst/>
          </a:prstGeom>
        </p:spPr>
      </p:pic>
    </p:spTree>
    <p:extLst>
      <p:ext uri="{BB962C8B-B14F-4D97-AF65-F5344CB8AC3E}">
        <p14:creationId xmlns:p14="http://schemas.microsoft.com/office/powerpoint/2010/main" val="218981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4A1FF2EF-107D-F5D0-96D2-FE6B9B47138F}"/>
              </a:ext>
            </a:extLst>
          </p:cNvPr>
          <p:cNvPicPr>
            <a:picLocks noChangeAspect="1"/>
          </p:cNvPicPr>
          <p:nvPr/>
        </p:nvPicPr>
        <p:blipFill>
          <a:blip r:embed="rId3"/>
          <a:stretch>
            <a:fillRect/>
          </a:stretch>
        </p:blipFill>
        <p:spPr>
          <a:xfrm>
            <a:off x="1207412" y="1411446"/>
            <a:ext cx="9802469" cy="4676933"/>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Ilha Solteira e Três Irmãos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do mesmo nível de montante para as </a:t>
            </a:r>
            <a:r>
              <a:rPr lang="pt-BR" altLang="pt-BR" sz="2000" err="1">
                <a:latin typeface="+mj-lt"/>
                <a:cs typeface="Arial" panose="020B0604020202020204" pitchFamily="34" charset="0"/>
              </a:rPr>
              <a:t>UHEs</a:t>
            </a:r>
            <a:r>
              <a:rPr lang="pt-BR" altLang="pt-BR" sz="2000">
                <a:latin typeface="+mj-lt"/>
                <a:cs typeface="Arial" panose="020B0604020202020204" pitchFamily="34" charset="0"/>
              </a:rPr>
              <a:t> Ilha Solteira e Três Irmãos. </a:t>
            </a:r>
          </a:p>
        </p:txBody>
      </p:sp>
      <p:sp>
        <p:nvSpPr>
          <p:cNvPr id="12" name="Retângulo 11">
            <a:extLst>
              <a:ext uri="{FF2B5EF4-FFF2-40B4-BE49-F238E27FC236}">
                <a16:creationId xmlns:a16="http://schemas.microsoft.com/office/drawing/2014/main" id="{E325AC1C-4BA2-2A01-B302-C6581B249B61}"/>
              </a:ext>
            </a:extLst>
          </p:cNvPr>
          <p:cNvSpPr/>
          <p:nvPr/>
        </p:nvSpPr>
        <p:spPr>
          <a:xfrm>
            <a:off x="1320800" y="2209800"/>
            <a:ext cx="2235200" cy="279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19055AA3-BDA3-EDB3-89F8-B91DB7C22603}"/>
              </a:ext>
            </a:extLst>
          </p:cNvPr>
          <p:cNvSpPr/>
          <p:nvPr/>
        </p:nvSpPr>
        <p:spPr>
          <a:xfrm>
            <a:off x="3797300" y="5461000"/>
            <a:ext cx="6985000"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B770BBAF-8172-D94E-7020-97FF21FC11A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28497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4F28-6224-8EF6-5157-9609A4E10F5F}"/>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2FB9925B-0C3E-3073-38D2-AFC4AA353278}"/>
              </a:ext>
            </a:extLst>
          </p:cNvPr>
          <p:cNvPicPr>
            <a:picLocks noChangeAspect="1"/>
          </p:cNvPicPr>
          <p:nvPr/>
        </p:nvPicPr>
        <p:blipFill>
          <a:blip r:embed="rId3"/>
          <a:stretch>
            <a:fillRect/>
          </a:stretch>
        </p:blipFill>
        <p:spPr>
          <a:xfrm>
            <a:off x="633412" y="1319212"/>
            <a:ext cx="10487025" cy="4829175"/>
          </a:xfrm>
          <a:prstGeom prst="rect">
            <a:avLst/>
          </a:prstGeom>
        </p:spPr>
      </p:pic>
      <p:sp>
        <p:nvSpPr>
          <p:cNvPr id="3" name="Retângulo 2">
            <a:extLst>
              <a:ext uri="{FF2B5EF4-FFF2-40B4-BE49-F238E27FC236}">
                <a16:creationId xmlns:a16="http://schemas.microsoft.com/office/drawing/2014/main" id="{77F34DC9-C74D-F294-1BC7-80A2601F5C8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09EB93C-B585-7D13-4398-BAC27D49E70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Salto Apiacás</a:t>
            </a:r>
          </a:p>
        </p:txBody>
      </p:sp>
      <p:sp>
        <p:nvSpPr>
          <p:cNvPr id="13" name="CaixaDeTexto 12">
            <a:extLst>
              <a:ext uri="{FF2B5EF4-FFF2-40B4-BE49-F238E27FC236}">
                <a16:creationId xmlns:a16="http://schemas.microsoft.com/office/drawing/2014/main" id="{B19F150D-70C9-E860-7A7E-8CAE3534FDB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7BD9686-C543-C26A-5A1B-7B19FDD715BA}"/>
              </a:ext>
            </a:extLst>
          </p:cNvPr>
          <p:cNvSpPr txBox="1"/>
          <p:nvPr/>
        </p:nvSpPr>
        <p:spPr>
          <a:xfrm>
            <a:off x="359072" y="911713"/>
            <a:ext cx="10886068"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Série de vazões: série de vazões artificiais (posto 305), em vez da série natural (posto 225).</a:t>
            </a:r>
          </a:p>
        </p:txBody>
      </p:sp>
      <p:sp>
        <p:nvSpPr>
          <p:cNvPr id="12" name="Retângulo 11">
            <a:extLst>
              <a:ext uri="{FF2B5EF4-FFF2-40B4-BE49-F238E27FC236}">
                <a16:creationId xmlns:a16="http://schemas.microsoft.com/office/drawing/2014/main" id="{66369570-9B66-BEC0-20A1-73C96C68908C}"/>
              </a:ext>
            </a:extLst>
          </p:cNvPr>
          <p:cNvSpPr/>
          <p:nvPr/>
        </p:nvSpPr>
        <p:spPr>
          <a:xfrm>
            <a:off x="781050" y="3143250"/>
            <a:ext cx="2088000" cy="32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0D360E1-9CAB-F8B2-4933-3D1E82EE2878}"/>
              </a:ext>
            </a:extLst>
          </p:cNvPr>
          <p:cNvSpPr/>
          <p:nvPr/>
        </p:nvSpPr>
        <p:spPr>
          <a:xfrm>
            <a:off x="8388470" y="2200275"/>
            <a:ext cx="2376000" cy="288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Freeform 11">
            <a:extLst>
              <a:ext uri="{FF2B5EF4-FFF2-40B4-BE49-F238E27FC236}">
                <a16:creationId xmlns:a16="http://schemas.microsoft.com/office/drawing/2014/main" id="{5FA19A85-F435-11C8-2517-CCCEEFE0A8A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4172456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DBA227E-9A19-1614-060E-4DEF31844FFE}"/>
              </a:ext>
            </a:extLst>
          </p:cNvPr>
          <p:cNvPicPr>
            <a:picLocks noChangeAspect="1"/>
          </p:cNvPicPr>
          <p:nvPr/>
        </p:nvPicPr>
        <p:blipFill>
          <a:blip r:embed="rId3"/>
          <a:stretch>
            <a:fillRect/>
          </a:stretch>
        </p:blipFill>
        <p:spPr>
          <a:xfrm>
            <a:off x="3388832" y="2025697"/>
            <a:ext cx="4812771" cy="4355989"/>
          </a:xfrm>
          <a:prstGeom prst="rect">
            <a:avLst/>
          </a:prstGeom>
        </p:spPr>
      </p:pic>
      <p:sp>
        <p:nvSpPr>
          <p:cNvPr id="9" name="CaixaDeTexto 8">
            <a:extLst>
              <a:ext uri="{FF2B5EF4-FFF2-40B4-BE49-F238E27FC236}">
                <a16:creationId xmlns:a16="http://schemas.microsoft.com/office/drawing/2014/main" id="{ACABCF81-4E55-4822-8F73-B77A69063FD8}"/>
              </a:ext>
            </a:extLst>
          </p:cNvPr>
          <p:cNvSpPr txBox="1"/>
          <p:nvPr/>
        </p:nvSpPr>
        <p:spPr>
          <a:xfrm>
            <a:off x="345299" y="914424"/>
            <a:ext cx="11472819"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Consideração das Regras de Operação do Rio São Francisco, estabelecidas na Resolução ANA nº 2.081, de 04 de dezembro de 2017, aplicadas em todo o histórico de simulação.</a:t>
            </a:r>
          </a:p>
        </p:txBody>
      </p:sp>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33</a:t>
            </a:fld>
            <a:endParaRPr lang="pt-BR" sz="1200">
              <a:solidFill>
                <a:schemeClr val="tx1">
                  <a:lumMod val="65000"/>
                  <a:lumOff val="35000"/>
                </a:schemeClr>
              </a:solidFill>
            </a:endParaRPr>
          </a:p>
        </p:txBody>
      </p:sp>
      <p:sp>
        <p:nvSpPr>
          <p:cNvPr id="10" name="CaixaDeTexto 9">
            <a:extLst>
              <a:ext uri="{FF2B5EF4-FFF2-40B4-BE49-F238E27FC236}">
                <a16:creationId xmlns:a16="http://schemas.microsoft.com/office/drawing/2014/main" id="{ACABCF81-4E55-4822-8F73-B77A69063FD8}"/>
              </a:ext>
            </a:extLst>
          </p:cNvPr>
          <p:cNvSpPr txBox="1"/>
          <p:nvPr/>
        </p:nvSpPr>
        <p:spPr>
          <a:xfrm>
            <a:off x="8639591" y="5413503"/>
            <a:ext cx="2140262" cy="830997"/>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selecionar o último período possível nas caixas de seleção</a:t>
            </a:r>
          </a:p>
        </p:txBody>
      </p:sp>
      <p:cxnSp>
        <p:nvCxnSpPr>
          <p:cNvPr id="14" name="Conector de seta reta 13"/>
          <p:cNvCxnSpPr>
            <a:cxnSpLocks/>
          </p:cNvCxnSpPr>
          <p:nvPr/>
        </p:nvCxnSpPr>
        <p:spPr>
          <a:xfrm>
            <a:off x="6698512" y="4987697"/>
            <a:ext cx="1824703" cy="629760"/>
          </a:xfrm>
          <a:prstGeom prst="straightConnector1">
            <a:avLst/>
          </a:prstGeom>
          <a:ln>
            <a:solidFill>
              <a:srgbClr val="953735"/>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a:extLst>
              <a:ext uri="{FF2B5EF4-FFF2-40B4-BE49-F238E27FC236}">
                <a16:creationId xmlns:a16="http://schemas.microsoft.com/office/drawing/2014/main" id="{E4A202F0-F2C1-85CC-60EF-56B4360208A2}"/>
              </a:ext>
            </a:extLst>
          </p:cNvPr>
          <p:cNvSpPr txBox="1"/>
          <p:nvPr/>
        </p:nvSpPr>
        <p:spPr>
          <a:xfrm>
            <a:off x="3562883" y="1635548"/>
            <a:ext cx="4464670"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Retângulo 10">
            <a:extLst>
              <a:ext uri="{FF2B5EF4-FFF2-40B4-BE49-F238E27FC236}">
                <a16:creationId xmlns:a16="http://schemas.microsoft.com/office/drawing/2014/main" id="{8C44A1D6-67D4-9718-002C-96B414288404}"/>
              </a:ext>
            </a:extLst>
          </p:cNvPr>
          <p:cNvSpPr/>
          <p:nvPr/>
        </p:nvSpPr>
        <p:spPr>
          <a:xfrm>
            <a:off x="3487479" y="4540102"/>
            <a:ext cx="3211033" cy="39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D4CC95DA-B5F8-3B04-ABE0-EB1D6AB2E55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298255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D319-7307-B56C-EC31-19097A207CF4}"/>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E2C88882-4541-FAF4-B6CF-8B246534165B}"/>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70BABB32-8CCF-52B4-A5ED-4B8B7C0752EE}"/>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(2/3)</a:t>
            </a:r>
          </a:p>
        </p:txBody>
      </p:sp>
      <p:sp>
        <p:nvSpPr>
          <p:cNvPr id="13" name="CaixaDeTexto 12">
            <a:extLst>
              <a:ext uri="{FF2B5EF4-FFF2-40B4-BE49-F238E27FC236}">
                <a16:creationId xmlns:a16="http://schemas.microsoft.com/office/drawing/2014/main" id="{42664E7C-3BBD-DCA1-837D-48FEAC53D9D6}"/>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E9FE6C51-26F2-524E-84D0-157708E3B1EC}"/>
              </a:ext>
            </a:extLst>
          </p:cNvPr>
          <p:cNvSpPr txBox="1"/>
          <p:nvPr/>
        </p:nvSpPr>
        <p:spPr>
          <a:xfrm>
            <a:off x="359072" y="911713"/>
            <a:ext cx="4540099" cy="4552015"/>
          </a:xfrm>
          <a:prstGeom prst="rect">
            <a:avLst/>
          </a:prstGeom>
          <a:noFill/>
        </p:spPr>
        <p:txBody>
          <a:bodyPr wrap="square" rtlCol="0" anchor="t">
            <a:spAutoFit/>
          </a:bodyPr>
          <a:lstStyle/>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cs typeface="Arial" panose="020B0604020202020204" pitchFamily="34" charset="0"/>
              </a:rPr>
              <a:t>Para o ano de 2025 devem ser usadas as curvas de operação conforme a Nota Técnica ONS 0102/2024 “Curvas de Segurança para os Reservatórios das UHE Três Marias e UHE Sobradinho para o Período Hidrológico 2024-2025”. Os decks SUISHI da EPE acompanham a última curva guia vigente.</a:t>
            </a:r>
          </a:p>
          <a:p>
            <a:pPr marL="285750" indent="-285750" algn="just" defTabSz="432008">
              <a:lnSpc>
                <a:spcPct val="107000"/>
              </a:lnSpc>
              <a:spcAft>
                <a:spcPts val="600"/>
              </a:spcAft>
              <a:buClr>
                <a:srgbClr val="254061"/>
              </a:buClr>
              <a:buSzPct val="120000"/>
              <a:buFont typeface="Wingdings" panose="05000000000000000000" pitchFamily="2" charset="2"/>
              <a:buChar char="§"/>
              <a:defRPr/>
            </a:pPr>
            <a:r>
              <a:rPr lang="pt-BR" altLang="pt-BR" sz="2000">
                <a:solidFill>
                  <a:srgbClr val="000000"/>
                </a:solidFill>
                <a:latin typeface="+mj-lt"/>
                <a:cs typeface="Arial" panose="020B0604020202020204" pitchFamily="34" charset="0"/>
              </a:rPr>
              <a:t>As regras completas podem ser visualizadas tanto na janela “Regras de Operação do Rio São Francisco” quanto no arquivo regrasf.dat após a exportação dos arquivos SUISHI.</a:t>
            </a:r>
          </a:p>
        </p:txBody>
      </p:sp>
      <p:sp>
        <p:nvSpPr>
          <p:cNvPr id="15" name="CaixaDeTexto 14">
            <a:extLst>
              <a:ext uri="{FF2B5EF4-FFF2-40B4-BE49-F238E27FC236}">
                <a16:creationId xmlns:a16="http://schemas.microsoft.com/office/drawing/2014/main" id="{1E280FDB-3393-51CC-63FF-882965FD1540}"/>
              </a:ext>
            </a:extLst>
          </p:cNvPr>
          <p:cNvSpPr txBox="1"/>
          <p:nvPr/>
        </p:nvSpPr>
        <p:spPr>
          <a:xfrm>
            <a:off x="5078404" y="878660"/>
            <a:ext cx="6424088"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3: atualizar as curvas de operação de Três Marias e Sobradinho na janela “Regras de Operação do Rio São Francisco” conforme tabelas abaixo</a:t>
            </a:r>
          </a:p>
        </p:txBody>
      </p:sp>
      <p:pic>
        <p:nvPicPr>
          <p:cNvPr id="7" name="Imagem 6">
            <a:extLst>
              <a:ext uri="{FF2B5EF4-FFF2-40B4-BE49-F238E27FC236}">
                <a16:creationId xmlns:a16="http://schemas.microsoft.com/office/drawing/2014/main" id="{4012E5D4-0290-29DF-07E9-F386CA1D443A}"/>
              </a:ext>
            </a:extLst>
          </p:cNvPr>
          <p:cNvPicPr>
            <a:picLocks noChangeAspect="1"/>
          </p:cNvPicPr>
          <p:nvPr/>
        </p:nvPicPr>
        <p:blipFill>
          <a:blip r:embed="rId3"/>
          <a:stretch>
            <a:fillRect/>
          </a:stretch>
        </p:blipFill>
        <p:spPr>
          <a:xfrm>
            <a:off x="5075648" y="4403717"/>
            <a:ext cx="6818400" cy="2429376"/>
          </a:xfrm>
          <a:prstGeom prst="rect">
            <a:avLst/>
          </a:prstGeom>
        </p:spPr>
      </p:pic>
      <p:pic>
        <p:nvPicPr>
          <p:cNvPr id="10" name="Imagem 9">
            <a:extLst>
              <a:ext uri="{FF2B5EF4-FFF2-40B4-BE49-F238E27FC236}">
                <a16:creationId xmlns:a16="http://schemas.microsoft.com/office/drawing/2014/main" id="{E96AEDA6-93F5-D8A0-59D6-419C7888ED9A}"/>
              </a:ext>
            </a:extLst>
          </p:cNvPr>
          <p:cNvPicPr>
            <a:picLocks noChangeAspect="1"/>
          </p:cNvPicPr>
          <p:nvPr/>
        </p:nvPicPr>
        <p:blipFill>
          <a:blip r:embed="rId4"/>
          <a:stretch>
            <a:fillRect/>
          </a:stretch>
        </p:blipFill>
        <p:spPr>
          <a:xfrm>
            <a:off x="5085697" y="1521207"/>
            <a:ext cx="6819273" cy="3384000"/>
          </a:xfrm>
          <a:prstGeom prst="rect">
            <a:avLst/>
          </a:prstGeom>
        </p:spPr>
      </p:pic>
      <p:sp>
        <p:nvSpPr>
          <p:cNvPr id="6" name="Freeform 11">
            <a:extLst>
              <a:ext uri="{FF2B5EF4-FFF2-40B4-BE49-F238E27FC236}">
                <a16:creationId xmlns:a16="http://schemas.microsoft.com/office/drawing/2014/main" id="{40CF2756-93B0-6778-1AAE-E0D8A97A7761}"/>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pic>
        <p:nvPicPr>
          <p:cNvPr id="11" name="Imagem 10">
            <a:extLst>
              <a:ext uri="{FF2B5EF4-FFF2-40B4-BE49-F238E27FC236}">
                <a16:creationId xmlns:a16="http://schemas.microsoft.com/office/drawing/2014/main" id="{4EE7E9E3-0564-2D3A-F0F3-08358D5E8A48}"/>
              </a:ext>
            </a:extLst>
          </p:cNvPr>
          <p:cNvPicPr>
            <a:picLocks noChangeAspect="1"/>
          </p:cNvPicPr>
          <p:nvPr/>
        </p:nvPicPr>
        <p:blipFill>
          <a:blip r:embed="rId6"/>
          <a:srcRect r="14204" b="37973"/>
          <a:stretch>
            <a:fillRect/>
          </a:stretch>
        </p:blipFill>
        <p:spPr>
          <a:xfrm>
            <a:off x="1023871" y="5335794"/>
            <a:ext cx="3526358" cy="1428587"/>
          </a:xfrm>
          <a:prstGeom prst="rect">
            <a:avLst/>
          </a:prstGeom>
        </p:spPr>
      </p:pic>
    </p:spTree>
    <p:extLst>
      <p:ext uri="{BB962C8B-B14F-4D97-AF65-F5344CB8AC3E}">
        <p14:creationId xmlns:p14="http://schemas.microsoft.com/office/powerpoint/2010/main" val="3318223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422A-9702-77BA-7925-2454F524BB65}"/>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2C654AA0-4FBF-A957-7522-8EA97BEBE9EB}"/>
              </a:ext>
            </a:extLst>
          </p:cNvPr>
          <p:cNvPicPr>
            <a:picLocks noChangeAspect="1"/>
          </p:cNvPicPr>
          <p:nvPr/>
        </p:nvPicPr>
        <p:blipFill>
          <a:blip r:embed="rId3"/>
          <a:stretch>
            <a:fillRect/>
          </a:stretch>
        </p:blipFill>
        <p:spPr>
          <a:xfrm>
            <a:off x="7458531" y="1679659"/>
            <a:ext cx="4680000" cy="2322406"/>
          </a:xfrm>
          <a:prstGeom prst="rect">
            <a:avLst/>
          </a:prstGeom>
        </p:spPr>
      </p:pic>
      <p:sp>
        <p:nvSpPr>
          <p:cNvPr id="3" name="Retângulo 2">
            <a:extLst>
              <a:ext uri="{FF2B5EF4-FFF2-40B4-BE49-F238E27FC236}">
                <a16:creationId xmlns:a16="http://schemas.microsoft.com/office/drawing/2014/main" id="{33A04492-75CB-4D0D-F51C-88BCF58B00E5}"/>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BE2EA306-B638-317F-1DCC-8B1B8710A8E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Regras de Operação do São Francisco (3/3)</a:t>
            </a:r>
          </a:p>
        </p:txBody>
      </p:sp>
      <p:sp>
        <p:nvSpPr>
          <p:cNvPr id="13" name="CaixaDeTexto 12">
            <a:extLst>
              <a:ext uri="{FF2B5EF4-FFF2-40B4-BE49-F238E27FC236}">
                <a16:creationId xmlns:a16="http://schemas.microsoft.com/office/drawing/2014/main" id="{9AD7DF03-C638-6753-9537-B8760DAA92CE}"/>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35</a:t>
            </a:fld>
            <a:endParaRPr lang="pt-BR" sz="1200">
              <a:solidFill>
                <a:schemeClr val="tx1">
                  <a:lumMod val="65000"/>
                  <a:lumOff val="35000"/>
                </a:schemeClr>
              </a:solidFill>
            </a:endParaRPr>
          </a:p>
        </p:txBody>
      </p:sp>
      <p:pic>
        <p:nvPicPr>
          <p:cNvPr id="5" name="Imagem 4" descr="Logotipo&#10;&#10;Descrição gerada automaticamente">
            <a:extLst>
              <a:ext uri="{FF2B5EF4-FFF2-40B4-BE49-F238E27FC236}">
                <a16:creationId xmlns:a16="http://schemas.microsoft.com/office/drawing/2014/main" id="{F5EA5254-8CC2-089F-6963-29B9F3AB24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326"/>
          <a:stretch/>
        </p:blipFill>
        <p:spPr>
          <a:xfrm>
            <a:off x="158689" y="6217573"/>
            <a:ext cx="2969342" cy="656690"/>
          </a:xfrm>
          <a:prstGeom prst="rect">
            <a:avLst/>
          </a:prstGeom>
        </p:spPr>
      </p:pic>
      <p:graphicFrame>
        <p:nvGraphicFramePr>
          <p:cNvPr id="18" name="Tabela 17">
            <a:extLst>
              <a:ext uri="{FF2B5EF4-FFF2-40B4-BE49-F238E27FC236}">
                <a16:creationId xmlns:a16="http://schemas.microsoft.com/office/drawing/2014/main" id="{968FFDD2-4B0E-914F-DD9E-395A42D46ED8}"/>
              </a:ext>
            </a:extLst>
          </p:cNvPr>
          <p:cNvGraphicFramePr>
            <a:graphicFrameLocks noGrp="1"/>
          </p:cNvGraphicFramePr>
          <p:nvPr>
            <p:extLst>
              <p:ext uri="{D42A27DB-BD31-4B8C-83A1-F6EECF244321}">
                <p14:modId xmlns:p14="http://schemas.microsoft.com/office/powerpoint/2010/main" val="4191601946"/>
              </p:ext>
            </p:extLst>
          </p:nvPr>
        </p:nvGraphicFramePr>
        <p:xfrm>
          <a:off x="324993" y="4352191"/>
          <a:ext cx="7035796" cy="18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(TRÊS MARIAS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algn="ctr" fontAlgn="ctr"/>
                      <a:r>
                        <a:rPr lang="pt-BR" sz="1100" b="1" i="0" u="none" strike="noStrike">
                          <a:solidFill>
                            <a:srgbClr val="000000"/>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algn="ctr" fontAlgn="ctr"/>
                      <a:r>
                        <a:rPr lang="pt-BR" sz="1100" b="1" i="0" u="none" strike="noStrike">
                          <a:solidFill>
                            <a:srgbClr val="000000"/>
                          </a:solidFill>
                          <a:effectLst/>
                          <a:latin typeface="Calibri" panose="020F050202020403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algn="ctr" fontAlgn="ctr"/>
                      <a:r>
                        <a:rPr lang="pt-BR" sz="1100" b="1" i="0" u="none" strike="noStrike">
                          <a:solidFill>
                            <a:srgbClr val="000000"/>
                          </a:solidFill>
                          <a:effectLst/>
                          <a:latin typeface="Calibri" panose="020F0502020204030204" pitchFamily="34"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algn="ctr" fontAlgn="ctr"/>
                      <a:r>
                        <a:rPr lang="pt-BR" sz="1100" b="1" i="0" u="none" strike="noStrike">
                          <a:solidFill>
                            <a:srgbClr val="000000"/>
                          </a:solidFill>
                          <a:effectLst/>
                          <a:latin typeface="Calibri" panose="020F0502020204030204" pitchFamily="34" charset="0"/>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r h="180000">
                <a:tc>
                  <a:txBody>
                    <a:bodyPr/>
                    <a:lstStyle/>
                    <a:p>
                      <a:pPr algn="ctr" fontAlgn="ctr"/>
                      <a:r>
                        <a:rPr lang="pt-BR" sz="1100" b="1" i="0" u="none" strike="noStrike">
                          <a:solidFill>
                            <a:srgbClr val="000000"/>
                          </a:solidFill>
                          <a:effectLst/>
                          <a:latin typeface="Calibri" panose="020F0502020204030204" pitchFamily="34"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53,50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35,90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322312"/>
                  </a:ext>
                </a:extLst>
              </a:tr>
              <a:tr h="180000">
                <a:tc>
                  <a:txBody>
                    <a:bodyPr/>
                    <a:lstStyle/>
                    <a:p>
                      <a:pPr algn="ctr" fontAlgn="ctr"/>
                      <a:r>
                        <a:rPr lang="pt-BR" sz="1100" b="1" i="0" u="none" strike="noStrike">
                          <a:solidFill>
                            <a:srgbClr val="000000"/>
                          </a:solidFill>
                          <a:effectLst/>
                          <a:latin typeface="Calibri" panose="020F0502020204030204" pitchFamily="34"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7116317"/>
                  </a:ext>
                </a:extLst>
              </a:tr>
              <a:tr h="180000">
                <a:tc>
                  <a:txBody>
                    <a:bodyPr/>
                    <a:lstStyle/>
                    <a:p>
                      <a:pPr algn="ctr" fontAlgn="ctr"/>
                      <a:r>
                        <a:rPr lang="pt-BR" sz="1100" b="1" i="0" u="none" strike="noStrike">
                          <a:solidFill>
                            <a:srgbClr val="000000"/>
                          </a:solidFill>
                          <a:effectLst/>
                          <a:latin typeface="Calibri" panose="020F050202020403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540115"/>
                  </a:ext>
                </a:extLst>
              </a:tr>
              <a:tr h="180000">
                <a:tc>
                  <a:txBody>
                    <a:bodyPr/>
                    <a:lstStyle/>
                    <a:p>
                      <a:pPr algn="ctr" fontAlgn="ctr"/>
                      <a:r>
                        <a:rPr lang="pt-BR" sz="1100" b="1"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4230092"/>
                  </a:ext>
                </a:extLst>
              </a:tr>
            </a:tbl>
          </a:graphicData>
        </a:graphic>
      </p:graphicFrame>
      <p:graphicFrame>
        <p:nvGraphicFramePr>
          <p:cNvPr id="20" name="Tabela 19">
            <a:extLst>
              <a:ext uri="{FF2B5EF4-FFF2-40B4-BE49-F238E27FC236}">
                <a16:creationId xmlns:a16="http://schemas.microsoft.com/office/drawing/2014/main" id="{604F6A90-CCD7-19E1-E3E7-3CFA34BA9180}"/>
              </a:ext>
            </a:extLst>
          </p:cNvPr>
          <p:cNvGraphicFramePr>
            <a:graphicFrameLocks noGrp="1"/>
          </p:cNvGraphicFramePr>
          <p:nvPr>
            <p:extLst>
              <p:ext uri="{D42A27DB-BD31-4B8C-83A1-F6EECF244321}">
                <p14:modId xmlns:p14="http://schemas.microsoft.com/office/powerpoint/2010/main" val="906215876"/>
              </p:ext>
            </p:extLst>
          </p:nvPr>
        </p:nvGraphicFramePr>
        <p:xfrm>
          <a:off x="324993" y="1352654"/>
          <a:ext cx="7035796" cy="2700000"/>
        </p:xfrm>
        <a:graphic>
          <a:graphicData uri="http://schemas.openxmlformats.org/drawingml/2006/table">
            <a:tbl>
              <a:tblPr/>
              <a:tblGrid>
                <a:gridCol w="776236">
                  <a:extLst>
                    <a:ext uri="{9D8B030D-6E8A-4147-A177-3AD203B41FA5}">
                      <a16:colId xmlns:a16="http://schemas.microsoft.com/office/drawing/2014/main" val="1818750184"/>
                    </a:ext>
                  </a:extLst>
                </a:gridCol>
                <a:gridCol w="521630">
                  <a:extLst>
                    <a:ext uri="{9D8B030D-6E8A-4147-A177-3AD203B41FA5}">
                      <a16:colId xmlns:a16="http://schemas.microsoft.com/office/drawing/2014/main" val="211170379"/>
                    </a:ext>
                  </a:extLst>
                </a:gridCol>
                <a:gridCol w="521630">
                  <a:extLst>
                    <a:ext uri="{9D8B030D-6E8A-4147-A177-3AD203B41FA5}">
                      <a16:colId xmlns:a16="http://schemas.microsoft.com/office/drawing/2014/main" val="1164316899"/>
                    </a:ext>
                  </a:extLst>
                </a:gridCol>
                <a:gridCol w="521630">
                  <a:extLst>
                    <a:ext uri="{9D8B030D-6E8A-4147-A177-3AD203B41FA5}">
                      <a16:colId xmlns:a16="http://schemas.microsoft.com/office/drawing/2014/main" val="3277007333"/>
                    </a:ext>
                  </a:extLst>
                </a:gridCol>
                <a:gridCol w="521630">
                  <a:extLst>
                    <a:ext uri="{9D8B030D-6E8A-4147-A177-3AD203B41FA5}">
                      <a16:colId xmlns:a16="http://schemas.microsoft.com/office/drawing/2014/main" val="1142107191"/>
                    </a:ext>
                  </a:extLst>
                </a:gridCol>
                <a:gridCol w="521630">
                  <a:extLst>
                    <a:ext uri="{9D8B030D-6E8A-4147-A177-3AD203B41FA5}">
                      <a16:colId xmlns:a16="http://schemas.microsoft.com/office/drawing/2014/main" val="615164851"/>
                    </a:ext>
                  </a:extLst>
                </a:gridCol>
                <a:gridCol w="521630">
                  <a:extLst>
                    <a:ext uri="{9D8B030D-6E8A-4147-A177-3AD203B41FA5}">
                      <a16:colId xmlns:a16="http://schemas.microsoft.com/office/drawing/2014/main" val="3859926202"/>
                    </a:ext>
                  </a:extLst>
                </a:gridCol>
                <a:gridCol w="521630">
                  <a:extLst>
                    <a:ext uri="{9D8B030D-6E8A-4147-A177-3AD203B41FA5}">
                      <a16:colId xmlns:a16="http://schemas.microsoft.com/office/drawing/2014/main" val="4245765983"/>
                    </a:ext>
                  </a:extLst>
                </a:gridCol>
                <a:gridCol w="521630">
                  <a:extLst>
                    <a:ext uri="{9D8B030D-6E8A-4147-A177-3AD203B41FA5}">
                      <a16:colId xmlns:a16="http://schemas.microsoft.com/office/drawing/2014/main" val="3272188106"/>
                    </a:ext>
                  </a:extLst>
                </a:gridCol>
                <a:gridCol w="521630">
                  <a:extLst>
                    <a:ext uri="{9D8B030D-6E8A-4147-A177-3AD203B41FA5}">
                      <a16:colId xmlns:a16="http://schemas.microsoft.com/office/drawing/2014/main" val="3706516318"/>
                    </a:ext>
                  </a:extLst>
                </a:gridCol>
                <a:gridCol w="521630">
                  <a:extLst>
                    <a:ext uri="{9D8B030D-6E8A-4147-A177-3AD203B41FA5}">
                      <a16:colId xmlns:a16="http://schemas.microsoft.com/office/drawing/2014/main" val="911215538"/>
                    </a:ext>
                  </a:extLst>
                </a:gridCol>
                <a:gridCol w="521630">
                  <a:extLst>
                    <a:ext uri="{9D8B030D-6E8A-4147-A177-3AD203B41FA5}">
                      <a16:colId xmlns:a16="http://schemas.microsoft.com/office/drawing/2014/main" val="100705770"/>
                    </a:ext>
                  </a:extLst>
                </a:gridCol>
                <a:gridCol w="521630">
                  <a:extLst>
                    <a:ext uri="{9D8B030D-6E8A-4147-A177-3AD203B41FA5}">
                      <a16:colId xmlns:a16="http://schemas.microsoft.com/office/drawing/2014/main" val="301199881"/>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(SOBRADINHO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75215940"/>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180000">
                <a:tc>
                  <a:txBody>
                    <a:bodyPr/>
                    <a:lstStyle/>
                    <a:p>
                      <a:pPr algn="ctr" fontAlgn="ctr"/>
                      <a:r>
                        <a:rPr lang="pt-BR" sz="1100" b="1" i="0" u="none" strike="noStrike">
                          <a:solidFill>
                            <a:srgbClr val="000000"/>
                          </a:solidFill>
                          <a:effectLst/>
                          <a:latin typeface="Calibri" panose="020F0502020204030204" pitchFamily="34"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42,30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23,20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180000">
                <a:tc>
                  <a:txBody>
                    <a:bodyPr/>
                    <a:lstStyle/>
                    <a:p>
                      <a:pPr algn="ctr" fontAlgn="ctr"/>
                      <a:r>
                        <a:rPr lang="pt-BR" sz="1100" b="1" i="0" u="none" strike="noStrike">
                          <a:solidFill>
                            <a:srgbClr val="000000"/>
                          </a:solidFill>
                          <a:effectLst/>
                          <a:latin typeface="Calibri" panose="020F0502020204030204" pitchFamily="34" charset="0"/>
                        </a:rPr>
                        <a:t>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45,30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180000">
                <a:tc>
                  <a:txBody>
                    <a:bodyPr/>
                    <a:lstStyle/>
                    <a:p>
                      <a:pPr algn="ctr" fontAlgn="ctr"/>
                      <a:r>
                        <a:rPr lang="pt-BR" sz="1100" b="1" i="0" u="none" strike="noStrike">
                          <a:solidFill>
                            <a:srgbClr val="000000"/>
                          </a:solidFill>
                          <a:effectLst/>
                          <a:latin typeface="Calibri" panose="020F0502020204030204" pitchFamily="34" charset="0"/>
                        </a:rPr>
                        <a:t>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38,40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48,30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27,20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29,00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180000">
                <a:tc>
                  <a:txBody>
                    <a:bodyPr/>
                    <a:lstStyle/>
                    <a:p>
                      <a:pPr algn="ctr" fontAlgn="ctr"/>
                      <a:r>
                        <a:rPr lang="pt-BR" sz="1100" b="1" i="0" u="none" strike="noStrike">
                          <a:solidFill>
                            <a:srgbClr val="000000"/>
                          </a:solidFill>
                          <a:effectLst/>
                          <a:latin typeface="Calibri" panose="020F0502020204030204" pitchFamily="34" charset="0"/>
                        </a:rPr>
                        <a:t>950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44,50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59,80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51,30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180000">
                <a:tc>
                  <a:txBody>
                    <a:bodyPr/>
                    <a:lstStyle/>
                    <a:p>
                      <a:pPr algn="ctr" fontAlgn="ctr"/>
                      <a:r>
                        <a:rPr lang="pt-BR" sz="1100" b="1" i="0" u="none" strike="noStrike">
                          <a:solidFill>
                            <a:srgbClr val="000000"/>
                          </a:solidFill>
                          <a:effectLst/>
                          <a:latin typeface="Calibri" panose="020F0502020204030204" pitchFamily="34" charset="0"/>
                        </a:rPr>
                        <a:t>1000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34,70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180000">
                <a:tc>
                  <a:txBody>
                    <a:bodyPr/>
                    <a:lstStyle/>
                    <a:p>
                      <a:pPr algn="ctr" fontAlgn="ctr"/>
                      <a:r>
                        <a:rPr lang="pt-BR" sz="1100" b="1" i="0" u="none" strike="noStrike">
                          <a:solidFill>
                            <a:srgbClr val="000000"/>
                          </a:solidFill>
                          <a:effectLst/>
                          <a:latin typeface="Calibri" panose="020F0502020204030204" pitchFamily="34" charset="0"/>
                        </a:rPr>
                        <a:t>1050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46,90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37,60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180000">
                <a:tc>
                  <a:txBody>
                    <a:bodyPr/>
                    <a:lstStyle/>
                    <a:p>
                      <a:pPr algn="ctr" fontAlgn="ctr"/>
                      <a:r>
                        <a:rPr lang="pt-BR" sz="1100" b="1" i="0" u="none" strike="noStrike">
                          <a:solidFill>
                            <a:srgbClr val="000000"/>
                          </a:solidFill>
                          <a:effectLst/>
                          <a:latin typeface="Calibri" panose="020F0502020204030204" pitchFamily="34" charset="0"/>
                        </a:rPr>
                        <a:t>1100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49,70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180000">
                <a:tc>
                  <a:txBody>
                    <a:bodyPr/>
                    <a:lstStyle/>
                    <a:p>
                      <a:pPr algn="ctr" fontAlgn="ctr"/>
                      <a:r>
                        <a:rPr lang="pt-BR" sz="1100" b="1" i="0" u="none" strike="noStrike">
                          <a:solidFill>
                            <a:srgbClr val="000000"/>
                          </a:solidFill>
                          <a:effectLst/>
                          <a:latin typeface="Calibri" panose="020F0502020204030204" pitchFamily="34" charset="0"/>
                        </a:rPr>
                        <a:t>1150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180000">
                <a:tc>
                  <a:txBody>
                    <a:bodyPr/>
                    <a:lstStyle/>
                    <a:p>
                      <a:pPr algn="ctr" fontAlgn="ctr"/>
                      <a:r>
                        <a:rPr lang="pt-BR" sz="1100" b="1" i="0" u="none" strike="noStrike">
                          <a:solidFill>
                            <a:srgbClr val="000000"/>
                          </a:solidFill>
                          <a:effectLst/>
                          <a:latin typeface="Calibri" panose="020F0502020204030204" pitchFamily="34" charset="0"/>
                        </a:rPr>
                        <a:t>1200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55,40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180000">
                <a:tc>
                  <a:txBody>
                    <a:bodyPr/>
                    <a:lstStyle/>
                    <a:p>
                      <a:pPr algn="ctr" fontAlgn="ctr"/>
                      <a:r>
                        <a:rPr lang="pt-BR" sz="1100" b="1" i="0" u="none" strike="noStrike">
                          <a:solidFill>
                            <a:srgbClr val="000000"/>
                          </a:solidFill>
                          <a:effectLst/>
                          <a:latin typeface="Calibri" panose="020F0502020204030204" pitchFamily="34" charset="0"/>
                        </a:rPr>
                        <a:t>1250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58,20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49,10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180000">
                <a:tc>
                  <a:txBody>
                    <a:bodyPr/>
                    <a:lstStyle/>
                    <a:p>
                      <a:pPr algn="ctr" fontAlgn="ctr"/>
                      <a:r>
                        <a:rPr lang="pt-BR" sz="1100" b="1" i="0" u="none" strike="noStrike">
                          <a:solidFill>
                            <a:srgbClr val="000000"/>
                          </a:solidFill>
                          <a:effectLst/>
                          <a:latin typeface="Calibri" panose="020F0502020204030204" pitchFamily="34" charset="0"/>
                        </a:rPr>
                        <a:t>1300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180000">
                <a:tc>
                  <a:txBody>
                    <a:bodyPr/>
                    <a:lstStyle/>
                    <a:p>
                      <a:pPr algn="ctr" fontAlgn="ctr"/>
                      <a:r>
                        <a:rPr lang="pt-BR" sz="1100" b="1" i="0" u="none" strike="noStrike">
                          <a:solidFill>
                            <a:srgbClr val="000000"/>
                          </a:solidFill>
                          <a:effectLst/>
                          <a:latin typeface="Calibri" panose="020F0502020204030204" pitchFamily="34" charset="0"/>
                        </a:rPr>
                        <a:t>1350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180000">
                <a:tc>
                  <a:txBody>
                    <a:bodyPr/>
                    <a:lstStyle/>
                    <a:p>
                      <a:pPr algn="ctr" fontAlgn="ctr"/>
                      <a:r>
                        <a:rPr lang="pt-BR" sz="1100" b="1" i="0" u="none" strike="noStrike">
                          <a:solidFill>
                            <a:srgbClr val="000000"/>
                          </a:solidFill>
                          <a:effectLst/>
                          <a:latin typeface="Calibri" panose="020F0502020204030204" pitchFamily="34" charset="0"/>
                        </a:rPr>
                        <a:t>1400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pt-BR" sz="1100" b="0" i="0" u="none" strike="noStrike">
                          <a:solidFill>
                            <a:srgbClr val="000000"/>
                          </a:solidFill>
                          <a:effectLst/>
                          <a:latin typeface="Calibri" panose="020F0502020204030204" pitchFamily="34" charset="0"/>
                        </a:rPr>
                        <a:t>57,80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bl>
          </a:graphicData>
        </a:graphic>
      </p:graphicFrame>
      <p:sp>
        <p:nvSpPr>
          <p:cNvPr id="6" name="Seta: Curva para a Esquerda 5">
            <a:extLst>
              <a:ext uri="{FF2B5EF4-FFF2-40B4-BE49-F238E27FC236}">
                <a16:creationId xmlns:a16="http://schemas.microsoft.com/office/drawing/2014/main" id="{A7E9B641-09EB-BA2A-E230-4EF86EA80E0A}"/>
              </a:ext>
            </a:extLst>
          </p:cNvPr>
          <p:cNvSpPr/>
          <p:nvPr/>
        </p:nvSpPr>
        <p:spPr>
          <a:xfrm rot="17482918">
            <a:off x="7748699" y="843334"/>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7" name="Imagem 6">
            <a:extLst>
              <a:ext uri="{FF2B5EF4-FFF2-40B4-BE49-F238E27FC236}">
                <a16:creationId xmlns:a16="http://schemas.microsoft.com/office/drawing/2014/main" id="{80C7C04F-3F0D-4285-1A33-33D8D3090929}"/>
              </a:ext>
            </a:extLst>
          </p:cNvPr>
          <p:cNvPicPr>
            <a:picLocks noChangeAspect="1"/>
          </p:cNvPicPr>
          <p:nvPr/>
        </p:nvPicPr>
        <p:blipFill>
          <a:blip r:embed="rId5"/>
          <a:stretch>
            <a:fillRect/>
          </a:stretch>
        </p:blipFill>
        <p:spPr>
          <a:xfrm>
            <a:off x="7438436" y="4623491"/>
            <a:ext cx="4680000" cy="1667470"/>
          </a:xfrm>
          <a:prstGeom prst="rect">
            <a:avLst/>
          </a:prstGeom>
        </p:spPr>
      </p:pic>
      <p:sp>
        <p:nvSpPr>
          <p:cNvPr id="11" name="CaixaDeTexto 10">
            <a:extLst>
              <a:ext uri="{FF2B5EF4-FFF2-40B4-BE49-F238E27FC236}">
                <a16:creationId xmlns:a16="http://schemas.microsoft.com/office/drawing/2014/main" id="{CA2B5EF4-1EC6-DA19-DAF2-A3DFA7461D6B}"/>
              </a:ext>
            </a:extLst>
          </p:cNvPr>
          <p:cNvSpPr txBox="1"/>
          <p:nvPr/>
        </p:nvSpPr>
        <p:spPr>
          <a:xfrm>
            <a:off x="335360" y="891826"/>
            <a:ext cx="3928448" cy="409343"/>
          </a:xfrm>
          <a:prstGeom prst="rect">
            <a:avLst/>
          </a:prstGeom>
          <a:noFill/>
        </p:spPr>
        <p:txBody>
          <a:bodyPr wrap="square" rtlCol="0" anchor="t">
            <a:spAutoFit/>
          </a:bodyPr>
          <a:lstStyle/>
          <a:p>
            <a:pPr defTabSz="432008">
              <a:lnSpc>
                <a:spcPct val="108000"/>
              </a:lnSpc>
              <a:spcAft>
                <a:spcPts val="1200"/>
              </a:spcAft>
              <a:buClr>
                <a:srgbClr val="254061"/>
              </a:buClr>
              <a:buSzPct val="120000"/>
              <a:defRPr/>
            </a:pPr>
            <a:r>
              <a:rPr lang="pt-BR" altLang="pt-BR" sz="2000">
                <a:latin typeface="+mj-lt"/>
                <a:cs typeface="Arial" panose="020B0604020202020204" pitchFamily="34" charset="0"/>
              </a:rPr>
              <a:t>Formato editável</a:t>
            </a:r>
          </a:p>
        </p:txBody>
      </p:sp>
      <p:sp>
        <p:nvSpPr>
          <p:cNvPr id="12" name="Seta: Curva para a Esquerda 11">
            <a:extLst>
              <a:ext uri="{FF2B5EF4-FFF2-40B4-BE49-F238E27FC236}">
                <a16:creationId xmlns:a16="http://schemas.microsoft.com/office/drawing/2014/main" id="{2ADD7AE4-D4AE-491C-1FC6-49305D8BC1F6}"/>
              </a:ext>
            </a:extLst>
          </p:cNvPr>
          <p:cNvSpPr/>
          <p:nvPr/>
        </p:nvSpPr>
        <p:spPr>
          <a:xfrm rot="17482918">
            <a:off x="7748699" y="3909755"/>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69AFD655-0251-9471-D65D-4C6077272139}"/>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6"/>
            <a:stretch>
              <a:fillRect/>
            </a:stretch>
          </a:blipFill>
        </p:spPr>
        <p:txBody>
          <a:bodyPr/>
          <a:lstStyle/>
          <a:p>
            <a:endParaRPr lang="pt-BR"/>
          </a:p>
        </p:txBody>
      </p:sp>
    </p:spTree>
    <p:extLst>
      <p:ext uri="{BB962C8B-B14F-4D97-AF65-F5344CB8AC3E}">
        <p14:creationId xmlns:p14="http://schemas.microsoft.com/office/powerpoint/2010/main" val="1933558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1">
            <a:extLst>
              <a:ext uri="{FF2B5EF4-FFF2-40B4-BE49-F238E27FC236}">
                <a16:creationId xmlns:a16="http://schemas.microsoft.com/office/drawing/2014/main" id="{50B51AE3-563B-A201-5EAB-54A9B10B71F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pic>
        <p:nvPicPr>
          <p:cNvPr id="18" name="Imagem 17">
            <a:extLst>
              <a:ext uri="{FF2B5EF4-FFF2-40B4-BE49-F238E27FC236}">
                <a16:creationId xmlns:a16="http://schemas.microsoft.com/office/drawing/2014/main" id="{9E9C6D56-EBFF-4094-BF27-9A16F24D300D}"/>
              </a:ext>
            </a:extLst>
          </p:cNvPr>
          <p:cNvPicPr>
            <a:picLocks noChangeAspect="1"/>
          </p:cNvPicPr>
          <p:nvPr/>
        </p:nvPicPr>
        <p:blipFill>
          <a:blip r:embed="rId4"/>
          <a:stretch>
            <a:fillRect/>
          </a:stretch>
        </p:blipFill>
        <p:spPr>
          <a:xfrm>
            <a:off x="4912385" y="3489341"/>
            <a:ext cx="6992459" cy="1644511"/>
          </a:xfrm>
          <a:prstGeom prst="rect">
            <a:avLst/>
          </a:prstGeom>
        </p:spPr>
      </p:pic>
      <p:pic>
        <p:nvPicPr>
          <p:cNvPr id="8" name="Imagem 7">
            <a:extLst>
              <a:ext uri="{FF2B5EF4-FFF2-40B4-BE49-F238E27FC236}">
                <a16:creationId xmlns:a16="http://schemas.microsoft.com/office/drawing/2014/main" id="{BB27AE31-82F9-602C-65F7-F20426810D12}"/>
              </a:ext>
            </a:extLst>
          </p:cNvPr>
          <p:cNvPicPr>
            <a:picLocks noChangeAspect="1"/>
          </p:cNvPicPr>
          <p:nvPr/>
        </p:nvPicPr>
        <p:blipFill>
          <a:blip r:embed="rId5"/>
          <a:stretch>
            <a:fillRect/>
          </a:stretch>
        </p:blipFill>
        <p:spPr>
          <a:xfrm>
            <a:off x="887875" y="3046010"/>
            <a:ext cx="3638746" cy="3293391"/>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Desligamento da 2ª casa de força de Tucuruí</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Representação das condições de desligamento da segunda casa de força de Tucuruí no modelo SUISHI, através da funcionalidade potência máxima x cota.</a:t>
            </a:r>
          </a:p>
        </p:txBody>
      </p:sp>
      <p:sp>
        <p:nvSpPr>
          <p:cNvPr id="10" name="CaixaDeTexto 9">
            <a:extLst>
              <a:ext uri="{FF2B5EF4-FFF2-40B4-BE49-F238E27FC236}">
                <a16:creationId xmlns:a16="http://schemas.microsoft.com/office/drawing/2014/main" id="{ACABCF81-4E55-4822-8F73-B77A69063FD8}"/>
              </a:ext>
            </a:extLst>
          </p:cNvPr>
          <p:cNvSpPr txBox="1"/>
          <p:nvPr/>
        </p:nvSpPr>
        <p:spPr>
          <a:xfrm>
            <a:off x="452627" y="2650849"/>
            <a:ext cx="4509242" cy="338554"/>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a:t>
            </a:r>
            <a:r>
              <a:rPr lang="pt-BR" altLang="pt-BR" sz="1600" err="1">
                <a:solidFill>
                  <a:srgbClr val="953735"/>
                </a:solidFill>
                <a:latin typeface="+mj-lt"/>
                <a:cs typeface="Arial" panose="020B0604020202020204" pitchFamily="34" charset="0"/>
              </a:rPr>
              <a:t>flag</a:t>
            </a:r>
            <a:r>
              <a:rPr lang="pt-BR" altLang="pt-BR" sz="1600">
                <a:solidFill>
                  <a:srgbClr val="953735"/>
                </a:solidFill>
                <a:latin typeface="+mj-lt"/>
                <a:cs typeface="Arial" panose="020B0604020202020204" pitchFamily="34" charset="0"/>
              </a:rPr>
              <a:t> na janela “Dados do Caso”</a:t>
            </a:r>
          </a:p>
        </p:txBody>
      </p:sp>
      <p:sp>
        <p:nvSpPr>
          <p:cNvPr id="11" name="CaixaDeTexto 10">
            <a:extLst>
              <a:ext uri="{FF2B5EF4-FFF2-40B4-BE49-F238E27FC236}">
                <a16:creationId xmlns:a16="http://schemas.microsoft.com/office/drawing/2014/main" id="{ACABCF81-4E55-4822-8F73-B77A69063FD8}"/>
              </a:ext>
            </a:extLst>
          </p:cNvPr>
          <p:cNvSpPr txBox="1"/>
          <p:nvPr/>
        </p:nvSpPr>
        <p:spPr>
          <a:xfrm>
            <a:off x="5590986" y="2857693"/>
            <a:ext cx="5635255" cy="584775"/>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manter o preenchimento </a:t>
            </a:r>
            <a:r>
              <a:rPr lang="pt-BR" altLang="pt-BR" sz="1600" i="1">
                <a:solidFill>
                  <a:srgbClr val="953735"/>
                </a:solidFill>
                <a:latin typeface="+mj-lt"/>
                <a:cs typeface="Arial" panose="020B0604020202020204" pitchFamily="34" charset="0"/>
              </a:rPr>
              <a:t>default</a:t>
            </a:r>
            <a:r>
              <a:rPr lang="pt-BR" altLang="pt-BR" sz="1600">
                <a:solidFill>
                  <a:srgbClr val="953735"/>
                </a:solidFill>
                <a:latin typeface="+mj-lt"/>
                <a:cs typeface="Arial" panose="020B0604020202020204" pitchFamily="34" charset="0"/>
              </a:rPr>
              <a:t> de Tucuruí na janela “Regras de Operação – Potência x Cota” conforme tabela abaixo</a:t>
            </a:r>
          </a:p>
        </p:txBody>
      </p:sp>
      <p:graphicFrame>
        <p:nvGraphicFramePr>
          <p:cNvPr id="14" name="Tabela 13">
            <a:extLst>
              <a:ext uri="{FF2B5EF4-FFF2-40B4-BE49-F238E27FC236}">
                <a16:creationId xmlns:a16="http://schemas.microsoft.com/office/drawing/2014/main" id="{0C637DD3-5C28-8394-820C-284EF5EB78CE}"/>
              </a:ext>
            </a:extLst>
          </p:cNvPr>
          <p:cNvGraphicFramePr>
            <a:graphicFrameLocks noGrp="1"/>
          </p:cNvGraphicFramePr>
          <p:nvPr>
            <p:extLst>
              <p:ext uri="{D42A27DB-BD31-4B8C-83A1-F6EECF244321}">
                <p14:modId xmlns:p14="http://schemas.microsoft.com/office/powerpoint/2010/main" val="2041716705"/>
              </p:ext>
            </p:extLst>
          </p:nvPr>
        </p:nvGraphicFramePr>
        <p:xfrm>
          <a:off x="939932" y="1728456"/>
          <a:ext cx="5292725" cy="762000"/>
        </p:xfrm>
        <a:graphic>
          <a:graphicData uri="http://schemas.openxmlformats.org/drawingml/2006/table">
            <a:tbl>
              <a:tblPr firstRow="1" firstCol="1" bandRow="1"/>
              <a:tblGrid>
                <a:gridCol w="1764665">
                  <a:extLst>
                    <a:ext uri="{9D8B030D-6E8A-4147-A177-3AD203B41FA5}">
                      <a16:colId xmlns:a16="http://schemas.microsoft.com/office/drawing/2014/main" val="473350738"/>
                    </a:ext>
                  </a:extLst>
                </a:gridCol>
                <a:gridCol w="1764030">
                  <a:extLst>
                    <a:ext uri="{9D8B030D-6E8A-4147-A177-3AD203B41FA5}">
                      <a16:colId xmlns:a16="http://schemas.microsoft.com/office/drawing/2014/main" val="3301254336"/>
                    </a:ext>
                  </a:extLst>
                </a:gridCol>
                <a:gridCol w="1764030">
                  <a:extLst>
                    <a:ext uri="{9D8B030D-6E8A-4147-A177-3AD203B41FA5}">
                      <a16:colId xmlns:a16="http://schemas.microsoft.com/office/drawing/2014/main" val="1714240828"/>
                    </a:ext>
                  </a:extLst>
                </a:gridCol>
              </a:tblGrid>
              <a:tr h="285750">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Cota de Operação </a:t>
                      </a:r>
                      <a:br>
                        <a:rPr lang="pt-BR" sz="1000" b="1">
                          <a:solidFill>
                            <a:srgbClr val="000000"/>
                          </a:solidFill>
                          <a:effectLst/>
                          <a:latin typeface="+mj-lt"/>
                          <a:ea typeface="Times New Roman" panose="02020603050405020304" pitchFamily="18" charset="0"/>
                          <a:cs typeface="Times New Roman" panose="02020603050405020304" pitchFamily="18" charset="0"/>
                        </a:rPr>
                      </a:br>
                      <a:r>
                        <a:rPr lang="pt-BR" sz="1000" b="1">
                          <a:solidFill>
                            <a:srgbClr val="000000"/>
                          </a:solidFill>
                          <a:effectLst/>
                          <a:latin typeface="+mj-lt"/>
                          <a:ea typeface="Times New Roman" panose="02020603050405020304" pitchFamily="18" charset="0"/>
                          <a:cs typeface="Times New Roman" panose="02020603050405020304" pitchFamily="18" charset="0"/>
                        </a:rPr>
                        <a:t>(m)</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Unidades em funcionamento na Casa de Força 2</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pt-BR" sz="1000" b="1">
                          <a:solidFill>
                            <a:srgbClr val="000000"/>
                          </a:solidFill>
                          <a:effectLst/>
                          <a:latin typeface="+mj-lt"/>
                          <a:ea typeface="Times New Roman" panose="02020603050405020304" pitchFamily="18" charset="0"/>
                          <a:cs typeface="Times New Roman" panose="02020603050405020304" pitchFamily="18" charset="0"/>
                        </a:rPr>
                        <a:t>Potência Máxima Operativa (MW)</a:t>
                      </a:r>
                      <a:endParaRPr lang="pt-BR" sz="1000">
                        <a:effectLst/>
                        <a:latin typeface="+mj-lt"/>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6755767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51,6 ≤ cota &lt; 60,5</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4245,0 </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436356"/>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60,5 ≤ Cota &lt; 62,0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5805,0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267451"/>
                  </a:ext>
                </a:extLst>
              </a:tr>
              <a:tr h="142875">
                <a:tc>
                  <a:txBody>
                    <a:bodyPr/>
                    <a:lstStyle/>
                    <a:p>
                      <a:pPr algn="ctr"/>
                      <a:r>
                        <a:rPr lang="pt-BR" sz="1000">
                          <a:effectLst/>
                          <a:latin typeface="+mj-lt"/>
                          <a:ea typeface="Times New Roman" panose="02020603050405020304" pitchFamily="18" charset="0"/>
                          <a:cs typeface="Times New Roman" panose="02020603050405020304" pitchFamily="18" charset="0"/>
                        </a:rPr>
                        <a:t>62,0 ≤ Cota ≤ 74,0</a:t>
                      </a: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11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pt-BR" sz="1000">
                          <a:effectLst/>
                          <a:latin typeface="+mj-lt"/>
                          <a:ea typeface="Times New Roman" panose="02020603050405020304" pitchFamily="18" charset="0"/>
                          <a:cs typeface="Times New Roman" panose="02020603050405020304" pitchFamily="18" charset="0"/>
                        </a:rPr>
                        <a:t>8535,0</a:t>
                      </a: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57466"/>
                  </a:ext>
                </a:extLst>
              </a:tr>
            </a:tbl>
          </a:graphicData>
        </a:graphic>
      </p:graphicFrame>
      <p:sp>
        <p:nvSpPr>
          <p:cNvPr id="16" name="CaixaDeTexto 15">
            <a:extLst>
              <a:ext uri="{FF2B5EF4-FFF2-40B4-BE49-F238E27FC236}">
                <a16:creationId xmlns:a16="http://schemas.microsoft.com/office/drawing/2014/main" id="{A7F64D8C-6CA0-C56B-A118-381045D8D885}"/>
              </a:ext>
            </a:extLst>
          </p:cNvPr>
          <p:cNvSpPr txBox="1"/>
          <p:nvPr/>
        </p:nvSpPr>
        <p:spPr>
          <a:xfrm>
            <a:off x="6512653" y="1621444"/>
            <a:ext cx="4997042" cy="976036"/>
          </a:xfrm>
          <a:prstGeom prst="rect">
            <a:avLst/>
          </a:prstGeom>
          <a:noFill/>
        </p:spPr>
        <p:txBody>
          <a:bodyPr wrap="square">
            <a:spAutoFit/>
          </a:bodyPr>
          <a:lstStyle/>
          <a:p>
            <a:pPr algn="just" defTabSz="432008">
              <a:lnSpc>
                <a:spcPct val="108000"/>
              </a:lnSpc>
              <a:spcAft>
                <a:spcPts val="1200"/>
              </a:spcAft>
              <a:buClr>
                <a:srgbClr val="254061"/>
              </a:buClr>
              <a:buSzPct val="120000"/>
              <a:defRPr/>
            </a:pPr>
            <a:r>
              <a:rPr lang="pt-BR" altLang="pt-BR" sz="1800">
                <a:latin typeface="+mj-lt"/>
                <a:cs typeface="Arial" panose="020B0604020202020204" pitchFamily="34" charset="0"/>
              </a:rPr>
              <a:t>Fonte: Nota Técnica ONS 0058/2024 “Curva Referencial de Deplecionamento da UHE Tucuruí para o Período de Julho a Dezembro de 2024”.</a:t>
            </a:r>
          </a:p>
        </p:txBody>
      </p:sp>
      <p:sp>
        <p:nvSpPr>
          <p:cNvPr id="15" name="Retângulo 14">
            <a:extLst>
              <a:ext uri="{FF2B5EF4-FFF2-40B4-BE49-F238E27FC236}">
                <a16:creationId xmlns:a16="http://schemas.microsoft.com/office/drawing/2014/main" id="{CB6529EE-52A2-E13B-25A9-5DA3033684EC}"/>
              </a:ext>
            </a:extLst>
          </p:cNvPr>
          <p:cNvSpPr/>
          <p:nvPr/>
        </p:nvSpPr>
        <p:spPr>
          <a:xfrm>
            <a:off x="939932" y="5231334"/>
            <a:ext cx="1696942"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9" name="Tabela 18">
            <a:extLst>
              <a:ext uri="{FF2B5EF4-FFF2-40B4-BE49-F238E27FC236}">
                <a16:creationId xmlns:a16="http://schemas.microsoft.com/office/drawing/2014/main" id="{8656148F-F9C0-DD1A-2067-240CBD91C7C8}"/>
              </a:ext>
            </a:extLst>
          </p:cNvPr>
          <p:cNvGraphicFramePr>
            <a:graphicFrameLocks noGrp="1"/>
          </p:cNvGraphicFramePr>
          <p:nvPr>
            <p:extLst>
              <p:ext uri="{D42A27DB-BD31-4B8C-83A1-F6EECF244321}">
                <p14:modId xmlns:p14="http://schemas.microsoft.com/office/powerpoint/2010/main" val="790824829"/>
              </p:ext>
            </p:extLst>
          </p:nvPr>
        </p:nvGraphicFramePr>
        <p:xfrm>
          <a:off x="4912385" y="5569338"/>
          <a:ext cx="7035796" cy="72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4245,0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51,6</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5805,0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60,5</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8535,0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pt-BR" sz="1100" u="none" strike="noStrike">
                          <a:effectLst/>
                        </a:rPr>
                        <a:t>62,0</a:t>
                      </a:r>
                      <a:endParaRPr lang="pt-BR" sz="1100" b="0" i="0" u="none" strike="noStrike">
                        <a:solidFill>
                          <a:srgbClr val="000000"/>
                        </a:solidFill>
                        <a:effectLst/>
                        <a:latin typeface="Liberation Serif"/>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0" name="CaixaDeTexto 19">
            <a:extLst>
              <a:ext uri="{FF2B5EF4-FFF2-40B4-BE49-F238E27FC236}">
                <a16:creationId xmlns:a16="http://schemas.microsoft.com/office/drawing/2014/main" id="{268B2698-C43B-46CB-82CF-AFE9EFF6EEFE}"/>
              </a:ext>
            </a:extLst>
          </p:cNvPr>
          <p:cNvSpPr txBox="1"/>
          <p:nvPr/>
        </p:nvSpPr>
        <p:spPr>
          <a:xfrm>
            <a:off x="6466059" y="5180725"/>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2988792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BD2C1-DAD4-6B7C-56F0-5E50802D914D}"/>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26F72ED9-26DB-F0CB-81E5-E6646F208ADE}"/>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45FF13E-8767-FCCB-7142-FD3D24C9AA29}"/>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Defluências máximas por faixas de operação (1/3)</a:t>
            </a:r>
          </a:p>
        </p:txBody>
      </p:sp>
      <p:sp>
        <p:nvSpPr>
          <p:cNvPr id="13" name="CaixaDeTexto 12">
            <a:extLst>
              <a:ext uri="{FF2B5EF4-FFF2-40B4-BE49-F238E27FC236}">
                <a16:creationId xmlns:a16="http://schemas.microsoft.com/office/drawing/2014/main" id="{6AC2458B-FD2C-3438-8B0D-00D0CB594C7C}"/>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295CFD3F-1B36-0AF5-43F1-D1FCBC907A17}"/>
              </a:ext>
            </a:extLst>
          </p:cNvPr>
          <p:cNvSpPr txBox="1"/>
          <p:nvPr/>
        </p:nvSpPr>
        <p:spPr>
          <a:xfrm>
            <a:off x="359072" y="911713"/>
            <a:ext cx="7540328" cy="5961632"/>
          </a:xfrm>
          <a:prstGeom prst="rect">
            <a:avLst/>
          </a:prstGeom>
          <a:noFill/>
        </p:spPr>
        <p:txBody>
          <a:bodyPr wrap="square" rtlCol="0" anchor="t">
            <a:spAutoFit/>
          </a:bodyPr>
          <a:lstStyle/>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As condições de operação para os Sistemas Hídricos dos Rios Tocantins, Paranapanema, Grande e Paranaíba foram estabelecidas nas Resoluções listadas na tabela abaixo.</a:t>
            </a: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Estas resoluções estabelecem restrições de vazão defluente máxima por período (seco ou úmido) e por faixas de operação para as UHEs Serra da Mesa, Jurumirim (A. A. Laydner), Chavantes, Capivara, Furnas, Mascarenhas de Moraes, Emborcação e Itumbiara.</a:t>
            </a:r>
          </a:p>
          <a:p>
            <a:pPr marL="2857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Representação através da funcionalidade </a:t>
            </a:r>
            <a:r>
              <a:rPr lang="pt-BR" altLang="pt-BR" sz="2000" b="1">
                <a:cs typeface="Arial" panose="020B0604020202020204" pitchFamily="34" charset="0"/>
              </a:rPr>
              <a:t>defluência x cota</a:t>
            </a:r>
            <a:r>
              <a:rPr lang="pt-BR" altLang="pt-BR" sz="2000">
                <a:cs typeface="Arial" panose="020B0604020202020204" pitchFamily="34" charset="0"/>
              </a:rPr>
              <a:t>.</a:t>
            </a:r>
          </a:p>
        </p:txBody>
      </p:sp>
      <p:graphicFrame>
        <p:nvGraphicFramePr>
          <p:cNvPr id="6" name="Tabela 6">
            <a:extLst>
              <a:ext uri="{FF2B5EF4-FFF2-40B4-BE49-F238E27FC236}">
                <a16:creationId xmlns:a16="http://schemas.microsoft.com/office/drawing/2014/main" id="{54DE8697-BC50-7205-B50C-A1EE29E5000F}"/>
              </a:ext>
            </a:extLst>
          </p:cNvPr>
          <p:cNvGraphicFramePr>
            <a:graphicFrameLocks noGrp="1"/>
          </p:cNvGraphicFramePr>
          <p:nvPr>
            <p:extLst>
              <p:ext uri="{D42A27DB-BD31-4B8C-83A1-F6EECF244321}">
                <p14:modId xmlns:p14="http://schemas.microsoft.com/office/powerpoint/2010/main" val="1782832556"/>
              </p:ext>
            </p:extLst>
          </p:nvPr>
        </p:nvGraphicFramePr>
        <p:xfrm>
          <a:off x="715697" y="1981200"/>
          <a:ext cx="7056000" cy="28956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3345283882"/>
                    </a:ext>
                  </a:extLst>
                </a:gridCol>
                <a:gridCol w="2772000">
                  <a:extLst>
                    <a:ext uri="{9D8B030D-6E8A-4147-A177-3AD203B41FA5}">
                      <a16:colId xmlns:a16="http://schemas.microsoft.com/office/drawing/2014/main" val="423317297"/>
                    </a:ext>
                  </a:extLst>
                </a:gridCol>
                <a:gridCol w="1620000">
                  <a:extLst>
                    <a:ext uri="{9D8B030D-6E8A-4147-A177-3AD203B41FA5}">
                      <a16:colId xmlns:a16="http://schemas.microsoft.com/office/drawing/2014/main" val="4257621845"/>
                    </a:ext>
                  </a:extLst>
                </a:gridCol>
                <a:gridCol w="1188000">
                  <a:extLst>
                    <a:ext uri="{9D8B030D-6E8A-4147-A177-3AD203B41FA5}">
                      <a16:colId xmlns:a16="http://schemas.microsoft.com/office/drawing/2014/main" val="2247802845"/>
                    </a:ext>
                  </a:extLst>
                </a:gridCol>
              </a:tblGrid>
              <a:tr h="309977">
                <a:tc>
                  <a:txBody>
                    <a:bodyPr/>
                    <a:lstStyle/>
                    <a:p>
                      <a:r>
                        <a:rPr lang="pt-BR" sz="1600"/>
                        <a:t>Rio</a:t>
                      </a:r>
                    </a:p>
                  </a:txBody>
                  <a:tcPr/>
                </a:tc>
                <a:tc>
                  <a:txBody>
                    <a:bodyPr/>
                    <a:lstStyle/>
                    <a:p>
                      <a:r>
                        <a:rPr lang="pt-BR" sz="1600"/>
                        <a:t>Usinas</a:t>
                      </a:r>
                    </a:p>
                  </a:txBody>
                  <a:tcPr/>
                </a:tc>
                <a:tc>
                  <a:txBody>
                    <a:bodyPr/>
                    <a:lstStyle/>
                    <a:p>
                      <a:r>
                        <a:rPr lang="pt-BR" sz="1600"/>
                        <a:t>Documento</a:t>
                      </a:r>
                    </a:p>
                  </a:txBody>
                  <a:tcPr/>
                </a:tc>
                <a:tc>
                  <a:txBody>
                    <a:bodyPr/>
                    <a:lstStyle/>
                    <a:p>
                      <a:r>
                        <a:rPr lang="pt-BR" sz="1600"/>
                        <a:t>Entrada </a:t>
                      </a:r>
                    </a:p>
                    <a:p>
                      <a:r>
                        <a:rPr lang="pt-BR" sz="1600"/>
                        <a:t>em vigor</a:t>
                      </a:r>
                    </a:p>
                  </a:txBody>
                  <a:tcPr/>
                </a:tc>
                <a:extLst>
                  <a:ext uri="{0D108BD9-81ED-4DB2-BD59-A6C34878D82A}">
                    <a16:rowId xmlns:a16="http://schemas.microsoft.com/office/drawing/2014/main" val="445940873"/>
                  </a:ext>
                </a:extLst>
              </a:tr>
              <a:tr h="535029">
                <a:tc>
                  <a:txBody>
                    <a:bodyPr/>
                    <a:lstStyle/>
                    <a:p>
                      <a:r>
                        <a:rPr lang="pt-BR" sz="1600"/>
                        <a:t>Tocantins</a:t>
                      </a:r>
                    </a:p>
                  </a:txBody>
                  <a:tcPr/>
                </a:tc>
                <a:tc>
                  <a:txBody>
                    <a:bodyPr/>
                    <a:lstStyle/>
                    <a:p>
                      <a:r>
                        <a:rPr lang="pt-BR" sz="1600"/>
                        <a:t>Serra da Mesa</a:t>
                      </a:r>
                    </a:p>
                  </a:txBody>
                  <a:tcPr/>
                </a:tc>
                <a:tc>
                  <a:txBody>
                    <a:bodyPr/>
                    <a:lstStyle/>
                    <a:p>
                      <a:r>
                        <a:rPr lang="pt-BR" altLang="pt-BR" sz="1600" kern="1200">
                          <a:solidFill>
                            <a:schemeClr val="dk1"/>
                          </a:solidFill>
                          <a:latin typeface="+mn-lt"/>
                          <a:ea typeface="+mn-ea"/>
                          <a:cs typeface="Arial" panose="020B0604020202020204" pitchFamily="34" charset="0"/>
                        </a:rPr>
                        <a:t>Res. ANA nº 70, </a:t>
                      </a:r>
                    </a:p>
                    <a:p>
                      <a:r>
                        <a:rPr lang="pt-BR" altLang="pt-BR" sz="1600" kern="1200">
                          <a:solidFill>
                            <a:schemeClr val="dk1"/>
                          </a:solidFill>
                          <a:latin typeface="+mn-lt"/>
                          <a:ea typeface="+mn-ea"/>
                          <a:cs typeface="Arial" panose="020B0604020202020204" pitchFamily="34" charset="0"/>
                        </a:rPr>
                        <a:t>de 19/04/2021</a:t>
                      </a:r>
                      <a:endParaRPr lang="pt-BR" sz="1600"/>
                    </a:p>
                  </a:txBody>
                  <a:tcPr/>
                </a:tc>
                <a:tc>
                  <a:txBody>
                    <a:bodyPr/>
                    <a:lstStyle/>
                    <a:p>
                      <a:r>
                        <a:rPr lang="pt-BR" sz="1600"/>
                        <a:t>01/12/2021</a:t>
                      </a:r>
                    </a:p>
                  </a:txBody>
                  <a:tcPr/>
                </a:tc>
                <a:extLst>
                  <a:ext uri="{0D108BD9-81ED-4DB2-BD59-A6C34878D82A}">
                    <a16:rowId xmlns:a16="http://schemas.microsoft.com/office/drawing/2014/main" val="1066479144"/>
                  </a:ext>
                </a:extLst>
              </a:tr>
              <a:tr h="535029">
                <a:tc>
                  <a:txBody>
                    <a:bodyPr/>
                    <a:lstStyle/>
                    <a:p>
                      <a:r>
                        <a:rPr lang="pt-BR" sz="1600"/>
                        <a:t>Paranapanema</a:t>
                      </a:r>
                    </a:p>
                  </a:txBody>
                  <a:tcPr/>
                </a:tc>
                <a:tc>
                  <a:txBody>
                    <a:bodyPr/>
                    <a:lstStyle/>
                    <a:p>
                      <a:r>
                        <a:rPr lang="pt-BR" altLang="pt-BR" sz="1600" kern="1200">
                          <a:solidFill>
                            <a:schemeClr val="dk1"/>
                          </a:solidFill>
                          <a:latin typeface="+mn-lt"/>
                          <a:ea typeface="+mn-ea"/>
                          <a:cs typeface="Arial" panose="020B0604020202020204" pitchFamily="34" charset="0"/>
                        </a:rPr>
                        <a:t>Jurumirim, Chavantes e Capivara </a:t>
                      </a:r>
                      <a:endParaRPr lang="pt-BR" sz="1600"/>
                    </a:p>
                  </a:txBody>
                  <a:tcPr/>
                </a:tc>
                <a:tc>
                  <a:txBody>
                    <a:bodyPr/>
                    <a:lstStyle/>
                    <a:p>
                      <a:r>
                        <a:rPr lang="pt-BR" altLang="pt-BR" sz="1600" kern="1200">
                          <a:solidFill>
                            <a:schemeClr val="dk1"/>
                          </a:solidFill>
                          <a:latin typeface="+mn-lt"/>
                          <a:ea typeface="+mn-ea"/>
                          <a:cs typeface="Arial" panose="020B0604020202020204" pitchFamily="34" charset="0"/>
                        </a:rPr>
                        <a:t>Res. ANA nº 132, </a:t>
                      </a:r>
                    </a:p>
                    <a:p>
                      <a:r>
                        <a:rPr lang="pt-BR" altLang="pt-BR" sz="1600" kern="1200">
                          <a:solidFill>
                            <a:schemeClr val="dk1"/>
                          </a:solidFill>
                          <a:latin typeface="+mn-lt"/>
                          <a:ea typeface="+mn-ea"/>
                          <a:cs typeface="Arial" panose="020B0604020202020204" pitchFamily="34" charset="0"/>
                        </a:rPr>
                        <a:t>de 10/10/2022</a:t>
                      </a:r>
                      <a:endParaRPr lang="pt-BR" sz="1600"/>
                    </a:p>
                  </a:txBody>
                  <a:tcPr/>
                </a:tc>
                <a:tc>
                  <a:txBody>
                    <a:bodyPr/>
                    <a:lstStyle/>
                    <a:p>
                      <a:r>
                        <a:rPr lang="pt-BR" sz="1600"/>
                        <a:t>01/01/2023</a:t>
                      </a:r>
                    </a:p>
                  </a:txBody>
                  <a:tcPr/>
                </a:tc>
                <a:extLst>
                  <a:ext uri="{0D108BD9-81ED-4DB2-BD59-A6C34878D82A}">
                    <a16:rowId xmlns:a16="http://schemas.microsoft.com/office/drawing/2014/main" val="985661300"/>
                  </a:ext>
                </a:extLst>
              </a:tr>
              <a:tr h="535029">
                <a:tc>
                  <a:txBody>
                    <a:bodyPr/>
                    <a:lstStyle/>
                    <a:p>
                      <a:r>
                        <a:rPr lang="pt-BR" sz="1600"/>
                        <a:t>Grande</a:t>
                      </a:r>
                    </a:p>
                  </a:txBody>
                  <a:tcPr/>
                </a:tc>
                <a:tc>
                  <a:txBody>
                    <a:bodyPr/>
                    <a:lstStyle/>
                    <a:p>
                      <a:r>
                        <a:rPr lang="pt-BR" sz="1600" b="0"/>
                        <a:t>Furnas, Masc. de Moraes, Marimbondo e Água Vermelha</a:t>
                      </a:r>
                    </a:p>
                  </a:txBody>
                  <a:tcPr/>
                </a:tc>
                <a:tc>
                  <a:txBody>
                    <a:bodyPr/>
                    <a:lstStyle/>
                    <a:p>
                      <a:r>
                        <a:rPr lang="pt-BR" altLang="pt-BR" sz="1600" kern="1200">
                          <a:solidFill>
                            <a:schemeClr val="dk1"/>
                          </a:solidFill>
                          <a:latin typeface="+mn-lt"/>
                          <a:ea typeface="+mn-ea"/>
                          <a:cs typeface="Arial" panose="020B0604020202020204" pitchFamily="34" charset="0"/>
                        </a:rPr>
                        <a:t>Res. ANA nº 193, </a:t>
                      </a:r>
                    </a:p>
                    <a:p>
                      <a:r>
                        <a:rPr lang="pt-BR" altLang="pt-BR" sz="1600" kern="1200">
                          <a:solidFill>
                            <a:schemeClr val="dk1"/>
                          </a:solidFill>
                          <a:latin typeface="+mn-lt"/>
                          <a:ea typeface="+mn-ea"/>
                          <a:cs typeface="Arial" panose="020B0604020202020204" pitchFamily="34" charset="0"/>
                        </a:rPr>
                        <a:t>de 10/05/2024</a:t>
                      </a:r>
                      <a:endParaRPr lang="pt-BR" sz="1600"/>
                    </a:p>
                  </a:txBody>
                  <a:tcPr/>
                </a:tc>
                <a:tc>
                  <a:txBody>
                    <a:bodyPr/>
                    <a:lstStyle/>
                    <a:p>
                      <a:r>
                        <a:rPr lang="pt-BR" sz="1600"/>
                        <a:t>02/12/2024</a:t>
                      </a:r>
                    </a:p>
                  </a:txBody>
                  <a:tcPr/>
                </a:tc>
                <a:extLst>
                  <a:ext uri="{0D108BD9-81ED-4DB2-BD59-A6C34878D82A}">
                    <a16:rowId xmlns:a16="http://schemas.microsoft.com/office/drawing/2014/main" val="2611721097"/>
                  </a:ext>
                </a:extLst>
              </a:tr>
              <a:tr h="535029">
                <a:tc>
                  <a:txBody>
                    <a:bodyPr/>
                    <a:lstStyle/>
                    <a:p>
                      <a:r>
                        <a:rPr lang="pt-BR" sz="1600"/>
                        <a:t>Paranaíba</a:t>
                      </a:r>
                    </a:p>
                  </a:txBody>
                  <a:tcPr/>
                </a:tc>
                <a:tc>
                  <a:txBody>
                    <a:bodyPr/>
                    <a:lstStyle/>
                    <a:p>
                      <a:r>
                        <a:rPr lang="pt-BR" sz="1600" b="0"/>
                        <a:t>Emborcação, Itumbiara e São Simão</a:t>
                      </a:r>
                    </a:p>
                  </a:txBody>
                  <a:tcPr/>
                </a:tc>
                <a:tc>
                  <a:txBody>
                    <a:bodyPr/>
                    <a:lstStyle/>
                    <a:p>
                      <a:r>
                        <a:rPr lang="pt-BR" altLang="pt-BR" sz="1600" kern="1200">
                          <a:solidFill>
                            <a:schemeClr val="dk1"/>
                          </a:solidFill>
                          <a:latin typeface="+mn-lt"/>
                          <a:ea typeface="+mn-ea"/>
                          <a:cs typeface="Arial" panose="020B0604020202020204" pitchFamily="34" charset="0"/>
                        </a:rPr>
                        <a:t>Res. ANA nº 194, </a:t>
                      </a:r>
                    </a:p>
                    <a:p>
                      <a:r>
                        <a:rPr lang="pt-BR" altLang="pt-BR" sz="1600" kern="1200">
                          <a:solidFill>
                            <a:schemeClr val="dk1"/>
                          </a:solidFill>
                          <a:latin typeface="+mn-lt"/>
                          <a:ea typeface="+mn-ea"/>
                          <a:cs typeface="Arial" panose="020B0604020202020204" pitchFamily="34" charset="0"/>
                        </a:rPr>
                        <a:t>de 10/05/2024</a:t>
                      </a:r>
                      <a:endParaRPr lang="pt-BR" sz="1600"/>
                    </a:p>
                  </a:txBody>
                  <a:tcPr/>
                </a:tc>
                <a:tc>
                  <a:txBody>
                    <a:bodyPr/>
                    <a:lstStyle/>
                    <a:p>
                      <a:r>
                        <a:rPr lang="pt-BR" sz="1600"/>
                        <a:t>02/12/2024</a:t>
                      </a:r>
                    </a:p>
                  </a:txBody>
                  <a:tcPr/>
                </a:tc>
                <a:extLst>
                  <a:ext uri="{0D108BD9-81ED-4DB2-BD59-A6C34878D82A}">
                    <a16:rowId xmlns:a16="http://schemas.microsoft.com/office/drawing/2014/main" val="3979067646"/>
                  </a:ext>
                </a:extLst>
              </a:tr>
            </a:tbl>
          </a:graphicData>
        </a:graphic>
      </p:graphicFrame>
      <p:sp>
        <p:nvSpPr>
          <p:cNvPr id="7" name="Freeform 11">
            <a:extLst>
              <a:ext uri="{FF2B5EF4-FFF2-40B4-BE49-F238E27FC236}">
                <a16:creationId xmlns:a16="http://schemas.microsoft.com/office/drawing/2014/main" id="{D8C6BA56-F4FB-C14E-AD0F-D4A0EAFD001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
        <p:nvSpPr>
          <p:cNvPr id="8" name="Onda 7">
            <a:extLst>
              <a:ext uri="{FF2B5EF4-FFF2-40B4-BE49-F238E27FC236}">
                <a16:creationId xmlns:a16="http://schemas.microsoft.com/office/drawing/2014/main" id="{FCB33140-8DEE-C1D1-6805-F723CEE6BEDC}"/>
              </a:ext>
            </a:extLst>
          </p:cNvPr>
          <p:cNvSpPr/>
          <p:nvPr/>
        </p:nvSpPr>
        <p:spPr>
          <a:xfrm>
            <a:off x="7071400" y="6010344"/>
            <a:ext cx="1656000" cy="792000"/>
          </a:xfrm>
          <a:prstGeom prst="wave">
            <a:avLst>
              <a:gd name="adj1" fmla="val 6526"/>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Funcionalidade em validação</a:t>
            </a:r>
          </a:p>
        </p:txBody>
      </p:sp>
      <p:sp>
        <p:nvSpPr>
          <p:cNvPr id="10" name="CaixaDeTexto 9">
            <a:extLst>
              <a:ext uri="{FF2B5EF4-FFF2-40B4-BE49-F238E27FC236}">
                <a16:creationId xmlns:a16="http://schemas.microsoft.com/office/drawing/2014/main" id="{7292BDB9-4CDC-C07C-A66F-7BBC9BE31494}"/>
              </a:ext>
            </a:extLst>
          </p:cNvPr>
          <p:cNvSpPr txBox="1"/>
          <p:nvPr/>
        </p:nvSpPr>
        <p:spPr>
          <a:xfrm>
            <a:off x="8621186" y="1181250"/>
            <a:ext cx="2669376"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flag </a:t>
            </a:r>
          </a:p>
          <a:p>
            <a:pPr algn="ctr" defTabSz="432008">
              <a:buClr>
                <a:srgbClr val="254061"/>
              </a:buClr>
              <a:buSzPct val="120000"/>
              <a:defRPr/>
            </a:pPr>
            <a:r>
              <a:rPr lang="pt-BR" altLang="pt-BR" sz="1600">
                <a:solidFill>
                  <a:srgbClr val="953735"/>
                </a:solidFill>
                <a:latin typeface="+mj-lt"/>
                <a:cs typeface="Arial" panose="020B0604020202020204" pitchFamily="34" charset="0"/>
              </a:rPr>
              <a:t>na janela “Dados do Caso”</a:t>
            </a:r>
          </a:p>
        </p:txBody>
      </p:sp>
      <p:pic>
        <p:nvPicPr>
          <p:cNvPr id="11" name="Imagem 10">
            <a:extLst>
              <a:ext uri="{FF2B5EF4-FFF2-40B4-BE49-F238E27FC236}">
                <a16:creationId xmlns:a16="http://schemas.microsoft.com/office/drawing/2014/main" id="{753F239E-6586-477B-B232-3D13863F0011}"/>
              </a:ext>
            </a:extLst>
          </p:cNvPr>
          <p:cNvPicPr>
            <a:picLocks noChangeAspect="1"/>
          </p:cNvPicPr>
          <p:nvPr/>
        </p:nvPicPr>
        <p:blipFill>
          <a:blip r:embed="rId4"/>
          <a:stretch>
            <a:fillRect/>
          </a:stretch>
        </p:blipFill>
        <p:spPr>
          <a:xfrm>
            <a:off x="7988739" y="1817765"/>
            <a:ext cx="3844189" cy="3479335"/>
          </a:xfrm>
          <a:prstGeom prst="rect">
            <a:avLst/>
          </a:prstGeom>
        </p:spPr>
      </p:pic>
      <p:sp>
        <p:nvSpPr>
          <p:cNvPr id="12" name="Retângulo 11">
            <a:extLst>
              <a:ext uri="{FF2B5EF4-FFF2-40B4-BE49-F238E27FC236}">
                <a16:creationId xmlns:a16="http://schemas.microsoft.com/office/drawing/2014/main" id="{B764D4CE-643D-B903-D514-C1F20251E86E}"/>
              </a:ext>
            </a:extLst>
          </p:cNvPr>
          <p:cNvSpPr/>
          <p:nvPr/>
        </p:nvSpPr>
        <p:spPr>
          <a:xfrm>
            <a:off x="8043579" y="4251730"/>
            <a:ext cx="1692000" cy="1382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4175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7C9E-440E-561A-C09B-6B7F1EEB7EEA}"/>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42323F3-B780-07DC-D6E8-749D3EC9FD23}"/>
              </a:ext>
            </a:extLst>
          </p:cNvPr>
          <p:cNvSpPr txBox="1"/>
          <p:nvPr/>
        </p:nvSpPr>
        <p:spPr>
          <a:xfrm>
            <a:off x="345299" y="879960"/>
            <a:ext cx="11472819" cy="661720"/>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a:t>
            </a:r>
            <a:r>
              <a:rPr lang="pt-BR" altLang="pt-BR" sz="1600">
                <a:solidFill>
                  <a:srgbClr val="953735"/>
                </a:solidFill>
                <a:cs typeface="Arial" panose="020B0604020202020204" pitchFamily="34" charset="0"/>
              </a:rPr>
              <a:t>manter o preenchimento </a:t>
            </a:r>
            <a:r>
              <a:rPr lang="pt-BR" altLang="pt-BR" sz="1600" i="1">
                <a:solidFill>
                  <a:srgbClr val="953735"/>
                </a:solidFill>
                <a:cs typeface="Arial" panose="020B0604020202020204" pitchFamily="34" charset="0"/>
              </a:rPr>
              <a:t>default</a:t>
            </a:r>
            <a:r>
              <a:rPr lang="pt-BR" altLang="pt-BR" sz="1600">
                <a:solidFill>
                  <a:srgbClr val="953735"/>
                </a:solidFill>
                <a:cs typeface="Arial" panose="020B0604020202020204" pitchFamily="34" charset="0"/>
              </a:rPr>
              <a:t> da janela </a:t>
            </a:r>
            <a:r>
              <a:rPr lang="pt-BR" altLang="pt-BR" sz="1600">
                <a:solidFill>
                  <a:srgbClr val="953735"/>
                </a:solidFill>
                <a:latin typeface="+mj-lt"/>
                <a:cs typeface="Arial" panose="020B0604020202020204" pitchFamily="34" charset="0"/>
              </a:rPr>
              <a:t>“Regras de Operação – Defluência x Cota”, conforme tabelas abaixo</a:t>
            </a:r>
          </a:p>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(parte 1/2 – Paranapanema e Tocantins)</a:t>
            </a:r>
          </a:p>
        </p:txBody>
      </p:sp>
      <p:pic>
        <p:nvPicPr>
          <p:cNvPr id="25" name="Imagem 24">
            <a:extLst>
              <a:ext uri="{FF2B5EF4-FFF2-40B4-BE49-F238E27FC236}">
                <a16:creationId xmlns:a16="http://schemas.microsoft.com/office/drawing/2014/main" id="{7226269F-4A58-D4D0-45D5-787F156FD205}"/>
              </a:ext>
            </a:extLst>
          </p:cNvPr>
          <p:cNvPicPr>
            <a:picLocks noChangeAspect="1"/>
          </p:cNvPicPr>
          <p:nvPr/>
        </p:nvPicPr>
        <p:blipFill>
          <a:blip r:embed="rId3"/>
          <a:stretch>
            <a:fillRect/>
          </a:stretch>
        </p:blipFill>
        <p:spPr>
          <a:xfrm>
            <a:off x="7473296" y="5317814"/>
            <a:ext cx="4593346" cy="1156149"/>
          </a:xfrm>
          <a:prstGeom prst="rect">
            <a:avLst/>
          </a:prstGeom>
        </p:spPr>
      </p:pic>
      <p:pic>
        <p:nvPicPr>
          <p:cNvPr id="11" name="Imagem 10">
            <a:extLst>
              <a:ext uri="{FF2B5EF4-FFF2-40B4-BE49-F238E27FC236}">
                <a16:creationId xmlns:a16="http://schemas.microsoft.com/office/drawing/2014/main" id="{4715B4AC-B3B2-651D-C535-8696046E03D8}"/>
              </a:ext>
            </a:extLst>
          </p:cNvPr>
          <p:cNvPicPr>
            <a:picLocks noChangeAspect="1"/>
          </p:cNvPicPr>
          <p:nvPr/>
        </p:nvPicPr>
        <p:blipFill>
          <a:blip r:embed="rId4"/>
          <a:stretch>
            <a:fillRect/>
          </a:stretch>
        </p:blipFill>
        <p:spPr>
          <a:xfrm>
            <a:off x="7473296" y="4228917"/>
            <a:ext cx="4593346" cy="836374"/>
          </a:xfrm>
          <a:prstGeom prst="rect">
            <a:avLst/>
          </a:prstGeom>
        </p:spPr>
      </p:pic>
      <p:pic>
        <p:nvPicPr>
          <p:cNvPr id="8" name="Imagem 7">
            <a:extLst>
              <a:ext uri="{FF2B5EF4-FFF2-40B4-BE49-F238E27FC236}">
                <a16:creationId xmlns:a16="http://schemas.microsoft.com/office/drawing/2014/main" id="{068994B3-70A5-BFBF-C8BA-F5F55A3CD894}"/>
              </a:ext>
            </a:extLst>
          </p:cNvPr>
          <p:cNvPicPr>
            <a:picLocks noChangeAspect="1"/>
          </p:cNvPicPr>
          <p:nvPr/>
        </p:nvPicPr>
        <p:blipFill>
          <a:blip r:embed="rId5"/>
          <a:stretch>
            <a:fillRect/>
          </a:stretch>
        </p:blipFill>
        <p:spPr>
          <a:xfrm>
            <a:off x="7473296" y="3006396"/>
            <a:ext cx="4593346" cy="842857"/>
          </a:xfrm>
          <a:prstGeom prst="rect">
            <a:avLst/>
          </a:prstGeom>
        </p:spPr>
      </p:pic>
      <p:sp>
        <p:nvSpPr>
          <p:cNvPr id="3" name="Retângulo 2">
            <a:extLst>
              <a:ext uri="{FF2B5EF4-FFF2-40B4-BE49-F238E27FC236}">
                <a16:creationId xmlns:a16="http://schemas.microsoft.com/office/drawing/2014/main" id="{ADA1C22E-4D91-83EE-96AA-67357494EA5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4C2D292-5F9B-D8A6-1F2E-2AE879125A7C}"/>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Defluências máximas por faixas de operação (2/3)</a:t>
            </a:r>
          </a:p>
        </p:txBody>
      </p:sp>
      <p:sp>
        <p:nvSpPr>
          <p:cNvPr id="13" name="CaixaDeTexto 12">
            <a:extLst>
              <a:ext uri="{FF2B5EF4-FFF2-40B4-BE49-F238E27FC236}">
                <a16:creationId xmlns:a16="http://schemas.microsoft.com/office/drawing/2014/main" id="{0B3B1A3E-2523-EB37-1BA6-747D6D8B42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38</a:t>
            </a:fld>
            <a:endParaRPr lang="pt-BR" sz="1200">
              <a:solidFill>
                <a:schemeClr val="tx1">
                  <a:lumMod val="65000"/>
                  <a:lumOff val="35000"/>
                </a:schemeClr>
              </a:solidFill>
            </a:endParaRPr>
          </a:p>
        </p:txBody>
      </p:sp>
      <p:graphicFrame>
        <p:nvGraphicFramePr>
          <p:cNvPr id="7" name="Tabela 6">
            <a:extLst>
              <a:ext uri="{FF2B5EF4-FFF2-40B4-BE49-F238E27FC236}">
                <a16:creationId xmlns:a16="http://schemas.microsoft.com/office/drawing/2014/main" id="{4E5FD387-5B4C-1C0C-5349-8C9C9513B782}"/>
              </a:ext>
            </a:extLst>
          </p:cNvPr>
          <p:cNvGraphicFramePr>
            <a:graphicFrameLocks noGrp="1"/>
          </p:cNvGraphicFramePr>
          <p:nvPr>
            <p:extLst>
              <p:ext uri="{D42A27DB-BD31-4B8C-83A1-F6EECF244321}">
                <p14:modId xmlns:p14="http://schemas.microsoft.com/office/powerpoint/2010/main" val="81340380"/>
              </p:ext>
            </p:extLst>
          </p:nvPr>
        </p:nvGraphicFramePr>
        <p:xfrm>
          <a:off x="342116" y="1663631"/>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(A.A.LAYDNER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559,70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147,00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43211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182,00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563,35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graphicFrame>
        <p:nvGraphicFramePr>
          <p:cNvPr id="14" name="Tabela 13">
            <a:extLst>
              <a:ext uri="{FF2B5EF4-FFF2-40B4-BE49-F238E27FC236}">
                <a16:creationId xmlns:a16="http://schemas.microsoft.com/office/drawing/2014/main" id="{AC506AEE-59D5-94F3-6E62-42C429B376F0}"/>
              </a:ext>
            </a:extLst>
          </p:cNvPr>
          <p:cNvGraphicFramePr>
            <a:graphicFrameLocks noGrp="1"/>
          </p:cNvGraphicFramePr>
          <p:nvPr>
            <p:extLst>
              <p:ext uri="{D42A27DB-BD31-4B8C-83A1-F6EECF244321}">
                <p14:modId xmlns:p14="http://schemas.microsoft.com/office/powerpoint/2010/main" val="125997660"/>
              </p:ext>
            </p:extLst>
          </p:nvPr>
        </p:nvGraphicFramePr>
        <p:xfrm>
          <a:off x="342116" y="2877719"/>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(CAPIVARA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730,00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324,27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327,11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5" name="Tabela 14">
            <a:extLst>
              <a:ext uri="{FF2B5EF4-FFF2-40B4-BE49-F238E27FC236}">
                <a16:creationId xmlns:a16="http://schemas.microsoft.com/office/drawing/2014/main" id="{4F5DB0D8-DE31-3BAC-1912-6AC594374BEE}"/>
              </a:ext>
            </a:extLst>
          </p:cNvPr>
          <p:cNvGraphicFramePr>
            <a:graphicFrameLocks noGrp="1"/>
          </p:cNvGraphicFramePr>
          <p:nvPr>
            <p:extLst>
              <p:ext uri="{D42A27DB-BD31-4B8C-83A1-F6EECF244321}">
                <p14:modId xmlns:p14="http://schemas.microsoft.com/office/powerpoint/2010/main" val="104998920"/>
              </p:ext>
            </p:extLst>
          </p:nvPr>
        </p:nvGraphicFramePr>
        <p:xfrm>
          <a:off x="342116" y="4091807"/>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(CHAVANTES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127,00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161,00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467,21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322,00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468,15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469,06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6" name="Tabela 15">
            <a:extLst>
              <a:ext uri="{FF2B5EF4-FFF2-40B4-BE49-F238E27FC236}">
                <a16:creationId xmlns:a16="http://schemas.microsoft.com/office/drawing/2014/main" id="{8C9B1D42-CE72-B7CB-53BA-C94127EAA80F}"/>
              </a:ext>
            </a:extLst>
          </p:cNvPr>
          <p:cNvGraphicFramePr>
            <a:graphicFrameLocks noGrp="1"/>
          </p:cNvGraphicFramePr>
          <p:nvPr>
            <p:extLst>
              <p:ext uri="{D42A27DB-BD31-4B8C-83A1-F6EECF244321}">
                <p14:modId xmlns:p14="http://schemas.microsoft.com/office/powerpoint/2010/main" val="624726884"/>
              </p:ext>
            </p:extLst>
          </p:nvPr>
        </p:nvGraphicFramePr>
        <p:xfrm>
          <a:off x="342116" y="5305896"/>
          <a:ext cx="7035796" cy="90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(SERRA DA MESA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397,00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417,30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794,00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425,41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431,67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pic>
        <p:nvPicPr>
          <p:cNvPr id="9" name="Imagem 8">
            <a:extLst>
              <a:ext uri="{FF2B5EF4-FFF2-40B4-BE49-F238E27FC236}">
                <a16:creationId xmlns:a16="http://schemas.microsoft.com/office/drawing/2014/main" id="{9D4C9785-C607-A38C-63C3-893BE896DED3}"/>
              </a:ext>
            </a:extLst>
          </p:cNvPr>
          <p:cNvPicPr>
            <a:picLocks noChangeAspect="1"/>
          </p:cNvPicPr>
          <p:nvPr/>
        </p:nvPicPr>
        <p:blipFill>
          <a:blip r:embed="rId6"/>
          <a:stretch>
            <a:fillRect/>
          </a:stretch>
        </p:blipFill>
        <p:spPr>
          <a:xfrm>
            <a:off x="7494642" y="1703081"/>
            <a:ext cx="4572000" cy="1040780"/>
          </a:xfrm>
          <a:prstGeom prst="rect">
            <a:avLst/>
          </a:prstGeom>
        </p:spPr>
      </p:pic>
      <p:sp>
        <p:nvSpPr>
          <p:cNvPr id="19" name="Seta: Curva para a Esquerda 18">
            <a:extLst>
              <a:ext uri="{FF2B5EF4-FFF2-40B4-BE49-F238E27FC236}">
                <a16:creationId xmlns:a16="http://schemas.microsoft.com/office/drawing/2014/main" id="{E60662CB-7496-6A80-8AE8-C8745835EBE4}"/>
              </a:ext>
            </a:extLst>
          </p:cNvPr>
          <p:cNvSpPr/>
          <p:nvPr/>
        </p:nvSpPr>
        <p:spPr>
          <a:xfrm rot="17482918">
            <a:off x="7705086" y="1267875"/>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Curva para a Esquerda 19">
            <a:extLst>
              <a:ext uri="{FF2B5EF4-FFF2-40B4-BE49-F238E27FC236}">
                <a16:creationId xmlns:a16="http://schemas.microsoft.com/office/drawing/2014/main" id="{45EC0F95-4088-0D44-5C56-97E05E1E1DFF}"/>
              </a:ext>
            </a:extLst>
          </p:cNvPr>
          <p:cNvSpPr/>
          <p:nvPr/>
        </p:nvSpPr>
        <p:spPr>
          <a:xfrm rot="17482918">
            <a:off x="7705086" y="2482933"/>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Curva para a Esquerda 20">
            <a:extLst>
              <a:ext uri="{FF2B5EF4-FFF2-40B4-BE49-F238E27FC236}">
                <a16:creationId xmlns:a16="http://schemas.microsoft.com/office/drawing/2014/main" id="{BFAB0236-49C0-7FA6-38DB-439B80C8D660}"/>
              </a:ext>
            </a:extLst>
          </p:cNvPr>
          <p:cNvSpPr/>
          <p:nvPr/>
        </p:nvSpPr>
        <p:spPr>
          <a:xfrm rot="17482918">
            <a:off x="7705086" y="3695454"/>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Seta: Curva para a Esquerda 21">
            <a:extLst>
              <a:ext uri="{FF2B5EF4-FFF2-40B4-BE49-F238E27FC236}">
                <a16:creationId xmlns:a16="http://schemas.microsoft.com/office/drawing/2014/main" id="{4340048A-8679-9A80-E2E5-12E9E168D52E}"/>
              </a:ext>
            </a:extLst>
          </p:cNvPr>
          <p:cNvSpPr/>
          <p:nvPr/>
        </p:nvSpPr>
        <p:spPr>
          <a:xfrm rot="17482918">
            <a:off x="7705086" y="4916032"/>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Freeform 11">
            <a:extLst>
              <a:ext uri="{FF2B5EF4-FFF2-40B4-BE49-F238E27FC236}">
                <a16:creationId xmlns:a16="http://schemas.microsoft.com/office/drawing/2014/main" id="{3094A288-E460-0633-7734-97B7EF83F393}"/>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spTree>
    <p:extLst>
      <p:ext uri="{BB962C8B-B14F-4D97-AF65-F5344CB8AC3E}">
        <p14:creationId xmlns:p14="http://schemas.microsoft.com/office/powerpoint/2010/main" val="2813816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2EF0A-CB2C-DCAB-9B02-9613F158AEE3}"/>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9FB6B8F-E652-3A4B-5AB1-6265F843801B}"/>
              </a:ext>
            </a:extLst>
          </p:cNvPr>
          <p:cNvSpPr txBox="1"/>
          <p:nvPr/>
        </p:nvSpPr>
        <p:spPr>
          <a:xfrm>
            <a:off x="345299" y="879960"/>
            <a:ext cx="11472819" cy="661720"/>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a:t>
            </a:r>
            <a:r>
              <a:rPr lang="pt-BR" altLang="pt-BR" sz="1600">
                <a:solidFill>
                  <a:srgbClr val="953735"/>
                </a:solidFill>
                <a:cs typeface="Arial" panose="020B0604020202020204" pitchFamily="34" charset="0"/>
              </a:rPr>
              <a:t>manter o preenchimento </a:t>
            </a:r>
            <a:r>
              <a:rPr lang="pt-BR" altLang="pt-BR" sz="1600" i="1">
                <a:solidFill>
                  <a:srgbClr val="953735"/>
                </a:solidFill>
                <a:cs typeface="Arial" panose="020B0604020202020204" pitchFamily="34" charset="0"/>
              </a:rPr>
              <a:t>default</a:t>
            </a:r>
            <a:r>
              <a:rPr lang="pt-BR" altLang="pt-BR" sz="1600">
                <a:solidFill>
                  <a:srgbClr val="953735"/>
                </a:solidFill>
                <a:cs typeface="Arial" panose="020B0604020202020204" pitchFamily="34" charset="0"/>
              </a:rPr>
              <a:t> da janela </a:t>
            </a:r>
            <a:r>
              <a:rPr lang="pt-BR" altLang="pt-BR" sz="1600">
                <a:solidFill>
                  <a:srgbClr val="953735"/>
                </a:solidFill>
                <a:latin typeface="+mj-lt"/>
                <a:cs typeface="Arial" panose="020B0604020202020204" pitchFamily="34" charset="0"/>
              </a:rPr>
              <a:t>“Regras de Operação – Defluência x Cota”, conforme tabelas abaixo</a:t>
            </a:r>
          </a:p>
          <a:p>
            <a:pPr algn="ctr" defTabSz="432008">
              <a:spcAft>
                <a:spcPts val="600"/>
              </a:spcAft>
              <a:buClr>
                <a:srgbClr val="254061"/>
              </a:buClr>
              <a:buSzPct val="120000"/>
              <a:defRPr/>
            </a:pPr>
            <a:r>
              <a:rPr lang="pt-BR" altLang="pt-BR" sz="1600">
                <a:solidFill>
                  <a:srgbClr val="953735"/>
                </a:solidFill>
                <a:cs typeface="Arial" panose="020B0604020202020204" pitchFamily="34" charset="0"/>
              </a:rPr>
              <a:t>(parte 2/2 – Grande e Paranaíba)</a:t>
            </a:r>
          </a:p>
        </p:txBody>
      </p:sp>
      <p:pic>
        <p:nvPicPr>
          <p:cNvPr id="27" name="Imagem 26">
            <a:extLst>
              <a:ext uri="{FF2B5EF4-FFF2-40B4-BE49-F238E27FC236}">
                <a16:creationId xmlns:a16="http://schemas.microsoft.com/office/drawing/2014/main" id="{A867410B-0D12-8876-9EC2-59B5528CE408}"/>
              </a:ext>
            </a:extLst>
          </p:cNvPr>
          <p:cNvPicPr>
            <a:picLocks noChangeAspect="1"/>
          </p:cNvPicPr>
          <p:nvPr/>
        </p:nvPicPr>
        <p:blipFill>
          <a:blip r:embed="rId3"/>
          <a:stretch>
            <a:fillRect/>
          </a:stretch>
        </p:blipFill>
        <p:spPr>
          <a:xfrm>
            <a:off x="7473293" y="5583930"/>
            <a:ext cx="4593348" cy="1034618"/>
          </a:xfrm>
          <a:prstGeom prst="rect">
            <a:avLst/>
          </a:prstGeom>
        </p:spPr>
      </p:pic>
      <p:pic>
        <p:nvPicPr>
          <p:cNvPr id="24" name="Imagem 23">
            <a:extLst>
              <a:ext uri="{FF2B5EF4-FFF2-40B4-BE49-F238E27FC236}">
                <a16:creationId xmlns:a16="http://schemas.microsoft.com/office/drawing/2014/main" id="{7FA41A95-D57E-C947-6E2C-FE00822BE194}"/>
              </a:ext>
            </a:extLst>
          </p:cNvPr>
          <p:cNvPicPr>
            <a:picLocks noChangeAspect="1"/>
          </p:cNvPicPr>
          <p:nvPr/>
        </p:nvPicPr>
        <p:blipFill>
          <a:blip r:embed="rId4"/>
          <a:stretch>
            <a:fillRect/>
          </a:stretch>
        </p:blipFill>
        <p:spPr>
          <a:xfrm>
            <a:off x="7473294" y="4315152"/>
            <a:ext cx="4593347" cy="1077894"/>
          </a:xfrm>
          <a:prstGeom prst="rect">
            <a:avLst/>
          </a:prstGeom>
        </p:spPr>
      </p:pic>
      <p:pic>
        <p:nvPicPr>
          <p:cNvPr id="17" name="Imagem 16">
            <a:extLst>
              <a:ext uri="{FF2B5EF4-FFF2-40B4-BE49-F238E27FC236}">
                <a16:creationId xmlns:a16="http://schemas.microsoft.com/office/drawing/2014/main" id="{F0D152FE-42C0-CAAE-2908-A056C62698C2}"/>
              </a:ext>
            </a:extLst>
          </p:cNvPr>
          <p:cNvPicPr>
            <a:picLocks noChangeAspect="1"/>
          </p:cNvPicPr>
          <p:nvPr/>
        </p:nvPicPr>
        <p:blipFill>
          <a:blip r:embed="rId5"/>
          <a:stretch>
            <a:fillRect/>
          </a:stretch>
        </p:blipFill>
        <p:spPr>
          <a:xfrm>
            <a:off x="7473294" y="3000588"/>
            <a:ext cx="4593347" cy="964201"/>
          </a:xfrm>
          <a:prstGeom prst="rect">
            <a:avLst/>
          </a:prstGeom>
        </p:spPr>
      </p:pic>
      <p:pic>
        <p:nvPicPr>
          <p:cNvPr id="10" name="Imagem 9">
            <a:extLst>
              <a:ext uri="{FF2B5EF4-FFF2-40B4-BE49-F238E27FC236}">
                <a16:creationId xmlns:a16="http://schemas.microsoft.com/office/drawing/2014/main" id="{AD568D2C-AB4A-5D97-9782-D30CEFFE1890}"/>
              </a:ext>
            </a:extLst>
          </p:cNvPr>
          <p:cNvPicPr>
            <a:picLocks noChangeAspect="1"/>
          </p:cNvPicPr>
          <p:nvPr/>
        </p:nvPicPr>
        <p:blipFill>
          <a:blip r:embed="rId6"/>
          <a:stretch>
            <a:fillRect/>
          </a:stretch>
        </p:blipFill>
        <p:spPr>
          <a:xfrm>
            <a:off x="7473296" y="1569007"/>
            <a:ext cx="4593346" cy="1279159"/>
          </a:xfrm>
          <a:prstGeom prst="rect">
            <a:avLst/>
          </a:prstGeom>
        </p:spPr>
      </p:pic>
      <p:sp>
        <p:nvSpPr>
          <p:cNvPr id="3" name="Retângulo 2">
            <a:extLst>
              <a:ext uri="{FF2B5EF4-FFF2-40B4-BE49-F238E27FC236}">
                <a16:creationId xmlns:a16="http://schemas.microsoft.com/office/drawing/2014/main" id="{EAE0BC7B-4E32-6EC2-15C0-D65C771D3448}"/>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E6A4E76-3C68-1487-92BF-3F4A13BC027C}"/>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Defluências máximas por faixas de operação (3/3)</a:t>
            </a:r>
          </a:p>
        </p:txBody>
      </p:sp>
      <p:sp>
        <p:nvSpPr>
          <p:cNvPr id="13" name="CaixaDeTexto 12">
            <a:extLst>
              <a:ext uri="{FF2B5EF4-FFF2-40B4-BE49-F238E27FC236}">
                <a16:creationId xmlns:a16="http://schemas.microsoft.com/office/drawing/2014/main" id="{9E649539-273C-E4B7-0256-EEF37AA72FE8}"/>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39</a:t>
            </a:fld>
            <a:endParaRPr lang="pt-BR" sz="1200">
              <a:solidFill>
                <a:schemeClr val="tx1">
                  <a:lumMod val="65000"/>
                  <a:lumOff val="35000"/>
                </a:schemeClr>
              </a:solidFill>
            </a:endParaRPr>
          </a:p>
        </p:txBody>
      </p:sp>
      <p:graphicFrame>
        <p:nvGraphicFramePr>
          <p:cNvPr id="7" name="Tabela 6">
            <a:extLst>
              <a:ext uri="{FF2B5EF4-FFF2-40B4-BE49-F238E27FC236}">
                <a16:creationId xmlns:a16="http://schemas.microsoft.com/office/drawing/2014/main" id="{33FBD9EA-B08E-E8D4-9B84-F28ECCE52959}"/>
              </a:ext>
            </a:extLst>
          </p:cNvPr>
          <p:cNvGraphicFramePr>
            <a:graphicFrameLocks noGrp="1"/>
          </p:cNvGraphicFramePr>
          <p:nvPr>
            <p:extLst>
              <p:ext uri="{D42A27DB-BD31-4B8C-83A1-F6EECF244321}">
                <p14:modId xmlns:p14="http://schemas.microsoft.com/office/powerpoint/2010/main" val="3618497480"/>
              </p:ext>
            </p:extLst>
          </p:nvPr>
        </p:nvGraphicFramePr>
        <p:xfrm>
          <a:off x="342116" y="1589200"/>
          <a:ext cx="7035796" cy="126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(EMBORCAÇÃO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524,00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615,00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45524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786,00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629,28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43211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972,00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643,89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graphicFrame>
        <p:nvGraphicFramePr>
          <p:cNvPr id="14" name="Tabela 13">
            <a:extLst>
              <a:ext uri="{FF2B5EF4-FFF2-40B4-BE49-F238E27FC236}">
                <a16:creationId xmlns:a16="http://schemas.microsoft.com/office/drawing/2014/main" id="{562C07AB-0F5A-6BCA-13EF-7C63972E50AF}"/>
              </a:ext>
            </a:extLst>
          </p:cNvPr>
          <p:cNvGraphicFramePr>
            <a:graphicFrameLocks noGrp="1"/>
          </p:cNvGraphicFramePr>
          <p:nvPr>
            <p:extLst>
              <p:ext uri="{D42A27DB-BD31-4B8C-83A1-F6EECF244321}">
                <p14:modId xmlns:p14="http://schemas.microsoft.com/office/powerpoint/2010/main" val="3565804747"/>
              </p:ext>
            </p:extLst>
          </p:nvPr>
        </p:nvGraphicFramePr>
        <p:xfrm>
          <a:off x="342116" y="2884308"/>
          <a:ext cx="7035796" cy="1261698"/>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(FURNAS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1698">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750,00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89116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846,00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755,36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1440,00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761,05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5" name="Tabela 14">
            <a:extLst>
              <a:ext uri="{FF2B5EF4-FFF2-40B4-BE49-F238E27FC236}">
                <a16:creationId xmlns:a16="http://schemas.microsoft.com/office/drawing/2014/main" id="{24B166C4-1C76-14AA-0650-B40F2E70B7AC}"/>
              </a:ext>
            </a:extLst>
          </p:cNvPr>
          <p:cNvGraphicFramePr>
            <a:graphicFrameLocks noGrp="1"/>
          </p:cNvGraphicFramePr>
          <p:nvPr>
            <p:extLst>
              <p:ext uri="{D42A27DB-BD31-4B8C-83A1-F6EECF244321}">
                <p14:modId xmlns:p14="http://schemas.microsoft.com/office/powerpoint/2010/main" val="2123000088"/>
              </p:ext>
            </p:extLst>
          </p:nvPr>
        </p:nvGraphicFramePr>
        <p:xfrm>
          <a:off x="342116" y="4181114"/>
          <a:ext cx="7035796" cy="144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(ITUMBIARA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490,00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495,00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495,00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784,00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1470,00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kumimoji="0" lang="pt-BR"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495,00</a:t>
                      </a:r>
                      <a:endParaRPr lang="pt-BR" sz="1100" b="0" i="0" u="none" strike="noStrike" kern="120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5662685"/>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1960,00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502,55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259276"/>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2928,00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508,14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165276"/>
                  </a:ext>
                </a:extLst>
              </a:tr>
            </a:tbl>
          </a:graphicData>
        </a:graphic>
      </p:graphicFrame>
      <p:graphicFrame>
        <p:nvGraphicFramePr>
          <p:cNvPr id="16" name="Tabela 15">
            <a:extLst>
              <a:ext uri="{FF2B5EF4-FFF2-40B4-BE49-F238E27FC236}">
                <a16:creationId xmlns:a16="http://schemas.microsoft.com/office/drawing/2014/main" id="{23ADB63D-9840-F1C7-4A76-E4488F434A6F}"/>
              </a:ext>
            </a:extLst>
          </p:cNvPr>
          <p:cNvGraphicFramePr>
            <a:graphicFrameLocks noGrp="1"/>
          </p:cNvGraphicFramePr>
          <p:nvPr>
            <p:extLst>
              <p:ext uri="{D42A27DB-BD31-4B8C-83A1-F6EECF244321}">
                <p14:modId xmlns:p14="http://schemas.microsoft.com/office/powerpoint/2010/main" val="502501404"/>
              </p:ext>
            </p:extLst>
          </p:nvPr>
        </p:nvGraphicFramePr>
        <p:xfrm>
          <a:off x="342116" y="5656223"/>
          <a:ext cx="7035796" cy="1080000"/>
        </p:xfrm>
        <a:graphic>
          <a:graphicData uri="http://schemas.openxmlformats.org/drawingml/2006/table">
            <a:tbl>
              <a:tblPr/>
              <a:tblGrid>
                <a:gridCol w="776236">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DEFLUÊNCIAS (MASCARENHAS DE MORAES - MÉDIAS MENSAIS)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r>
                        <a:rPr lang="pt-BR" sz="1100" b="1" i="0" u="none" strike="noStrike">
                          <a:solidFill>
                            <a:srgbClr val="000000"/>
                          </a:solidFill>
                          <a:effectLst/>
                          <a:latin typeface="Calibri" panose="020F0502020204030204" pitchFamily="34" charset="0"/>
                        </a:rPr>
                        <a:t>Defluência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811393"/>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1188,64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657,75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99999,99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662,92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19" name="Seta: Curva para a Esquerda 18">
            <a:extLst>
              <a:ext uri="{FF2B5EF4-FFF2-40B4-BE49-F238E27FC236}">
                <a16:creationId xmlns:a16="http://schemas.microsoft.com/office/drawing/2014/main" id="{A4DE39AD-6F6B-1523-5034-DE5A25BD49E0}"/>
              </a:ext>
            </a:extLst>
          </p:cNvPr>
          <p:cNvSpPr/>
          <p:nvPr/>
        </p:nvSpPr>
        <p:spPr>
          <a:xfrm rot="17482918">
            <a:off x="7705086" y="1235976"/>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Curva para a Esquerda 19">
            <a:extLst>
              <a:ext uri="{FF2B5EF4-FFF2-40B4-BE49-F238E27FC236}">
                <a16:creationId xmlns:a16="http://schemas.microsoft.com/office/drawing/2014/main" id="{0791D469-D30F-2C45-D431-75D3D82ED001}"/>
              </a:ext>
            </a:extLst>
          </p:cNvPr>
          <p:cNvSpPr/>
          <p:nvPr/>
        </p:nvSpPr>
        <p:spPr>
          <a:xfrm rot="17482918">
            <a:off x="7705086" y="2482933"/>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Curva para a Esquerda 20">
            <a:extLst>
              <a:ext uri="{FF2B5EF4-FFF2-40B4-BE49-F238E27FC236}">
                <a16:creationId xmlns:a16="http://schemas.microsoft.com/office/drawing/2014/main" id="{434A8547-F11A-0FB6-AA2B-E6ACC7BD5906}"/>
              </a:ext>
            </a:extLst>
          </p:cNvPr>
          <p:cNvSpPr/>
          <p:nvPr/>
        </p:nvSpPr>
        <p:spPr>
          <a:xfrm rot="17482918">
            <a:off x="7705086" y="3791151"/>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Seta: Curva para a Esquerda 21">
            <a:extLst>
              <a:ext uri="{FF2B5EF4-FFF2-40B4-BE49-F238E27FC236}">
                <a16:creationId xmlns:a16="http://schemas.microsoft.com/office/drawing/2014/main" id="{A5CABEAC-03BC-8859-E209-49AF9A520C99}"/>
              </a:ext>
            </a:extLst>
          </p:cNvPr>
          <p:cNvSpPr/>
          <p:nvPr/>
        </p:nvSpPr>
        <p:spPr>
          <a:xfrm rot="17482918">
            <a:off x="7705086" y="5245655"/>
            <a:ext cx="324000" cy="108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Freeform 11">
            <a:extLst>
              <a:ext uri="{FF2B5EF4-FFF2-40B4-BE49-F238E27FC236}">
                <a16:creationId xmlns:a16="http://schemas.microsoft.com/office/drawing/2014/main" id="{96D8F391-ECAF-9D08-F2DE-11E6C97AF72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7"/>
            <a:stretch>
              <a:fillRect/>
            </a:stretch>
          </a:blipFill>
        </p:spPr>
        <p:txBody>
          <a:bodyPr/>
          <a:lstStyle/>
          <a:p>
            <a:endParaRPr lang="pt-BR"/>
          </a:p>
        </p:txBody>
      </p:sp>
    </p:spTree>
    <p:extLst>
      <p:ext uri="{BB962C8B-B14F-4D97-AF65-F5344CB8AC3E}">
        <p14:creationId xmlns:p14="http://schemas.microsoft.com/office/powerpoint/2010/main" val="230211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B843-1D55-5A03-4C9D-0D34BC76B23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0E22D59D-0242-303F-DB33-5CD774A0780C}"/>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Alterações no caso NEWAVE</a:t>
            </a:r>
          </a:p>
          <a:p>
            <a:pPr>
              <a:spcAft>
                <a:spcPts val="1200"/>
              </a:spcAft>
            </a:pPr>
            <a:r>
              <a:rPr lang="pt-BR" sz="3600" b="1" err="1">
                <a:solidFill>
                  <a:srgbClr val="0D223F"/>
                </a:solidFill>
                <a:latin typeface="+mj-lt"/>
              </a:rPr>
              <a:t>pré</a:t>
            </a:r>
            <a:r>
              <a:rPr lang="pt-BR" sz="3600" b="1">
                <a:solidFill>
                  <a:srgbClr val="0D223F"/>
                </a:solidFill>
                <a:latin typeface="+mj-lt"/>
              </a:rPr>
              <a:t> conversão em caso de energia firme SUISHI</a:t>
            </a:r>
          </a:p>
        </p:txBody>
      </p:sp>
      <p:sp>
        <p:nvSpPr>
          <p:cNvPr id="6" name="Retângulo 5">
            <a:extLst>
              <a:ext uri="{FF2B5EF4-FFF2-40B4-BE49-F238E27FC236}">
                <a16:creationId xmlns:a16="http://schemas.microsoft.com/office/drawing/2014/main" id="{489B41FD-7937-0746-D61E-E1E5B11150BE}"/>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938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BCB4-4DAF-63BB-3180-25A1E929ED8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8A22BB3-7363-6D96-83D4-A3BA39CEF960}"/>
              </a:ext>
            </a:extLst>
          </p:cNvPr>
          <p:cNvPicPr>
            <a:picLocks noChangeAspect="1"/>
          </p:cNvPicPr>
          <p:nvPr/>
        </p:nvPicPr>
        <p:blipFill>
          <a:blip r:embed="rId3"/>
          <a:stretch>
            <a:fillRect/>
          </a:stretch>
        </p:blipFill>
        <p:spPr>
          <a:xfrm>
            <a:off x="962493" y="1645364"/>
            <a:ext cx="10267013" cy="4808601"/>
          </a:xfrm>
          <a:prstGeom prst="rect">
            <a:avLst/>
          </a:prstGeom>
        </p:spPr>
      </p:pic>
      <p:sp>
        <p:nvSpPr>
          <p:cNvPr id="3" name="Retângulo 2">
            <a:extLst>
              <a:ext uri="{FF2B5EF4-FFF2-40B4-BE49-F238E27FC236}">
                <a16:creationId xmlns:a16="http://schemas.microsoft.com/office/drawing/2014/main" id="{B4BE80B8-95C4-A1D4-34D6-6642818BDDFA}"/>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DACF177-C238-1D14-18A0-5B4B1F8A03A4}"/>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A.A. Laydner (Jurumirim)</a:t>
            </a:r>
          </a:p>
        </p:txBody>
      </p:sp>
      <p:sp>
        <p:nvSpPr>
          <p:cNvPr id="13" name="CaixaDeTexto 12">
            <a:extLst>
              <a:ext uri="{FF2B5EF4-FFF2-40B4-BE49-F238E27FC236}">
                <a16:creationId xmlns:a16="http://schemas.microsoft.com/office/drawing/2014/main" id="{734A93EC-3C82-95B0-43AE-5EA05BF989E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40</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1379F9F7-8E2B-37EA-8ED1-FDB22506DA8C}"/>
              </a:ext>
            </a:extLst>
          </p:cNvPr>
          <p:cNvSpPr txBox="1"/>
          <p:nvPr/>
        </p:nvSpPr>
        <p:spPr>
          <a:xfrm>
            <a:off x="359072" y="911713"/>
            <a:ext cx="11459046" cy="74174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Priorização da restrição de defluência máxima em relação à restrição de defluência mínima para a UHE A.A. Laydner (Jurumirim). </a:t>
            </a:r>
          </a:p>
        </p:txBody>
      </p:sp>
      <p:sp>
        <p:nvSpPr>
          <p:cNvPr id="12" name="Retângulo 11">
            <a:extLst>
              <a:ext uri="{FF2B5EF4-FFF2-40B4-BE49-F238E27FC236}">
                <a16:creationId xmlns:a16="http://schemas.microsoft.com/office/drawing/2014/main" id="{3FE7965F-66D4-0696-78E9-C7A136854F9F}"/>
              </a:ext>
            </a:extLst>
          </p:cNvPr>
          <p:cNvSpPr/>
          <p:nvPr/>
        </p:nvSpPr>
        <p:spPr>
          <a:xfrm>
            <a:off x="1118781" y="2762694"/>
            <a:ext cx="2235200" cy="279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7F00BE01-2EB6-558B-8FEB-8C8ED58A79BE}"/>
              </a:ext>
            </a:extLst>
          </p:cNvPr>
          <p:cNvSpPr/>
          <p:nvPr/>
        </p:nvSpPr>
        <p:spPr>
          <a:xfrm>
            <a:off x="3595282" y="6215600"/>
            <a:ext cx="5184000" cy="292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Freeform 11">
            <a:extLst>
              <a:ext uri="{FF2B5EF4-FFF2-40B4-BE49-F238E27FC236}">
                <a16:creationId xmlns:a16="http://schemas.microsoft.com/office/drawing/2014/main" id="{15234B9C-715F-CD67-0C4B-9003DE17B0F6}"/>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6" name="Onda 5">
            <a:extLst>
              <a:ext uri="{FF2B5EF4-FFF2-40B4-BE49-F238E27FC236}">
                <a16:creationId xmlns:a16="http://schemas.microsoft.com/office/drawing/2014/main" id="{08F3C00D-A522-4403-D985-EB23B61BF6CC}"/>
              </a:ext>
            </a:extLst>
          </p:cNvPr>
          <p:cNvSpPr/>
          <p:nvPr/>
        </p:nvSpPr>
        <p:spPr>
          <a:xfrm>
            <a:off x="9261707" y="4670641"/>
            <a:ext cx="1656000" cy="792000"/>
          </a:xfrm>
          <a:prstGeom prst="wave">
            <a:avLst>
              <a:gd name="adj1" fmla="val 6526"/>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Funcionalidade em validação</a:t>
            </a:r>
          </a:p>
        </p:txBody>
      </p:sp>
    </p:spTree>
    <p:extLst>
      <p:ext uri="{BB962C8B-B14F-4D97-AF65-F5344CB8AC3E}">
        <p14:creationId xmlns:p14="http://schemas.microsoft.com/office/powerpoint/2010/main" val="346981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EAEB-7099-0E17-F12E-BAD32922C054}"/>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C35DD07B-B107-F9EB-B8CC-FD6C93DD382E}"/>
              </a:ext>
            </a:extLst>
          </p:cNvPr>
          <p:cNvSpPr txBox="1"/>
          <p:nvPr/>
        </p:nvSpPr>
        <p:spPr>
          <a:xfrm>
            <a:off x="359072" y="911713"/>
            <a:ext cx="7456871" cy="5222776"/>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A Resolução ANA nº 193, de 10 de maio de 2024, que dispõe sobre as condições de operação dos aproveitamentos hidrelétricos do rio Grande, estabelece a seguinte regra operativa para as UHEs Marimbondo e Água Vermelha:</a:t>
            </a:r>
          </a:p>
          <a:p>
            <a:pPr lvl="1" algn="just" defTabSz="432008">
              <a:spcAft>
                <a:spcPts val="1200"/>
              </a:spcAft>
              <a:buClr>
                <a:srgbClr val="254061"/>
              </a:buClr>
              <a:buSzPct val="120000"/>
              <a:defRPr/>
            </a:pPr>
            <a:r>
              <a:rPr lang="pt-BR" altLang="pt-BR" sz="1700">
                <a:cs typeface="Arial" panose="020B0604020202020204" pitchFamily="34" charset="0"/>
              </a:rPr>
              <a:t>“Art. 9º Quando o reservatório de Furnas estiver operando nas Faixas de Operação Normal ou Atenção, deverá ser observado o atendimento de um nível d’água mínimo nos reservatórios de Marimbondo e Água Vermelha superior ou igual ao que corresponder a 15% de seus volumes úteis.”</a:t>
            </a:r>
          </a:p>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sz="2000">
                <a:cs typeface="Arial" panose="020B0604020202020204" pitchFamily="34" charset="0"/>
              </a:rPr>
              <a:t>A Resolução ANA nº 194, de 10 de maio de 2024, </a:t>
            </a:r>
            <a:r>
              <a:rPr lang="pt-BR" altLang="pt-BR" sz="2000">
                <a:cs typeface="Arial" panose="020B0604020202020204" pitchFamily="34" charset="0"/>
              </a:rPr>
              <a:t>que dispõe sobre as condições de operação dos aproveitamentos hidrelétricos do rio Paranaíba, </a:t>
            </a:r>
            <a:r>
              <a:rPr lang="pt-BR" sz="2000">
                <a:cs typeface="Arial" panose="020B0604020202020204" pitchFamily="34" charset="0"/>
              </a:rPr>
              <a:t>estabelece a seguinte regra operativa para a UHE São Simão:</a:t>
            </a:r>
          </a:p>
          <a:p>
            <a:pPr lvl="1" algn="just" defTabSz="432008">
              <a:lnSpc>
                <a:spcPct val="108000"/>
              </a:lnSpc>
              <a:spcAft>
                <a:spcPts val="1200"/>
              </a:spcAft>
              <a:buClr>
                <a:srgbClr val="254061"/>
              </a:buClr>
              <a:buSzPct val="120000"/>
              <a:defRPr/>
            </a:pPr>
            <a:r>
              <a:rPr lang="pt-BR" sz="1700">
                <a:cs typeface="Arial" panose="020B0604020202020204" pitchFamily="34" charset="0"/>
              </a:rPr>
              <a:t>“Art. 9º Quando o reservatório de Itumbiara estiver operando nas Faixas de Operação Normal e de Atenção, deverá ser observado o atendimento de um nível d’água mínimo no reservatório de São Simão superior ou igual ao que corresponder a 15% (quinze por cento) do volume útil.”</a:t>
            </a:r>
          </a:p>
        </p:txBody>
      </p:sp>
      <p:sp>
        <p:nvSpPr>
          <p:cNvPr id="27" name="Freeform 11">
            <a:extLst>
              <a:ext uri="{FF2B5EF4-FFF2-40B4-BE49-F238E27FC236}">
                <a16:creationId xmlns:a16="http://schemas.microsoft.com/office/drawing/2014/main" id="{98DCA759-B4EF-F1EB-3334-B8190783EACD}"/>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
        <p:nvSpPr>
          <p:cNvPr id="3" name="Retângulo 2">
            <a:extLst>
              <a:ext uri="{FF2B5EF4-FFF2-40B4-BE49-F238E27FC236}">
                <a16:creationId xmlns:a16="http://schemas.microsoft.com/office/drawing/2014/main" id="{8041BA42-6579-5B0F-3BE9-561BF66DC284}"/>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6828B0B-F0E3-3A74-39A5-D57AEAA2CBCE}"/>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Volumes mínimos de Água Vermelha, Marimbondo e São Simão (1/2)</a:t>
            </a:r>
          </a:p>
        </p:txBody>
      </p:sp>
      <p:sp>
        <p:nvSpPr>
          <p:cNvPr id="13" name="CaixaDeTexto 12">
            <a:extLst>
              <a:ext uri="{FF2B5EF4-FFF2-40B4-BE49-F238E27FC236}">
                <a16:creationId xmlns:a16="http://schemas.microsoft.com/office/drawing/2014/main" id="{95C5C747-DF34-A4AC-6B71-A8900D1998A1}"/>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41</a:t>
            </a:fld>
            <a:endParaRPr lang="pt-BR" sz="1200">
              <a:solidFill>
                <a:schemeClr val="tx1">
                  <a:lumMod val="65000"/>
                  <a:lumOff val="35000"/>
                </a:schemeClr>
              </a:solidFill>
            </a:endParaRPr>
          </a:p>
        </p:txBody>
      </p:sp>
      <p:pic>
        <p:nvPicPr>
          <p:cNvPr id="12" name="Imagem 11">
            <a:extLst>
              <a:ext uri="{FF2B5EF4-FFF2-40B4-BE49-F238E27FC236}">
                <a16:creationId xmlns:a16="http://schemas.microsoft.com/office/drawing/2014/main" id="{24B24665-2EB4-871A-42AA-B6DACC5794D4}"/>
              </a:ext>
            </a:extLst>
          </p:cNvPr>
          <p:cNvPicPr>
            <a:picLocks noChangeAspect="1"/>
          </p:cNvPicPr>
          <p:nvPr/>
        </p:nvPicPr>
        <p:blipFill>
          <a:blip r:embed="rId4"/>
          <a:stretch>
            <a:fillRect/>
          </a:stretch>
        </p:blipFill>
        <p:spPr>
          <a:xfrm>
            <a:off x="8011172" y="1728097"/>
            <a:ext cx="3844188" cy="3554557"/>
          </a:xfrm>
          <a:prstGeom prst="rect">
            <a:avLst/>
          </a:prstGeom>
        </p:spPr>
      </p:pic>
      <p:sp>
        <p:nvSpPr>
          <p:cNvPr id="14" name="Retângulo 13">
            <a:extLst>
              <a:ext uri="{FF2B5EF4-FFF2-40B4-BE49-F238E27FC236}">
                <a16:creationId xmlns:a16="http://schemas.microsoft.com/office/drawing/2014/main" id="{8C1E29E1-FECB-B6E4-8C68-CC26881767FD}"/>
              </a:ext>
            </a:extLst>
          </p:cNvPr>
          <p:cNvSpPr/>
          <p:nvPr/>
        </p:nvSpPr>
        <p:spPr>
          <a:xfrm>
            <a:off x="8090854" y="4309942"/>
            <a:ext cx="2450229" cy="1438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C7F34261-640D-6693-1515-052C935C4914}"/>
              </a:ext>
            </a:extLst>
          </p:cNvPr>
          <p:cNvSpPr txBox="1"/>
          <p:nvPr/>
        </p:nvSpPr>
        <p:spPr>
          <a:xfrm>
            <a:off x="8745266" y="1091206"/>
            <a:ext cx="2376000"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flag </a:t>
            </a:r>
          </a:p>
          <a:p>
            <a:pPr algn="ctr" defTabSz="432008">
              <a:buClr>
                <a:srgbClr val="254061"/>
              </a:buClr>
              <a:buSzPct val="120000"/>
              <a:defRPr/>
            </a:pPr>
            <a:r>
              <a:rPr lang="pt-BR" altLang="pt-BR" sz="1600">
                <a:solidFill>
                  <a:srgbClr val="953735"/>
                </a:solidFill>
                <a:latin typeface="+mj-lt"/>
                <a:cs typeface="Arial" panose="020B0604020202020204" pitchFamily="34" charset="0"/>
              </a:rPr>
              <a:t>na janela “Dados do Caso”</a:t>
            </a:r>
          </a:p>
        </p:txBody>
      </p:sp>
      <p:sp>
        <p:nvSpPr>
          <p:cNvPr id="23" name="Onda 22">
            <a:extLst>
              <a:ext uri="{FF2B5EF4-FFF2-40B4-BE49-F238E27FC236}">
                <a16:creationId xmlns:a16="http://schemas.microsoft.com/office/drawing/2014/main" id="{117BA5CA-2007-69B0-5ACC-767C7357D2F1}"/>
              </a:ext>
            </a:extLst>
          </p:cNvPr>
          <p:cNvSpPr/>
          <p:nvPr/>
        </p:nvSpPr>
        <p:spPr>
          <a:xfrm>
            <a:off x="9837397" y="5869488"/>
            <a:ext cx="1656000" cy="792000"/>
          </a:xfrm>
          <a:prstGeom prst="wave">
            <a:avLst>
              <a:gd name="adj1" fmla="val 6526"/>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Funcionalidade em validação</a:t>
            </a:r>
          </a:p>
        </p:txBody>
      </p:sp>
      <p:sp>
        <p:nvSpPr>
          <p:cNvPr id="25" name="CaixaDeTexto 24">
            <a:extLst>
              <a:ext uri="{FF2B5EF4-FFF2-40B4-BE49-F238E27FC236}">
                <a16:creationId xmlns:a16="http://schemas.microsoft.com/office/drawing/2014/main" id="{C22C2DCA-F056-9F98-010A-2E5884FA7FC1}"/>
              </a:ext>
            </a:extLst>
          </p:cNvPr>
          <p:cNvSpPr txBox="1"/>
          <p:nvPr/>
        </p:nvSpPr>
        <p:spPr>
          <a:xfrm>
            <a:off x="359072" y="6157238"/>
            <a:ext cx="10037547" cy="409343"/>
          </a:xfrm>
          <a:prstGeom prst="rect">
            <a:avLst/>
          </a:prstGeom>
          <a:noFill/>
        </p:spPr>
        <p:txBody>
          <a:bodyPr wrap="square">
            <a:spAutoFit/>
          </a:bodyPr>
          <a:lstStyle/>
          <a:p>
            <a:pPr marL="2857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Representação através da funcionalidade </a:t>
            </a:r>
            <a:r>
              <a:rPr lang="pt-BR" altLang="pt-BR" sz="2000" b="1">
                <a:cs typeface="Arial" panose="020B0604020202020204" pitchFamily="34" charset="0"/>
              </a:rPr>
              <a:t>Volume Mínimo Jusante x Volume Montante</a:t>
            </a:r>
            <a:r>
              <a:rPr lang="pt-BR" altLang="pt-BR" sz="2000">
                <a:cs typeface="Arial" panose="020B0604020202020204" pitchFamily="34" charset="0"/>
              </a:rPr>
              <a:t>.</a:t>
            </a:r>
          </a:p>
        </p:txBody>
      </p:sp>
    </p:spTree>
    <p:extLst>
      <p:ext uri="{BB962C8B-B14F-4D97-AF65-F5344CB8AC3E}">
        <p14:creationId xmlns:p14="http://schemas.microsoft.com/office/powerpoint/2010/main" val="307162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63A4C-E4EB-5B21-E4BE-8EBA4A29DD4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09D56715-D002-ADD8-4B31-C17C3352D8CB}"/>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BEB0BFEC-EF02-DDA1-116E-BC8E9A7D19B0}"/>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Volumes mínimos de Água Vermelha, Marimbondo e São Simão (2/2)</a:t>
            </a:r>
          </a:p>
        </p:txBody>
      </p:sp>
      <p:sp>
        <p:nvSpPr>
          <p:cNvPr id="13" name="CaixaDeTexto 12">
            <a:extLst>
              <a:ext uri="{FF2B5EF4-FFF2-40B4-BE49-F238E27FC236}">
                <a16:creationId xmlns:a16="http://schemas.microsoft.com/office/drawing/2014/main" id="{5B042834-B894-A569-BCF1-F67E8F4A4CE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42</a:t>
            </a:fld>
            <a:endParaRPr lang="pt-BR" sz="1200">
              <a:solidFill>
                <a:schemeClr val="tx1">
                  <a:lumMod val="65000"/>
                  <a:lumOff val="35000"/>
                </a:schemeClr>
              </a:solidFill>
            </a:endParaRPr>
          </a:p>
        </p:txBody>
      </p:sp>
      <p:sp>
        <p:nvSpPr>
          <p:cNvPr id="11" name="CaixaDeTexto 10">
            <a:extLst>
              <a:ext uri="{FF2B5EF4-FFF2-40B4-BE49-F238E27FC236}">
                <a16:creationId xmlns:a16="http://schemas.microsoft.com/office/drawing/2014/main" id="{F12BFF55-E266-7C3C-A1F5-64FDB7C74AF2}"/>
              </a:ext>
            </a:extLst>
          </p:cNvPr>
          <p:cNvSpPr txBox="1"/>
          <p:nvPr/>
        </p:nvSpPr>
        <p:spPr>
          <a:xfrm>
            <a:off x="587945" y="1703923"/>
            <a:ext cx="3490103" cy="1077218"/>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a:t>
            </a:r>
            <a:r>
              <a:rPr lang="pt-BR" altLang="pt-BR" sz="1600">
                <a:solidFill>
                  <a:srgbClr val="953735"/>
                </a:solidFill>
                <a:cs typeface="Arial" panose="020B0604020202020204" pitchFamily="34" charset="0"/>
              </a:rPr>
              <a:t>manter o preenchimento </a:t>
            </a:r>
            <a:r>
              <a:rPr lang="pt-BR" altLang="pt-BR" sz="1600" i="1">
                <a:solidFill>
                  <a:srgbClr val="953735"/>
                </a:solidFill>
                <a:cs typeface="Arial" panose="020B0604020202020204" pitchFamily="34" charset="0"/>
              </a:rPr>
              <a:t>default</a:t>
            </a:r>
            <a:r>
              <a:rPr lang="pt-BR" altLang="pt-BR" sz="1600">
                <a:solidFill>
                  <a:srgbClr val="953735"/>
                </a:solidFill>
                <a:cs typeface="Arial" panose="020B0604020202020204" pitchFamily="34" charset="0"/>
              </a:rPr>
              <a:t> da janela “Regras de Operação - Volume Mínimo Jusante x Volume Montante” conforme tabela ao lado</a:t>
            </a:r>
            <a:endParaRPr lang="pt-BR" altLang="pt-BR" sz="1600">
              <a:solidFill>
                <a:srgbClr val="953735"/>
              </a:solidFill>
              <a:latin typeface="+mj-lt"/>
              <a:cs typeface="Arial" panose="020B0604020202020204" pitchFamily="34" charset="0"/>
            </a:endParaRPr>
          </a:p>
        </p:txBody>
      </p:sp>
      <p:sp>
        <p:nvSpPr>
          <p:cNvPr id="7" name="Freeform 11">
            <a:extLst>
              <a:ext uri="{FF2B5EF4-FFF2-40B4-BE49-F238E27FC236}">
                <a16:creationId xmlns:a16="http://schemas.microsoft.com/office/drawing/2014/main" id="{B76F93A0-C0ED-0482-2FF0-4BE79BE0776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pic>
        <p:nvPicPr>
          <p:cNvPr id="36" name="Imagem 35">
            <a:extLst>
              <a:ext uri="{FF2B5EF4-FFF2-40B4-BE49-F238E27FC236}">
                <a16:creationId xmlns:a16="http://schemas.microsoft.com/office/drawing/2014/main" id="{8268A66F-0E33-BAAE-2CEB-4EDCD320A54A}"/>
              </a:ext>
            </a:extLst>
          </p:cNvPr>
          <p:cNvPicPr>
            <a:picLocks noChangeAspect="1"/>
          </p:cNvPicPr>
          <p:nvPr/>
        </p:nvPicPr>
        <p:blipFill>
          <a:blip r:embed="rId4"/>
          <a:stretch>
            <a:fillRect/>
          </a:stretch>
        </p:blipFill>
        <p:spPr>
          <a:xfrm>
            <a:off x="4298002" y="923382"/>
            <a:ext cx="7353678" cy="1320868"/>
          </a:xfrm>
          <a:prstGeom prst="rect">
            <a:avLst/>
          </a:prstGeom>
        </p:spPr>
      </p:pic>
      <p:graphicFrame>
        <p:nvGraphicFramePr>
          <p:cNvPr id="41" name="Tabela 40">
            <a:extLst>
              <a:ext uri="{FF2B5EF4-FFF2-40B4-BE49-F238E27FC236}">
                <a16:creationId xmlns:a16="http://schemas.microsoft.com/office/drawing/2014/main" id="{67033E3F-6358-C98A-3519-A2B9597F704E}"/>
              </a:ext>
            </a:extLst>
          </p:cNvPr>
          <p:cNvGraphicFramePr>
            <a:graphicFrameLocks noGrp="1"/>
          </p:cNvGraphicFramePr>
          <p:nvPr>
            <p:extLst>
              <p:ext uri="{D42A27DB-BD31-4B8C-83A1-F6EECF244321}">
                <p14:modId xmlns:p14="http://schemas.microsoft.com/office/powerpoint/2010/main" val="1979798960"/>
              </p:ext>
            </p:extLst>
          </p:nvPr>
        </p:nvGraphicFramePr>
        <p:xfrm>
          <a:off x="3502570" y="4487002"/>
          <a:ext cx="5940000" cy="720000"/>
        </p:xfrm>
        <a:graphic>
          <a:graphicData uri="http://schemas.openxmlformats.org/drawingml/2006/table">
            <a:tbl>
              <a:tblPr/>
              <a:tblGrid>
                <a:gridCol w="540000">
                  <a:extLst>
                    <a:ext uri="{9D8B030D-6E8A-4147-A177-3AD203B41FA5}">
                      <a16:colId xmlns:a16="http://schemas.microsoft.com/office/drawing/2014/main" val="637660212"/>
                    </a:ext>
                  </a:extLst>
                </a:gridCol>
                <a:gridCol w="450000">
                  <a:extLst>
                    <a:ext uri="{9D8B030D-6E8A-4147-A177-3AD203B41FA5}">
                      <a16:colId xmlns:a16="http://schemas.microsoft.com/office/drawing/2014/main" val="1635027277"/>
                    </a:ext>
                  </a:extLst>
                </a:gridCol>
                <a:gridCol w="450000">
                  <a:extLst>
                    <a:ext uri="{9D8B030D-6E8A-4147-A177-3AD203B41FA5}">
                      <a16:colId xmlns:a16="http://schemas.microsoft.com/office/drawing/2014/main" val="30179787"/>
                    </a:ext>
                  </a:extLst>
                </a:gridCol>
                <a:gridCol w="450000">
                  <a:extLst>
                    <a:ext uri="{9D8B030D-6E8A-4147-A177-3AD203B41FA5}">
                      <a16:colId xmlns:a16="http://schemas.microsoft.com/office/drawing/2014/main" val="1391526655"/>
                    </a:ext>
                  </a:extLst>
                </a:gridCol>
                <a:gridCol w="450000">
                  <a:extLst>
                    <a:ext uri="{9D8B030D-6E8A-4147-A177-3AD203B41FA5}">
                      <a16:colId xmlns:a16="http://schemas.microsoft.com/office/drawing/2014/main" val="707208672"/>
                    </a:ext>
                  </a:extLst>
                </a:gridCol>
                <a:gridCol w="450000">
                  <a:extLst>
                    <a:ext uri="{9D8B030D-6E8A-4147-A177-3AD203B41FA5}">
                      <a16:colId xmlns:a16="http://schemas.microsoft.com/office/drawing/2014/main" val="2428506742"/>
                    </a:ext>
                  </a:extLst>
                </a:gridCol>
                <a:gridCol w="450000">
                  <a:extLst>
                    <a:ext uri="{9D8B030D-6E8A-4147-A177-3AD203B41FA5}">
                      <a16:colId xmlns:a16="http://schemas.microsoft.com/office/drawing/2014/main" val="3261261889"/>
                    </a:ext>
                  </a:extLst>
                </a:gridCol>
                <a:gridCol w="450000">
                  <a:extLst>
                    <a:ext uri="{9D8B030D-6E8A-4147-A177-3AD203B41FA5}">
                      <a16:colId xmlns:a16="http://schemas.microsoft.com/office/drawing/2014/main" val="3710415874"/>
                    </a:ext>
                  </a:extLst>
                </a:gridCol>
                <a:gridCol w="450000">
                  <a:extLst>
                    <a:ext uri="{9D8B030D-6E8A-4147-A177-3AD203B41FA5}">
                      <a16:colId xmlns:a16="http://schemas.microsoft.com/office/drawing/2014/main" val="4121695006"/>
                    </a:ext>
                  </a:extLst>
                </a:gridCol>
                <a:gridCol w="450000">
                  <a:extLst>
                    <a:ext uri="{9D8B030D-6E8A-4147-A177-3AD203B41FA5}">
                      <a16:colId xmlns:a16="http://schemas.microsoft.com/office/drawing/2014/main" val="3368461818"/>
                    </a:ext>
                  </a:extLst>
                </a:gridCol>
                <a:gridCol w="450000">
                  <a:extLst>
                    <a:ext uri="{9D8B030D-6E8A-4147-A177-3AD203B41FA5}">
                      <a16:colId xmlns:a16="http://schemas.microsoft.com/office/drawing/2014/main" val="616920066"/>
                    </a:ext>
                  </a:extLst>
                </a:gridCol>
                <a:gridCol w="450000">
                  <a:extLst>
                    <a:ext uri="{9D8B030D-6E8A-4147-A177-3AD203B41FA5}">
                      <a16:colId xmlns:a16="http://schemas.microsoft.com/office/drawing/2014/main" val="1084858471"/>
                    </a:ext>
                  </a:extLst>
                </a:gridCol>
                <a:gridCol w="45000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A. VERMELHA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fev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abr</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jun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jul</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nov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5856,0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6631,35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bl>
          </a:graphicData>
        </a:graphic>
      </p:graphicFrame>
      <p:sp>
        <p:nvSpPr>
          <p:cNvPr id="42" name="CaixaDeTexto 41">
            <a:extLst>
              <a:ext uri="{FF2B5EF4-FFF2-40B4-BE49-F238E27FC236}">
                <a16:creationId xmlns:a16="http://schemas.microsoft.com/office/drawing/2014/main" id="{86C052F3-16D8-5448-8C30-7E4777D47303}"/>
              </a:ext>
            </a:extLst>
          </p:cNvPr>
          <p:cNvSpPr txBox="1"/>
          <p:nvPr/>
        </p:nvSpPr>
        <p:spPr>
          <a:xfrm>
            <a:off x="4858429" y="4097177"/>
            <a:ext cx="2473862"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graphicFrame>
        <p:nvGraphicFramePr>
          <p:cNvPr id="43" name="Tabela 42">
            <a:extLst>
              <a:ext uri="{FF2B5EF4-FFF2-40B4-BE49-F238E27FC236}">
                <a16:creationId xmlns:a16="http://schemas.microsoft.com/office/drawing/2014/main" id="{A19B3D67-0EF4-64BE-F3D5-C3DA0FBBF12C}"/>
              </a:ext>
            </a:extLst>
          </p:cNvPr>
          <p:cNvGraphicFramePr>
            <a:graphicFrameLocks noGrp="1"/>
          </p:cNvGraphicFramePr>
          <p:nvPr>
            <p:extLst>
              <p:ext uri="{D42A27DB-BD31-4B8C-83A1-F6EECF244321}">
                <p14:modId xmlns:p14="http://schemas.microsoft.com/office/powerpoint/2010/main" val="434141977"/>
              </p:ext>
            </p:extLst>
          </p:nvPr>
        </p:nvGraphicFramePr>
        <p:xfrm>
          <a:off x="3502570" y="5250738"/>
          <a:ext cx="5940000" cy="720000"/>
        </p:xfrm>
        <a:graphic>
          <a:graphicData uri="http://schemas.openxmlformats.org/drawingml/2006/table">
            <a:tbl>
              <a:tblPr/>
              <a:tblGrid>
                <a:gridCol w="540000">
                  <a:extLst>
                    <a:ext uri="{9D8B030D-6E8A-4147-A177-3AD203B41FA5}">
                      <a16:colId xmlns:a16="http://schemas.microsoft.com/office/drawing/2014/main" val="637660212"/>
                    </a:ext>
                  </a:extLst>
                </a:gridCol>
                <a:gridCol w="450000">
                  <a:extLst>
                    <a:ext uri="{9D8B030D-6E8A-4147-A177-3AD203B41FA5}">
                      <a16:colId xmlns:a16="http://schemas.microsoft.com/office/drawing/2014/main" val="1635027277"/>
                    </a:ext>
                  </a:extLst>
                </a:gridCol>
                <a:gridCol w="450000">
                  <a:extLst>
                    <a:ext uri="{9D8B030D-6E8A-4147-A177-3AD203B41FA5}">
                      <a16:colId xmlns:a16="http://schemas.microsoft.com/office/drawing/2014/main" val="30179787"/>
                    </a:ext>
                  </a:extLst>
                </a:gridCol>
                <a:gridCol w="450000">
                  <a:extLst>
                    <a:ext uri="{9D8B030D-6E8A-4147-A177-3AD203B41FA5}">
                      <a16:colId xmlns:a16="http://schemas.microsoft.com/office/drawing/2014/main" val="1391526655"/>
                    </a:ext>
                  </a:extLst>
                </a:gridCol>
                <a:gridCol w="450000">
                  <a:extLst>
                    <a:ext uri="{9D8B030D-6E8A-4147-A177-3AD203B41FA5}">
                      <a16:colId xmlns:a16="http://schemas.microsoft.com/office/drawing/2014/main" val="707208672"/>
                    </a:ext>
                  </a:extLst>
                </a:gridCol>
                <a:gridCol w="450000">
                  <a:extLst>
                    <a:ext uri="{9D8B030D-6E8A-4147-A177-3AD203B41FA5}">
                      <a16:colId xmlns:a16="http://schemas.microsoft.com/office/drawing/2014/main" val="2428506742"/>
                    </a:ext>
                  </a:extLst>
                </a:gridCol>
                <a:gridCol w="450000">
                  <a:extLst>
                    <a:ext uri="{9D8B030D-6E8A-4147-A177-3AD203B41FA5}">
                      <a16:colId xmlns:a16="http://schemas.microsoft.com/office/drawing/2014/main" val="3261261889"/>
                    </a:ext>
                  </a:extLst>
                </a:gridCol>
                <a:gridCol w="450000">
                  <a:extLst>
                    <a:ext uri="{9D8B030D-6E8A-4147-A177-3AD203B41FA5}">
                      <a16:colId xmlns:a16="http://schemas.microsoft.com/office/drawing/2014/main" val="3710415874"/>
                    </a:ext>
                  </a:extLst>
                </a:gridCol>
                <a:gridCol w="450000">
                  <a:extLst>
                    <a:ext uri="{9D8B030D-6E8A-4147-A177-3AD203B41FA5}">
                      <a16:colId xmlns:a16="http://schemas.microsoft.com/office/drawing/2014/main" val="4121695006"/>
                    </a:ext>
                  </a:extLst>
                </a:gridCol>
                <a:gridCol w="450000">
                  <a:extLst>
                    <a:ext uri="{9D8B030D-6E8A-4147-A177-3AD203B41FA5}">
                      <a16:colId xmlns:a16="http://schemas.microsoft.com/office/drawing/2014/main" val="3368461818"/>
                    </a:ext>
                  </a:extLst>
                </a:gridCol>
                <a:gridCol w="450000">
                  <a:extLst>
                    <a:ext uri="{9D8B030D-6E8A-4147-A177-3AD203B41FA5}">
                      <a16:colId xmlns:a16="http://schemas.microsoft.com/office/drawing/2014/main" val="616920066"/>
                    </a:ext>
                  </a:extLst>
                </a:gridCol>
                <a:gridCol w="450000">
                  <a:extLst>
                    <a:ext uri="{9D8B030D-6E8A-4147-A177-3AD203B41FA5}">
                      <a16:colId xmlns:a16="http://schemas.microsoft.com/office/drawing/2014/main" val="1084858471"/>
                    </a:ext>
                  </a:extLst>
                </a:gridCol>
                <a:gridCol w="45000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MARIMBONDO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nov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890,0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5733,0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1679,0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9176,4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bl>
          </a:graphicData>
        </a:graphic>
      </p:graphicFrame>
      <p:graphicFrame>
        <p:nvGraphicFramePr>
          <p:cNvPr id="44" name="Tabela 43">
            <a:extLst>
              <a:ext uri="{FF2B5EF4-FFF2-40B4-BE49-F238E27FC236}">
                <a16:creationId xmlns:a16="http://schemas.microsoft.com/office/drawing/2014/main" id="{EF118522-D91B-CFD8-7E48-3111E6B11C8A}"/>
              </a:ext>
            </a:extLst>
          </p:cNvPr>
          <p:cNvGraphicFramePr>
            <a:graphicFrameLocks noGrp="1"/>
          </p:cNvGraphicFramePr>
          <p:nvPr>
            <p:extLst>
              <p:ext uri="{D42A27DB-BD31-4B8C-83A1-F6EECF244321}">
                <p14:modId xmlns:p14="http://schemas.microsoft.com/office/powerpoint/2010/main" val="2717745660"/>
              </p:ext>
            </p:extLst>
          </p:nvPr>
        </p:nvGraphicFramePr>
        <p:xfrm>
          <a:off x="3495814" y="6018546"/>
          <a:ext cx="5940000" cy="720000"/>
        </p:xfrm>
        <a:graphic>
          <a:graphicData uri="http://schemas.openxmlformats.org/drawingml/2006/table">
            <a:tbl>
              <a:tblPr/>
              <a:tblGrid>
                <a:gridCol w="540000">
                  <a:extLst>
                    <a:ext uri="{9D8B030D-6E8A-4147-A177-3AD203B41FA5}">
                      <a16:colId xmlns:a16="http://schemas.microsoft.com/office/drawing/2014/main" val="637660212"/>
                    </a:ext>
                  </a:extLst>
                </a:gridCol>
                <a:gridCol w="450000">
                  <a:extLst>
                    <a:ext uri="{9D8B030D-6E8A-4147-A177-3AD203B41FA5}">
                      <a16:colId xmlns:a16="http://schemas.microsoft.com/office/drawing/2014/main" val="1635027277"/>
                    </a:ext>
                  </a:extLst>
                </a:gridCol>
                <a:gridCol w="450000">
                  <a:extLst>
                    <a:ext uri="{9D8B030D-6E8A-4147-A177-3AD203B41FA5}">
                      <a16:colId xmlns:a16="http://schemas.microsoft.com/office/drawing/2014/main" val="30179787"/>
                    </a:ext>
                  </a:extLst>
                </a:gridCol>
                <a:gridCol w="450000">
                  <a:extLst>
                    <a:ext uri="{9D8B030D-6E8A-4147-A177-3AD203B41FA5}">
                      <a16:colId xmlns:a16="http://schemas.microsoft.com/office/drawing/2014/main" val="1391526655"/>
                    </a:ext>
                  </a:extLst>
                </a:gridCol>
                <a:gridCol w="450000">
                  <a:extLst>
                    <a:ext uri="{9D8B030D-6E8A-4147-A177-3AD203B41FA5}">
                      <a16:colId xmlns:a16="http://schemas.microsoft.com/office/drawing/2014/main" val="707208672"/>
                    </a:ext>
                  </a:extLst>
                </a:gridCol>
                <a:gridCol w="450000">
                  <a:extLst>
                    <a:ext uri="{9D8B030D-6E8A-4147-A177-3AD203B41FA5}">
                      <a16:colId xmlns:a16="http://schemas.microsoft.com/office/drawing/2014/main" val="2428506742"/>
                    </a:ext>
                  </a:extLst>
                </a:gridCol>
                <a:gridCol w="450000">
                  <a:extLst>
                    <a:ext uri="{9D8B030D-6E8A-4147-A177-3AD203B41FA5}">
                      <a16:colId xmlns:a16="http://schemas.microsoft.com/office/drawing/2014/main" val="3261261889"/>
                    </a:ext>
                  </a:extLst>
                </a:gridCol>
                <a:gridCol w="450000">
                  <a:extLst>
                    <a:ext uri="{9D8B030D-6E8A-4147-A177-3AD203B41FA5}">
                      <a16:colId xmlns:a16="http://schemas.microsoft.com/office/drawing/2014/main" val="3710415874"/>
                    </a:ext>
                  </a:extLst>
                </a:gridCol>
                <a:gridCol w="450000">
                  <a:extLst>
                    <a:ext uri="{9D8B030D-6E8A-4147-A177-3AD203B41FA5}">
                      <a16:colId xmlns:a16="http://schemas.microsoft.com/office/drawing/2014/main" val="4121695006"/>
                    </a:ext>
                  </a:extLst>
                </a:gridCol>
                <a:gridCol w="450000">
                  <a:extLst>
                    <a:ext uri="{9D8B030D-6E8A-4147-A177-3AD203B41FA5}">
                      <a16:colId xmlns:a16="http://schemas.microsoft.com/office/drawing/2014/main" val="3368461818"/>
                    </a:ext>
                  </a:extLst>
                </a:gridCol>
                <a:gridCol w="450000">
                  <a:extLst>
                    <a:ext uri="{9D8B030D-6E8A-4147-A177-3AD203B41FA5}">
                      <a16:colId xmlns:a16="http://schemas.microsoft.com/office/drawing/2014/main" val="616920066"/>
                    </a:ext>
                  </a:extLst>
                </a:gridCol>
                <a:gridCol w="450000">
                  <a:extLst>
                    <a:ext uri="{9D8B030D-6E8A-4147-A177-3AD203B41FA5}">
                      <a16:colId xmlns:a16="http://schemas.microsoft.com/office/drawing/2014/main" val="1084858471"/>
                    </a:ext>
                  </a:extLst>
                </a:gridCol>
                <a:gridCol w="450000">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SAO SIMAO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nov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4573,0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7831,0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bl>
          </a:graphicData>
        </a:graphic>
      </p:graphicFrame>
      <p:pic>
        <p:nvPicPr>
          <p:cNvPr id="46" name="Imagem 45">
            <a:extLst>
              <a:ext uri="{FF2B5EF4-FFF2-40B4-BE49-F238E27FC236}">
                <a16:creationId xmlns:a16="http://schemas.microsoft.com/office/drawing/2014/main" id="{72EE2ED7-822C-45FC-80DE-A4555C73C705}"/>
              </a:ext>
            </a:extLst>
          </p:cNvPr>
          <p:cNvPicPr>
            <a:picLocks noChangeAspect="1"/>
          </p:cNvPicPr>
          <p:nvPr/>
        </p:nvPicPr>
        <p:blipFill>
          <a:blip r:embed="rId5"/>
          <a:stretch>
            <a:fillRect/>
          </a:stretch>
        </p:blipFill>
        <p:spPr>
          <a:xfrm>
            <a:off x="4294827" y="2283153"/>
            <a:ext cx="7360028" cy="876345"/>
          </a:xfrm>
          <a:prstGeom prst="rect">
            <a:avLst/>
          </a:prstGeom>
        </p:spPr>
      </p:pic>
      <p:pic>
        <p:nvPicPr>
          <p:cNvPr id="48" name="Imagem 47">
            <a:extLst>
              <a:ext uri="{FF2B5EF4-FFF2-40B4-BE49-F238E27FC236}">
                <a16:creationId xmlns:a16="http://schemas.microsoft.com/office/drawing/2014/main" id="{532DF625-097A-10B9-E38B-8A0C1CA16A22}"/>
              </a:ext>
            </a:extLst>
          </p:cNvPr>
          <p:cNvPicPr>
            <a:picLocks noChangeAspect="1"/>
          </p:cNvPicPr>
          <p:nvPr/>
        </p:nvPicPr>
        <p:blipFill>
          <a:blip r:embed="rId6"/>
          <a:stretch>
            <a:fillRect/>
          </a:stretch>
        </p:blipFill>
        <p:spPr>
          <a:xfrm>
            <a:off x="4291652" y="3190974"/>
            <a:ext cx="7360028" cy="863644"/>
          </a:xfrm>
          <a:prstGeom prst="rect">
            <a:avLst/>
          </a:prstGeom>
        </p:spPr>
      </p:pic>
    </p:spTree>
    <p:extLst>
      <p:ext uri="{BB962C8B-B14F-4D97-AF65-F5344CB8AC3E}">
        <p14:creationId xmlns:p14="http://schemas.microsoft.com/office/powerpoint/2010/main" val="4085973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CC64-DB09-CA19-C8B6-0908B684C1B5}"/>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45AC4FC9-7201-0766-71E9-ADD9CD8BD540}"/>
              </a:ext>
            </a:extLst>
          </p:cNvPr>
          <p:cNvSpPr txBox="1"/>
          <p:nvPr/>
        </p:nvSpPr>
        <p:spPr>
          <a:xfrm>
            <a:off x="359072" y="911713"/>
            <a:ext cx="7456871" cy="5747664"/>
          </a:xfrm>
          <a:prstGeom prst="rect">
            <a:avLst/>
          </a:prstGeom>
          <a:noFill/>
        </p:spPr>
        <p:txBody>
          <a:bodyPr wrap="square" rtlCol="0" anchor="t">
            <a:spAutoFit/>
          </a:bodyPr>
          <a:lstStyle/>
          <a:p>
            <a:pPr marL="285750"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A Outorga de Direito de Uso de Recursos Hídricos da UHE Marimbondo (Outorga ANA nº 1.648/2025) apresenta a seguinte restrição de nível máximo em função da vazão afluente: </a:t>
            </a:r>
          </a:p>
          <a:p>
            <a:pPr lvl="1" algn="just" defTabSz="432008">
              <a:lnSpc>
                <a:spcPct val="108000"/>
              </a:lnSpc>
              <a:spcAft>
                <a:spcPts val="1200"/>
              </a:spcAft>
              <a:buClr>
                <a:srgbClr val="254061"/>
              </a:buClr>
              <a:buSzPct val="120000"/>
              <a:defRPr/>
            </a:pPr>
            <a:r>
              <a:rPr lang="pt-BR" altLang="pt-BR" sz="1700">
                <a:cs typeface="Arial" panose="020B0604020202020204" pitchFamily="34" charset="0"/>
              </a:rPr>
              <a:t>Art. 2º “§ 2o Enquanto o nível máximo operativo a montante de 445,21 m não for afastado, a operação do reservatório da UHE Marimbondo deverá respeitar a tabela a seguir, fazendo-se as interpolações para valores intermediários de vazões afluentes:</a:t>
            </a: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a:p>
            <a:pPr lvl="1" algn="just" defTabSz="432008">
              <a:lnSpc>
                <a:spcPct val="108000"/>
              </a:lnSpc>
              <a:spcAft>
                <a:spcPts val="1200"/>
              </a:spcAft>
              <a:buClr>
                <a:srgbClr val="254061"/>
              </a:buClr>
              <a:buSzPct val="120000"/>
              <a:defRPr/>
            </a:pPr>
            <a:r>
              <a:rPr lang="pt-BR" altLang="pt-BR" sz="1700">
                <a:cs typeface="Arial" panose="020B0604020202020204" pitchFamily="34" charset="0"/>
              </a:rPr>
              <a:t>*Situação correspondente ao período de estiagem (maio a outubro).”</a:t>
            </a:r>
          </a:p>
          <a:p>
            <a:pPr marL="285750" lvl="1" indent="-285750" algn="just" defTabSz="432008">
              <a:lnSpc>
                <a:spcPct val="108000"/>
              </a:lnSpc>
              <a:spcAft>
                <a:spcPts val="600"/>
              </a:spcAft>
              <a:buClr>
                <a:srgbClr val="254061"/>
              </a:buClr>
              <a:buSzPct val="120000"/>
              <a:buFont typeface="Wingdings" panose="05000000000000000000" pitchFamily="2" charset="2"/>
              <a:buChar char="§"/>
              <a:defRPr/>
            </a:pPr>
            <a:r>
              <a:rPr lang="pt-BR" altLang="pt-BR" sz="2000">
                <a:cs typeface="Arial" panose="020B0604020202020204" pitchFamily="34" charset="0"/>
              </a:rPr>
              <a:t>Representação através da funcionalidade </a:t>
            </a:r>
            <a:r>
              <a:rPr lang="pt-BR" altLang="pt-BR" sz="2000" b="1">
                <a:cs typeface="Arial" panose="020B0604020202020204" pitchFamily="34" charset="0"/>
              </a:rPr>
              <a:t>Volume Máximo x Vazão</a:t>
            </a:r>
            <a:r>
              <a:rPr lang="pt-BR" altLang="pt-BR" sz="2000">
                <a:cs typeface="Arial" panose="020B0604020202020204" pitchFamily="34" charset="0"/>
              </a:rPr>
              <a:t>.</a:t>
            </a:r>
          </a:p>
          <a:p>
            <a:pPr lvl="1" algn="just" defTabSz="432008">
              <a:lnSpc>
                <a:spcPct val="108000"/>
              </a:lnSpc>
              <a:spcAft>
                <a:spcPts val="1200"/>
              </a:spcAft>
              <a:buClr>
                <a:srgbClr val="254061"/>
              </a:buClr>
              <a:buSzPct val="120000"/>
              <a:defRPr/>
            </a:pPr>
            <a:endParaRPr lang="pt-BR" altLang="pt-BR" sz="1700">
              <a:cs typeface="Arial" panose="020B0604020202020204" pitchFamily="34" charset="0"/>
            </a:endParaRPr>
          </a:p>
        </p:txBody>
      </p:sp>
      <p:sp>
        <p:nvSpPr>
          <p:cNvPr id="27" name="Freeform 11">
            <a:extLst>
              <a:ext uri="{FF2B5EF4-FFF2-40B4-BE49-F238E27FC236}">
                <a16:creationId xmlns:a16="http://schemas.microsoft.com/office/drawing/2014/main" id="{38424E01-9DE7-6519-0A68-0B39AD2045D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
        <p:nvSpPr>
          <p:cNvPr id="3" name="Retângulo 2">
            <a:extLst>
              <a:ext uri="{FF2B5EF4-FFF2-40B4-BE49-F238E27FC236}">
                <a16:creationId xmlns:a16="http://schemas.microsoft.com/office/drawing/2014/main" id="{826ED1A8-CA8F-5152-5183-C62C977829A3}"/>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4AD3EC7-847B-E4BC-298D-30BCE4FB0720}"/>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Volumes máximos de Marimbondo (1/2)</a:t>
            </a:r>
          </a:p>
        </p:txBody>
      </p:sp>
      <p:sp>
        <p:nvSpPr>
          <p:cNvPr id="13" name="CaixaDeTexto 12">
            <a:extLst>
              <a:ext uri="{FF2B5EF4-FFF2-40B4-BE49-F238E27FC236}">
                <a16:creationId xmlns:a16="http://schemas.microsoft.com/office/drawing/2014/main" id="{F9762160-EAEA-26C5-9653-AD514E5C9142}"/>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43</a:t>
            </a:fld>
            <a:endParaRPr lang="pt-BR" sz="1200">
              <a:solidFill>
                <a:schemeClr val="tx1">
                  <a:lumMod val="65000"/>
                  <a:lumOff val="35000"/>
                </a:schemeClr>
              </a:solidFill>
            </a:endParaRPr>
          </a:p>
        </p:txBody>
      </p:sp>
      <p:pic>
        <p:nvPicPr>
          <p:cNvPr id="12" name="Imagem 11">
            <a:extLst>
              <a:ext uri="{FF2B5EF4-FFF2-40B4-BE49-F238E27FC236}">
                <a16:creationId xmlns:a16="http://schemas.microsoft.com/office/drawing/2014/main" id="{1F82902E-C29E-4BB4-F24E-1F93C6ACF3F5}"/>
              </a:ext>
            </a:extLst>
          </p:cNvPr>
          <p:cNvPicPr>
            <a:picLocks noChangeAspect="1"/>
          </p:cNvPicPr>
          <p:nvPr/>
        </p:nvPicPr>
        <p:blipFill>
          <a:blip r:embed="rId4"/>
          <a:stretch>
            <a:fillRect/>
          </a:stretch>
        </p:blipFill>
        <p:spPr>
          <a:xfrm>
            <a:off x="8011172" y="2007497"/>
            <a:ext cx="3844188" cy="3554557"/>
          </a:xfrm>
          <a:prstGeom prst="rect">
            <a:avLst/>
          </a:prstGeom>
        </p:spPr>
      </p:pic>
      <p:sp>
        <p:nvSpPr>
          <p:cNvPr id="14" name="Retângulo 13">
            <a:extLst>
              <a:ext uri="{FF2B5EF4-FFF2-40B4-BE49-F238E27FC236}">
                <a16:creationId xmlns:a16="http://schemas.microsoft.com/office/drawing/2014/main" id="{2920146B-6F0A-D228-5A11-74989C94C0CB}"/>
              </a:ext>
            </a:extLst>
          </p:cNvPr>
          <p:cNvSpPr/>
          <p:nvPr/>
        </p:nvSpPr>
        <p:spPr>
          <a:xfrm>
            <a:off x="8090854" y="4727570"/>
            <a:ext cx="1908000" cy="1438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0B65807D-82CB-8CC0-D2C2-E5C296F73FC4}"/>
              </a:ext>
            </a:extLst>
          </p:cNvPr>
          <p:cNvSpPr txBox="1"/>
          <p:nvPr/>
        </p:nvSpPr>
        <p:spPr>
          <a:xfrm>
            <a:off x="8643619" y="1369194"/>
            <a:ext cx="2669376" cy="584775"/>
          </a:xfrm>
          <a:prstGeom prst="rect">
            <a:avLst/>
          </a:prstGeom>
          <a:noFill/>
          <a:ln w="19050">
            <a:solidFill>
              <a:srgbClr val="953735"/>
            </a:solidFill>
          </a:ln>
        </p:spPr>
        <p:txBody>
          <a:bodyPr wrap="square" rtlCol="0" anchor="t">
            <a:spAutoFit/>
          </a:bodyPr>
          <a:lstStyle/>
          <a:p>
            <a:pPr algn="ctr" defTabSz="432008">
              <a:buClr>
                <a:srgbClr val="254061"/>
              </a:buClr>
              <a:buSzPct val="120000"/>
              <a:defRPr/>
            </a:pPr>
            <a:r>
              <a:rPr lang="pt-BR" altLang="pt-BR" sz="1600">
                <a:solidFill>
                  <a:srgbClr val="953735"/>
                </a:solidFill>
                <a:latin typeface="+mj-lt"/>
                <a:cs typeface="Arial" panose="020B0604020202020204" pitchFamily="34" charset="0"/>
              </a:rPr>
              <a:t>Passo 1: acionar o flag </a:t>
            </a:r>
          </a:p>
          <a:p>
            <a:pPr algn="ctr" defTabSz="432008">
              <a:buClr>
                <a:srgbClr val="254061"/>
              </a:buClr>
              <a:buSzPct val="120000"/>
              <a:defRPr/>
            </a:pPr>
            <a:r>
              <a:rPr lang="pt-BR" altLang="pt-BR" sz="1600">
                <a:solidFill>
                  <a:srgbClr val="953735"/>
                </a:solidFill>
                <a:latin typeface="+mj-lt"/>
                <a:cs typeface="Arial" panose="020B0604020202020204" pitchFamily="34" charset="0"/>
              </a:rPr>
              <a:t>na janela “Dados do Caso”</a:t>
            </a:r>
          </a:p>
        </p:txBody>
      </p:sp>
      <p:graphicFrame>
        <p:nvGraphicFramePr>
          <p:cNvPr id="6" name="Tabela 5">
            <a:extLst>
              <a:ext uri="{FF2B5EF4-FFF2-40B4-BE49-F238E27FC236}">
                <a16:creationId xmlns:a16="http://schemas.microsoft.com/office/drawing/2014/main" id="{17A2D8D1-4216-3D9D-BAFF-9798B520A6DA}"/>
              </a:ext>
            </a:extLst>
          </p:cNvPr>
          <p:cNvGraphicFramePr>
            <a:graphicFrameLocks noGrp="1"/>
          </p:cNvGraphicFramePr>
          <p:nvPr>
            <p:extLst>
              <p:ext uri="{D42A27DB-BD31-4B8C-83A1-F6EECF244321}">
                <p14:modId xmlns:p14="http://schemas.microsoft.com/office/powerpoint/2010/main" val="712114820"/>
              </p:ext>
            </p:extLst>
          </p:nvPr>
        </p:nvGraphicFramePr>
        <p:xfrm>
          <a:off x="3008959" y="3203937"/>
          <a:ext cx="2157095" cy="2194560"/>
        </p:xfrm>
        <a:graphic>
          <a:graphicData uri="http://schemas.openxmlformats.org/drawingml/2006/table">
            <a:tbl>
              <a:tblPr firstRow="1" firstCol="1" bandRow="1"/>
              <a:tblGrid>
                <a:gridCol w="977900">
                  <a:extLst>
                    <a:ext uri="{9D8B030D-6E8A-4147-A177-3AD203B41FA5}">
                      <a16:colId xmlns:a16="http://schemas.microsoft.com/office/drawing/2014/main" val="813729627"/>
                    </a:ext>
                  </a:extLst>
                </a:gridCol>
                <a:gridCol w="1179195">
                  <a:extLst>
                    <a:ext uri="{9D8B030D-6E8A-4147-A177-3AD203B41FA5}">
                      <a16:colId xmlns:a16="http://schemas.microsoft.com/office/drawing/2014/main" val="2418804245"/>
                    </a:ext>
                  </a:extLst>
                </a:gridCol>
              </a:tblGrid>
              <a:tr h="365760">
                <a:tc>
                  <a:txBody>
                    <a:bodyPr/>
                    <a:lstStyle/>
                    <a:p>
                      <a:pPr algn="ctr">
                        <a:buNone/>
                      </a:pPr>
                      <a:r>
                        <a:rPr lang="pt-BR" sz="1100" b="1" i="1">
                          <a:solidFill>
                            <a:srgbClr val="000000"/>
                          </a:solidFill>
                          <a:effectLst/>
                          <a:latin typeface="Calibri" panose="020F0502020204030204" pitchFamily="34" charset="0"/>
                          <a:ea typeface="Times New Roman" panose="02020603050405020304" pitchFamily="18" charset="0"/>
                        </a:rPr>
                        <a:t>Vazão afluente (m³/s)</a:t>
                      </a:r>
                      <a:endParaRPr lang="pt-B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buNone/>
                      </a:pPr>
                      <a:r>
                        <a:rPr lang="pt-BR" sz="1100" b="1" i="1">
                          <a:solidFill>
                            <a:srgbClr val="000000"/>
                          </a:solidFill>
                          <a:effectLst/>
                          <a:latin typeface="Calibri" panose="020F0502020204030204" pitchFamily="34" charset="0"/>
                          <a:ea typeface="Times New Roman" panose="02020603050405020304" pitchFamily="18" charset="0"/>
                        </a:rPr>
                        <a:t>NA máx operativo</a:t>
                      </a:r>
                      <a:br>
                        <a:rPr lang="pt-BR" sz="1100" b="1" i="1">
                          <a:solidFill>
                            <a:srgbClr val="000000"/>
                          </a:solidFill>
                          <a:effectLst/>
                          <a:latin typeface="Calibri" panose="020F0502020204030204" pitchFamily="34" charset="0"/>
                          <a:ea typeface="Times New Roman" panose="02020603050405020304" pitchFamily="18" charset="0"/>
                        </a:rPr>
                      </a:br>
                      <a:r>
                        <a:rPr lang="pt-BR" sz="1100" b="1" i="1">
                          <a:solidFill>
                            <a:srgbClr val="000000"/>
                          </a:solidFill>
                          <a:effectLst/>
                          <a:latin typeface="Calibri" panose="020F0502020204030204" pitchFamily="34" charset="0"/>
                          <a:ea typeface="Times New Roman" panose="02020603050405020304" pitchFamily="18" charset="0"/>
                        </a:rPr>
                        <a:t>(m)</a:t>
                      </a:r>
                      <a:endParaRPr lang="pt-B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74381353"/>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Até 2.700*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445,21</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53978"/>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3.000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445,19</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635788"/>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445,10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715218"/>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5.000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444,98</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0704699"/>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6.000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444,83</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200130"/>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7.000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444,61</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93289"/>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8.000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444,40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673912"/>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9.000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444,11</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067287"/>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10.000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443,74</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06687"/>
                  </a:ext>
                </a:extLst>
              </a:tr>
              <a:tr h="182880">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10.500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pt-BR" sz="1100" i="1">
                          <a:solidFill>
                            <a:srgbClr val="000000"/>
                          </a:solidFill>
                          <a:effectLst/>
                          <a:latin typeface="Calibri" panose="020F0502020204030204" pitchFamily="34" charset="0"/>
                          <a:ea typeface="Times New Roman" panose="02020603050405020304" pitchFamily="18" charset="0"/>
                        </a:rPr>
                        <a:t>443,50</a:t>
                      </a:r>
                      <a:endParaRPr lang="pt-BR"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033488"/>
                  </a:ext>
                </a:extLst>
              </a:tr>
            </a:tbl>
          </a:graphicData>
        </a:graphic>
      </p:graphicFrame>
      <p:sp>
        <p:nvSpPr>
          <p:cNvPr id="7" name="Onda 6">
            <a:extLst>
              <a:ext uri="{FF2B5EF4-FFF2-40B4-BE49-F238E27FC236}">
                <a16:creationId xmlns:a16="http://schemas.microsoft.com/office/drawing/2014/main" id="{2CC64C88-FAC5-AC7B-1A25-8B9B068131FA}"/>
              </a:ext>
            </a:extLst>
          </p:cNvPr>
          <p:cNvSpPr/>
          <p:nvPr/>
        </p:nvSpPr>
        <p:spPr>
          <a:xfrm>
            <a:off x="7815943" y="5695845"/>
            <a:ext cx="1656000" cy="792000"/>
          </a:xfrm>
          <a:prstGeom prst="wave">
            <a:avLst>
              <a:gd name="adj1" fmla="val 6526"/>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rPr>
              <a:t>Funcionalidade em validação</a:t>
            </a:r>
          </a:p>
        </p:txBody>
      </p:sp>
    </p:spTree>
    <p:extLst>
      <p:ext uri="{BB962C8B-B14F-4D97-AF65-F5344CB8AC3E}">
        <p14:creationId xmlns:p14="http://schemas.microsoft.com/office/powerpoint/2010/main" val="1332328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2BEF-A270-9820-6B12-5981865E51CE}"/>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BD5A05F7-B1EE-1F50-2963-A5BCE19500AD}"/>
              </a:ext>
            </a:extLst>
          </p:cNvPr>
          <p:cNvPicPr>
            <a:picLocks noChangeAspect="1"/>
          </p:cNvPicPr>
          <p:nvPr/>
        </p:nvPicPr>
        <p:blipFill>
          <a:blip r:embed="rId3"/>
          <a:stretch>
            <a:fillRect/>
          </a:stretch>
        </p:blipFill>
        <p:spPr>
          <a:xfrm>
            <a:off x="4078048" y="923382"/>
            <a:ext cx="7735370" cy="2906226"/>
          </a:xfrm>
          <a:prstGeom prst="rect">
            <a:avLst/>
          </a:prstGeom>
        </p:spPr>
      </p:pic>
      <p:sp>
        <p:nvSpPr>
          <p:cNvPr id="3" name="Retângulo 2">
            <a:extLst>
              <a:ext uri="{FF2B5EF4-FFF2-40B4-BE49-F238E27FC236}">
                <a16:creationId xmlns:a16="http://schemas.microsoft.com/office/drawing/2014/main" id="{98B39E7F-5088-D5F1-4D7E-1E158BC0BF7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0209E9F6-95D0-39F5-164F-B00B0D1903D6}"/>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Volumes máximos de Marimbondo (2/2)</a:t>
            </a:r>
          </a:p>
        </p:txBody>
      </p:sp>
      <p:sp>
        <p:nvSpPr>
          <p:cNvPr id="13" name="CaixaDeTexto 12">
            <a:extLst>
              <a:ext uri="{FF2B5EF4-FFF2-40B4-BE49-F238E27FC236}">
                <a16:creationId xmlns:a16="http://schemas.microsoft.com/office/drawing/2014/main" id="{C0A529E1-2610-8405-0DB2-13E28F890740}"/>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44</a:t>
            </a:fld>
            <a:endParaRPr lang="pt-BR" sz="1200">
              <a:solidFill>
                <a:schemeClr val="tx1">
                  <a:lumMod val="65000"/>
                  <a:lumOff val="35000"/>
                </a:schemeClr>
              </a:solidFill>
            </a:endParaRPr>
          </a:p>
        </p:txBody>
      </p:sp>
      <p:sp>
        <p:nvSpPr>
          <p:cNvPr id="11" name="CaixaDeTexto 10">
            <a:extLst>
              <a:ext uri="{FF2B5EF4-FFF2-40B4-BE49-F238E27FC236}">
                <a16:creationId xmlns:a16="http://schemas.microsoft.com/office/drawing/2014/main" id="{AE38C227-B7FA-EC6B-72E9-87B53904C4EE}"/>
              </a:ext>
            </a:extLst>
          </p:cNvPr>
          <p:cNvSpPr txBox="1"/>
          <p:nvPr/>
        </p:nvSpPr>
        <p:spPr>
          <a:xfrm>
            <a:off x="537145" y="1705641"/>
            <a:ext cx="3490103" cy="1077218"/>
          </a:xfrm>
          <a:prstGeom prst="rect">
            <a:avLst/>
          </a:prstGeom>
          <a:noFill/>
          <a:ln w="19050">
            <a:solidFill>
              <a:srgbClr val="953735"/>
            </a:solidFill>
          </a:ln>
        </p:spPr>
        <p:txBody>
          <a:bodyPr wrap="square" rtlCol="0" anchor="t">
            <a:spAutoFit/>
          </a:bodyPr>
          <a:lstStyle/>
          <a:p>
            <a:pPr algn="ctr" defTabSz="432008">
              <a:spcAft>
                <a:spcPts val="600"/>
              </a:spcAft>
              <a:buClr>
                <a:srgbClr val="254061"/>
              </a:buClr>
              <a:buSzPct val="120000"/>
              <a:defRPr/>
            </a:pPr>
            <a:r>
              <a:rPr lang="pt-BR" altLang="pt-BR" sz="1600">
                <a:solidFill>
                  <a:srgbClr val="953735"/>
                </a:solidFill>
                <a:latin typeface="+mj-lt"/>
                <a:cs typeface="Arial" panose="020B0604020202020204" pitchFamily="34" charset="0"/>
              </a:rPr>
              <a:t>Passo 2: </a:t>
            </a:r>
            <a:r>
              <a:rPr lang="pt-BR" altLang="pt-BR" sz="1600">
                <a:solidFill>
                  <a:srgbClr val="953735"/>
                </a:solidFill>
                <a:cs typeface="Arial" panose="020B0604020202020204" pitchFamily="34" charset="0"/>
              </a:rPr>
              <a:t>manter o preenchimento </a:t>
            </a:r>
            <a:r>
              <a:rPr lang="pt-BR" altLang="pt-BR" sz="1600" i="1">
                <a:solidFill>
                  <a:srgbClr val="953735"/>
                </a:solidFill>
                <a:cs typeface="Arial" panose="020B0604020202020204" pitchFamily="34" charset="0"/>
              </a:rPr>
              <a:t>default</a:t>
            </a:r>
            <a:r>
              <a:rPr lang="pt-BR" altLang="pt-BR" sz="1600">
                <a:solidFill>
                  <a:srgbClr val="953735"/>
                </a:solidFill>
                <a:cs typeface="Arial" panose="020B0604020202020204" pitchFamily="34" charset="0"/>
              </a:rPr>
              <a:t> da janela “Regras de Operação - Volume Máximo x Vazão” conforme tabela ao lado</a:t>
            </a:r>
            <a:endParaRPr lang="pt-BR" altLang="pt-BR" sz="1600">
              <a:solidFill>
                <a:srgbClr val="953735"/>
              </a:solidFill>
              <a:latin typeface="+mj-lt"/>
              <a:cs typeface="Arial" panose="020B0604020202020204" pitchFamily="34" charset="0"/>
            </a:endParaRPr>
          </a:p>
        </p:txBody>
      </p:sp>
      <p:sp>
        <p:nvSpPr>
          <p:cNvPr id="7" name="Freeform 11">
            <a:extLst>
              <a:ext uri="{FF2B5EF4-FFF2-40B4-BE49-F238E27FC236}">
                <a16:creationId xmlns:a16="http://schemas.microsoft.com/office/drawing/2014/main" id="{EAF6E2A0-778F-51DB-CD3B-E7B43743728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graphicFrame>
        <p:nvGraphicFramePr>
          <p:cNvPr id="41" name="Tabela 40">
            <a:extLst>
              <a:ext uri="{FF2B5EF4-FFF2-40B4-BE49-F238E27FC236}">
                <a16:creationId xmlns:a16="http://schemas.microsoft.com/office/drawing/2014/main" id="{FD2D45F7-2C1F-9B67-3554-A67C0A369AB2}"/>
              </a:ext>
            </a:extLst>
          </p:cNvPr>
          <p:cNvGraphicFramePr>
            <a:graphicFrameLocks noGrp="1"/>
          </p:cNvGraphicFramePr>
          <p:nvPr>
            <p:extLst>
              <p:ext uri="{D42A27DB-BD31-4B8C-83A1-F6EECF244321}">
                <p14:modId xmlns:p14="http://schemas.microsoft.com/office/powerpoint/2010/main" val="3207099147"/>
              </p:ext>
            </p:extLst>
          </p:nvPr>
        </p:nvGraphicFramePr>
        <p:xfrm>
          <a:off x="2087220" y="4474844"/>
          <a:ext cx="7415997" cy="2160000"/>
        </p:xfrm>
        <a:graphic>
          <a:graphicData uri="http://schemas.openxmlformats.org/drawingml/2006/table">
            <a:tbl>
              <a:tblPr/>
              <a:tblGrid>
                <a:gridCol w="674193">
                  <a:extLst>
                    <a:ext uri="{9D8B030D-6E8A-4147-A177-3AD203B41FA5}">
                      <a16:colId xmlns:a16="http://schemas.microsoft.com/office/drawing/2014/main" val="637660212"/>
                    </a:ext>
                  </a:extLst>
                </a:gridCol>
                <a:gridCol w="561817">
                  <a:extLst>
                    <a:ext uri="{9D8B030D-6E8A-4147-A177-3AD203B41FA5}">
                      <a16:colId xmlns:a16="http://schemas.microsoft.com/office/drawing/2014/main" val="1635027277"/>
                    </a:ext>
                  </a:extLst>
                </a:gridCol>
                <a:gridCol w="561817">
                  <a:extLst>
                    <a:ext uri="{9D8B030D-6E8A-4147-A177-3AD203B41FA5}">
                      <a16:colId xmlns:a16="http://schemas.microsoft.com/office/drawing/2014/main" val="30179787"/>
                    </a:ext>
                  </a:extLst>
                </a:gridCol>
                <a:gridCol w="561817">
                  <a:extLst>
                    <a:ext uri="{9D8B030D-6E8A-4147-A177-3AD203B41FA5}">
                      <a16:colId xmlns:a16="http://schemas.microsoft.com/office/drawing/2014/main" val="1391526655"/>
                    </a:ext>
                  </a:extLst>
                </a:gridCol>
                <a:gridCol w="561817">
                  <a:extLst>
                    <a:ext uri="{9D8B030D-6E8A-4147-A177-3AD203B41FA5}">
                      <a16:colId xmlns:a16="http://schemas.microsoft.com/office/drawing/2014/main" val="707208672"/>
                    </a:ext>
                  </a:extLst>
                </a:gridCol>
                <a:gridCol w="561817">
                  <a:extLst>
                    <a:ext uri="{9D8B030D-6E8A-4147-A177-3AD203B41FA5}">
                      <a16:colId xmlns:a16="http://schemas.microsoft.com/office/drawing/2014/main" val="2428506742"/>
                    </a:ext>
                  </a:extLst>
                </a:gridCol>
                <a:gridCol w="561817">
                  <a:extLst>
                    <a:ext uri="{9D8B030D-6E8A-4147-A177-3AD203B41FA5}">
                      <a16:colId xmlns:a16="http://schemas.microsoft.com/office/drawing/2014/main" val="3261261889"/>
                    </a:ext>
                  </a:extLst>
                </a:gridCol>
                <a:gridCol w="561817">
                  <a:extLst>
                    <a:ext uri="{9D8B030D-6E8A-4147-A177-3AD203B41FA5}">
                      <a16:colId xmlns:a16="http://schemas.microsoft.com/office/drawing/2014/main" val="3710415874"/>
                    </a:ext>
                  </a:extLst>
                </a:gridCol>
                <a:gridCol w="561817">
                  <a:extLst>
                    <a:ext uri="{9D8B030D-6E8A-4147-A177-3AD203B41FA5}">
                      <a16:colId xmlns:a16="http://schemas.microsoft.com/office/drawing/2014/main" val="4121695006"/>
                    </a:ext>
                  </a:extLst>
                </a:gridCol>
                <a:gridCol w="561817">
                  <a:extLst>
                    <a:ext uri="{9D8B030D-6E8A-4147-A177-3AD203B41FA5}">
                      <a16:colId xmlns:a16="http://schemas.microsoft.com/office/drawing/2014/main" val="3368461818"/>
                    </a:ext>
                  </a:extLst>
                </a:gridCol>
                <a:gridCol w="561817">
                  <a:extLst>
                    <a:ext uri="{9D8B030D-6E8A-4147-A177-3AD203B41FA5}">
                      <a16:colId xmlns:a16="http://schemas.microsoft.com/office/drawing/2014/main" val="616920066"/>
                    </a:ext>
                  </a:extLst>
                </a:gridCol>
                <a:gridCol w="561817">
                  <a:extLst>
                    <a:ext uri="{9D8B030D-6E8A-4147-A177-3AD203B41FA5}">
                      <a16:colId xmlns:a16="http://schemas.microsoft.com/office/drawing/2014/main" val="1084858471"/>
                    </a:ext>
                  </a:extLst>
                </a:gridCol>
                <a:gridCol w="561817">
                  <a:extLst>
                    <a:ext uri="{9D8B030D-6E8A-4147-A177-3AD203B41FA5}">
                      <a16:colId xmlns:a16="http://schemas.microsoft.com/office/drawing/2014/main" val="3786023909"/>
                    </a:ext>
                  </a:extLst>
                </a:gridCol>
              </a:tblGrid>
              <a:tr h="180000">
                <a:tc>
                  <a:txBody>
                    <a:bodyPr/>
                    <a:lstStyle/>
                    <a:p>
                      <a:pPr algn="l" fontAlgn="b"/>
                      <a:r>
                        <a:rPr lang="pt-BR" sz="11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2">
                  <a:txBody>
                    <a:bodyPr/>
                    <a:lstStyle/>
                    <a:p>
                      <a:pPr algn="ctr" fontAlgn="ctr"/>
                      <a:r>
                        <a:rPr lang="pt-BR" sz="1100" b="1" i="0" u="none" strike="noStrike">
                          <a:solidFill>
                            <a:srgbClr val="000000"/>
                          </a:solidFill>
                          <a:effectLst/>
                          <a:latin typeface="Calibri" panose="020F0502020204030204" pitchFamily="34" charset="0"/>
                        </a:rPr>
                        <a:t>MARIMBONDO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70792171"/>
                  </a:ext>
                </a:extLst>
              </a:tr>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jan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fev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abr</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jun</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jul</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ago</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err="1">
                          <a:solidFill>
                            <a:srgbClr val="000000"/>
                          </a:solidFill>
                          <a:effectLst/>
                          <a:latin typeface="Calibri" panose="020F0502020204030204" pitchFamily="34" charset="0"/>
                        </a:rPr>
                        <a:t>nov</a:t>
                      </a: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4994,45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10500,0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5085,59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5228,08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9000,0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9157073"/>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5341,55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8000,0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7678027"/>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5424,8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7000,0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8041122"/>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5513,06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6000,0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8899704"/>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5573,91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5000,0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2803240"/>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5623,0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4000,0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8410105"/>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5660,14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3000,0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9681106"/>
                  </a:ext>
                </a:extLst>
              </a:tr>
              <a:tr h="180000">
                <a:tc>
                  <a:txBody>
                    <a:bodyPr/>
                    <a:lstStyle/>
                    <a:p>
                      <a:pPr marL="0" algn="ctr" defTabSz="914400" rtl="0" eaLnBrk="1" fontAlgn="ctr" latinLnBrk="0" hangingPunct="1">
                        <a:buNone/>
                      </a:pPr>
                      <a:r>
                        <a:rPr lang="pt-BR" sz="1100" b="1" i="0" u="none" strike="noStrike" kern="1200">
                          <a:solidFill>
                            <a:srgbClr val="000000"/>
                          </a:solidFill>
                          <a:effectLst/>
                          <a:latin typeface="Calibri" panose="020F0502020204030204" pitchFamily="34" charset="0"/>
                          <a:ea typeface="+mn-ea"/>
                          <a:cs typeface="+mn-cs"/>
                        </a:rPr>
                        <a:t>5668,35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2700,0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buNone/>
                      </a:pPr>
                      <a:r>
                        <a:rPr lang="pt-BR" sz="1100" b="0" i="0" u="none" strike="noStrike" kern="1200">
                          <a:solidFill>
                            <a:srgbClr val="000000"/>
                          </a:solidFill>
                          <a:effectLst/>
                          <a:latin typeface="Calibri" panose="020F0502020204030204" pitchFamily="34" charset="0"/>
                          <a:ea typeface="+mn-ea"/>
                          <a:cs typeface="+mn-cs"/>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0227005"/>
                  </a:ext>
                </a:extLst>
              </a:tr>
            </a:tbl>
          </a:graphicData>
        </a:graphic>
      </p:graphicFrame>
      <p:sp>
        <p:nvSpPr>
          <p:cNvPr id="42" name="CaixaDeTexto 41">
            <a:extLst>
              <a:ext uri="{FF2B5EF4-FFF2-40B4-BE49-F238E27FC236}">
                <a16:creationId xmlns:a16="http://schemas.microsoft.com/office/drawing/2014/main" id="{0791AF91-96AA-E058-4653-9C74D99C02CF}"/>
              </a:ext>
            </a:extLst>
          </p:cNvPr>
          <p:cNvSpPr txBox="1"/>
          <p:nvPr/>
        </p:nvSpPr>
        <p:spPr>
          <a:xfrm>
            <a:off x="4858429" y="4097177"/>
            <a:ext cx="2473862"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803880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0348923-7BCB-AB45-E06C-487E35110DE5}"/>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437687BA-7E56-0698-D6F2-E0329239E3D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825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75CC0-DFC4-6095-55EB-E5B3ACF728C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F1995DA-9D9E-3305-7705-9DD19965EA1F}"/>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COM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4C3C37BD-3850-8C1F-FEE1-2C059AEDA82A}"/>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19918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7818-A8DC-0A99-A0D6-8A51093757BA}"/>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5378A582-0D43-868A-7BF4-BDF9A484AD6E}"/>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a:extLst>
              <a:ext uri="{FF2B5EF4-FFF2-40B4-BE49-F238E27FC236}">
                <a16:creationId xmlns:a16="http://schemas.microsoft.com/office/drawing/2014/main" id="{DA2083A1-964A-1BFC-5025-F186CD67816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F623B54-8BBE-D0E6-68E1-EAEC5D5BD19C}"/>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(1/4)</a:t>
            </a:r>
          </a:p>
        </p:txBody>
      </p:sp>
      <p:sp>
        <p:nvSpPr>
          <p:cNvPr id="13" name="CaixaDeTexto 12">
            <a:extLst>
              <a:ext uri="{FF2B5EF4-FFF2-40B4-BE49-F238E27FC236}">
                <a16:creationId xmlns:a16="http://schemas.microsoft.com/office/drawing/2014/main" id="{54FEADA2-7411-41AF-5E00-663A71D63F60}"/>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07BA4816-7959-E601-5312-D4841A8524FC}"/>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a:extLst>
              <a:ext uri="{FF2B5EF4-FFF2-40B4-BE49-F238E27FC236}">
                <a16:creationId xmlns:a16="http://schemas.microsoft.com/office/drawing/2014/main" id="{18BCC5E8-CCBD-FE88-BB4C-4C65D5034103}"/>
              </a:ext>
            </a:extLst>
          </p:cNvPr>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31976E54-7F34-82D3-82F2-3E5D8E26D81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031234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4088-5F1D-A49F-5CF5-03A15439AE79}"/>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CCE1B1C-1BD6-E132-74E1-960557FF3C7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7BD6D72-7156-1D30-5F58-76104DD065D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(2/4)</a:t>
            </a:r>
          </a:p>
        </p:txBody>
      </p:sp>
      <p:sp>
        <p:nvSpPr>
          <p:cNvPr id="13" name="CaixaDeTexto 12">
            <a:extLst>
              <a:ext uri="{FF2B5EF4-FFF2-40B4-BE49-F238E27FC236}">
                <a16:creationId xmlns:a16="http://schemas.microsoft.com/office/drawing/2014/main" id="{54226D65-E718-8442-BAAE-6DDF2D903F6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48</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B25FAC7D-1AD5-8D85-2B9F-F333F0DA2B78}"/>
              </a:ext>
            </a:extLst>
          </p:cNvPr>
          <p:cNvSpPr txBox="1"/>
          <p:nvPr/>
        </p:nvSpPr>
        <p:spPr>
          <a:xfrm>
            <a:off x="359072" y="911713"/>
            <a:ext cx="11459046" cy="190821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O caso de energia firme é executado com apenas um mercado. Além disso, não há separação das usinas hidrelétricas em </a:t>
            </a:r>
            <a:r>
              <a:rPr lang="pt-BR" altLang="pt-BR" sz="2000" err="1">
                <a:latin typeface="+mj-lt"/>
                <a:cs typeface="Arial" panose="020B0604020202020204" pitchFamily="34" charset="0"/>
              </a:rPr>
              <a:t>REEs</a:t>
            </a:r>
            <a:r>
              <a:rPr lang="pt-BR" altLang="pt-BR" sz="2000">
                <a:latin typeface="+mj-lt"/>
                <a:cs typeface="Arial" panose="020B0604020202020204" pitchFamily="34" charset="0"/>
              </a:rPr>
              <a:t>, pois a simulação é feita a usinas individualizadas</a:t>
            </a:r>
            <a:r>
              <a:rPr lang="pt-BR" altLang="pt-BR" sz="2000">
                <a:cs typeface="Arial" panose="020B0604020202020204" pitchFamily="34" charset="0"/>
              </a:rPr>
              <a:t>. Dessa forma, as usinas fictícias não são necessárias.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Portanto, os submercados e </a:t>
            </a:r>
            <a:r>
              <a:rPr lang="pt-BR" altLang="pt-BR" sz="2000" err="1">
                <a:cs typeface="Arial" panose="020B0604020202020204" pitchFamily="34" charset="0"/>
              </a:rPr>
              <a:t>REEs</a:t>
            </a:r>
            <a:r>
              <a:rPr lang="pt-BR" altLang="pt-BR" sz="2000">
                <a:cs typeface="Arial" panose="020B0604020202020204" pitchFamily="34" charset="0"/>
              </a:rPr>
              <a:t> devem ser unificados e as usinas fictícias devem ser apagadas. Para isso, basta responder Sim às perguntas abaixo apresentadas na interface durante a conversão.</a:t>
            </a:r>
            <a:endParaRPr lang="pt-BR" altLang="pt-BR" sz="2000">
              <a:latin typeface="+mj-lt"/>
              <a:cs typeface="Arial" panose="020B0604020202020204" pitchFamily="34" charset="0"/>
            </a:endParaRPr>
          </a:p>
        </p:txBody>
      </p:sp>
      <p:pic>
        <p:nvPicPr>
          <p:cNvPr id="1026" name="Picture 2" descr="image005">
            <a:extLst>
              <a:ext uri="{FF2B5EF4-FFF2-40B4-BE49-F238E27FC236}">
                <a16:creationId xmlns:a16="http://schemas.microsoft.com/office/drawing/2014/main" id="{5CEAF687-1AF4-9ADB-10A7-8438D549F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035" y="3157225"/>
            <a:ext cx="3390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7" descr="image006">
            <a:extLst>
              <a:ext uri="{FF2B5EF4-FFF2-40B4-BE49-F238E27FC236}">
                <a16:creationId xmlns:a16="http://schemas.microsoft.com/office/drawing/2014/main" id="{295A42E6-0ADF-AD30-69FA-D8BC8FC9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710" y="4707458"/>
            <a:ext cx="27495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1">
            <a:extLst>
              <a:ext uri="{FF2B5EF4-FFF2-40B4-BE49-F238E27FC236}">
                <a16:creationId xmlns:a16="http://schemas.microsoft.com/office/drawing/2014/main" id="{4D26199D-3BA7-372C-10C0-BEF10C56C52B}"/>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2" name="Retângulo 1">
            <a:extLst>
              <a:ext uri="{FF2B5EF4-FFF2-40B4-BE49-F238E27FC236}">
                <a16:creationId xmlns:a16="http://schemas.microsoft.com/office/drawing/2014/main" id="{81B63E92-114A-E71E-1914-FF5E9712C3F3}"/>
              </a:ext>
            </a:extLst>
          </p:cNvPr>
          <p:cNvSpPr/>
          <p:nvPr/>
        </p:nvSpPr>
        <p:spPr>
          <a:xfrm>
            <a:off x="5873889" y="4083870"/>
            <a:ext cx="558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4237255C-3508-0ED1-AA1A-6705DAC4417F}"/>
              </a:ext>
            </a:extLst>
          </p:cNvPr>
          <p:cNvSpPr/>
          <p:nvPr/>
        </p:nvSpPr>
        <p:spPr>
          <a:xfrm>
            <a:off x="5549417" y="5641231"/>
            <a:ext cx="5688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2473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EF499-D77C-A0B3-15FD-74F905A9C41C}"/>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D1F8535A-9076-D863-CD04-18C468F535B0}"/>
              </a:ext>
            </a:extLst>
          </p:cNvPr>
          <p:cNvPicPr>
            <a:picLocks noChangeAspect="1"/>
          </p:cNvPicPr>
          <p:nvPr/>
        </p:nvPicPr>
        <p:blipFill>
          <a:blip r:embed="rId3"/>
          <a:stretch>
            <a:fillRect/>
          </a:stretch>
        </p:blipFill>
        <p:spPr>
          <a:xfrm>
            <a:off x="3291581" y="3456823"/>
            <a:ext cx="5001814" cy="1863421"/>
          </a:xfrm>
          <a:prstGeom prst="rect">
            <a:avLst/>
          </a:prstGeom>
        </p:spPr>
      </p:pic>
      <p:sp>
        <p:nvSpPr>
          <p:cNvPr id="3" name="Retângulo 2">
            <a:extLst>
              <a:ext uri="{FF2B5EF4-FFF2-40B4-BE49-F238E27FC236}">
                <a16:creationId xmlns:a16="http://schemas.microsoft.com/office/drawing/2014/main" id="{5DF1C3B4-333A-8B14-952F-9AF78DEA22F1}"/>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CCA73A1-CAC0-C593-760B-1C3269F475F3}"/>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(3/4)</a:t>
            </a:r>
          </a:p>
        </p:txBody>
      </p:sp>
      <p:sp>
        <p:nvSpPr>
          <p:cNvPr id="13" name="CaixaDeTexto 12">
            <a:extLst>
              <a:ext uri="{FF2B5EF4-FFF2-40B4-BE49-F238E27FC236}">
                <a16:creationId xmlns:a16="http://schemas.microsoft.com/office/drawing/2014/main" id="{4F0A8690-B368-D2D8-AF8C-FDCB975E613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49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D07FC17E-9BD8-542C-BC83-1563A0943119}"/>
              </a:ext>
            </a:extLst>
          </p:cNvPr>
          <p:cNvSpPr txBox="1"/>
          <p:nvPr/>
        </p:nvSpPr>
        <p:spPr>
          <a:xfrm>
            <a:off x="359072" y="911713"/>
            <a:ext cx="11459046" cy="481054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Se houver um caso SUISHI existente no </a:t>
            </a:r>
            <a:r>
              <a:rPr lang="pt-BR" altLang="pt-BR" sz="2000" err="1">
                <a:latin typeface="+mj-lt"/>
                <a:cs typeface="Arial" panose="020B0604020202020204" pitchFamily="34" charset="0"/>
              </a:rPr>
              <a:t>Encad</a:t>
            </a:r>
            <a:r>
              <a:rPr lang="pt-BR" altLang="pt-BR" sz="2000">
                <a:latin typeface="+mj-lt"/>
                <a:cs typeface="Arial" panose="020B0604020202020204" pitchFamily="34" charset="0"/>
              </a:rPr>
              <a:t> </a:t>
            </a:r>
            <a:r>
              <a:rPr lang="pt-BR" altLang="pt-BR" sz="2000">
                <a:cs typeface="Arial" panose="020B0604020202020204" pitchFamily="34" charset="0"/>
              </a:rPr>
              <a:t>com a parametrização desejada e </a:t>
            </a:r>
            <a:r>
              <a:rPr lang="pt-BR" altLang="pt-BR" sz="2000">
                <a:latin typeface="+mj-lt"/>
                <a:cs typeface="Arial" panose="020B0604020202020204" pitchFamily="34" charset="0"/>
              </a:rPr>
              <a:t>rodado na mesma versão do caso que está sendo convertido, é possível recuperar as suas opções de execução. </a:t>
            </a:r>
            <a:r>
              <a:rPr lang="pt-BR" altLang="pt-BR" sz="2000">
                <a:cs typeface="Arial" panose="020B0604020202020204" pitchFamily="34" charset="0"/>
              </a:rPr>
              <a:t>Para isso, responda Sim à pergunta abaixo apresentada na interface durante a conversão.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Caso contrário</a:t>
            </a:r>
            <a:r>
              <a:rPr lang="pt-BR" altLang="pt-BR" sz="2000">
                <a:latin typeface="+mj-lt"/>
                <a:cs typeface="Arial" panose="020B0604020202020204" pitchFamily="34" charset="0"/>
              </a:rPr>
              <a:t>, dirija-se à seção anterior desta apresentação (“Conversão do caso NEWAVE para SUISHI </a:t>
            </a:r>
            <a:r>
              <a:rPr lang="pt-BR" altLang="pt-BR" sz="2000" u="sng">
                <a:latin typeface="+mj-lt"/>
                <a:cs typeface="Arial" panose="020B0604020202020204" pitchFamily="34" charset="0"/>
              </a:rPr>
              <a:t>SEM</a:t>
            </a:r>
            <a:r>
              <a:rPr lang="pt-BR" altLang="pt-BR" sz="2000">
                <a:latin typeface="+mj-lt"/>
                <a:cs typeface="Arial" panose="020B0604020202020204" pitchFamily="34" charset="0"/>
              </a:rPr>
              <a:t> recuperação de opções de execução de casos antigos”).</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7F26531-AFEA-A3B0-5D56-D659384531B2}"/>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
        <p:nvSpPr>
          <p:cNvPr id="10" name="Retângulo 9">
            <a:extLst>
              <a:ext uri="{FF2B5EF4-FFF2-40B4-BE49-F238E27FC236}">
                <a16:creationId xmlns:a16="http://schemas.microsoft.com/office/drawing/2014/main" id="{F59E12AE-758F-0E7F-23F7-AB7E9F959128}"/>
              </a:ext>
            </a:extLst>
          </p:cNvPr>
          <p:cNvSpPr/>
          <p:nvPr/>
        </p:nvSpPr>
        <p:spPr>
          <a:xfrm>
            <a:off x="6889889" y="4784645"/>
            <a:ext cx="612000" cy="34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1109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Polinjus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220060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O arquivo polinjus.dat ou polinjus.csv apresenta os polinômios vazão nível de jusante das usinas em novo formato.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dirty="0">
                <a:latin typeface="+mj-lt"/>
                <a:cs typeface="Arial" panose="020B0604020202020204" pitchFamily="34" charset="0"/>
              </a:rPr>
              <a:t>É necessário incluí-lo na pasta do deck NEWAVE antes da conversão para SUISHI.</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en-US" altLang="pt-BR" sz="2000" dirty="0" err="1">
                <a:cs typeface="Arial" panose="020B0604020202020204" pitchFamily="34" charset="0"/>
              </a:rPr>
              <a:t>Importante</a:t>
            </a:r>
            <a:r>
              <a:rPr lang="en-US" altLang="pt-BR" sz="2000" dirty="0">
                <a:cs typeface="Arial" panose="020B0604020202020204" pitchFamily="34" charset="0"/>
              </a:rPr>
              <a:t>: O </a:t>
            </a:r>
            <a:r>
              <a:rPr lang="en-US" altLang="pt-BR" sz="2000" dirty="0" err="1">
                <a:cs typeface="Arial" panose="020B0604020202020204" pitchFamily="34" charset="0"/>
              </a:rPr>
              <a:t>arquivo</a:t>
            </a:r>
            <a:r>
              <a:rPr lang="en-US" altLang="pt-BR" sz="2000" dirty="0">
                <a:cs typeface="Arial" panose="020B0604020202020204" pitchFamily="34" charset="0"/>
              </a:rPr>
              <a:t> </a:t>
            </a:r>
            <a:r>
              <a:rPr lang="en-US" altLang="pt-BR" sz="2000" dirty="0" err="1">
                <a:cs typeface="Arial" panose="020B0604020202020204" pitchFamily="34" charset="0"/>
              </a:rPr>
              <a:t>polinjus</a:t>
            </a:r>
            <a:r>
              <a:rPr lang="en-US" altLang="pt-BR" sz="2000" dirty="0">
                <a:cs typeface="Arial" panose="020B0604020202020204" pitchFamily="34" charset="0"/>
              </a:rPr>
              <a:t> </a:t>
            </a:r>
            <a:r>
              <a:rPr lang="en-US" altLang="pt-BR" sz="2000" dirty="0" err="1">
                <a:cs typeface="Arial" panose="020B0604020202020204" pitchFamily="34" charset="0"/>
              </a:rPr>
              <a:t>incluso</a:t>
            </a:r>
            <a:r>
              <a:rPr lang="en-US" altLang="pt-BR" sz="2000" dirty="0">
                <a:cs typeface="Arial" panose="020B0604020202020204" pitchFamily="34" charset="0"/>
              </a:rPr>
              <a:t> </a:t>
            </a:r>
            <a:r>
              <a:rPr lang="en-US" altLang="pt-BR" sz="2000" dirty="0" err="1">
                <a:cs typeface="Arial" panose="020B0604020202020204" pitchFamily="34" charset="0"/>
              </a:rPr>
              <a:t>nos</a:t>
            </a:r>
            <a:r>
              <a:rPr lang="en-US" altLang="pt-BR" sz="2000" dirty="0">
                <a:cs typeface="Arial" panose="020B0604020202020204" pitchFamily="34" charset="0"/>
              </a:rPr>
              <a:t> decks da EPE </a:t>
            </a:r>
            <a:r>
              <a:rPr lang="en-US" altLang="pt-BR" sz="2000" dirty="0" err="1">
                <a:cs typeface="Arial" panose="020B0604020202020204" pitchFamily="34" charset="0"/>
              </a:rPr>
              <a:t>difere</a:t>
            </a:r>
            <a:r>
              <a:rPr lang="en-US" altLang="pt-BR" sz="2000" dirty="0">
                <a:cs typeface="Arial" panose="020B0604020202020204" pitchFamily="34" charset="0"/>
              </a:rPr>
              <a:t> do </a:t>
            </a:r>
            <a:r>
              <a:rPr lang="en-US" altLang="pt-BR" sz="2000" dirty="0" err="1">
                <a:cs typeface="Arial" panose="020B0604020202020204" pitchFamily="34" charset="0"/>
              </a:rPr>
              <a:t>arquivo</a:t>
            </a:r>
            <a:r>
              <a:rPr lang="en-US" altLang="pt-BR" sz="2000" dirty="0">
                <a:cs typeface="Arial" panose="020B0604020202020204" pitchFamily="34" charset="0"/>
              </a:rPr>
              <a:t> </a:t>
            </a:r>
            <a:r>
              <a:rPr lang="en-US" altLang="pt-BR" sz="2000" dirty="0" err="1">
                <a:cs typeface="Arial" panose="020B0604020202020204" pitchFamily="34" charset="0"/>
              </a:rPr>
              <a:t>disponibilizado</a:t>
            </a:r>
            <a:r>
              <a:rPr lang="en-US" altLang="pt-BR" sz="2000" dirty="0">
                <a:cs typeface="Arial" panose="020B0604020202020204" pitchFamily="34" charset="0"/>
              </a:rPr>
              <a:t> </a:t>
            </a:r>
            <a:r>
              <a:rPr lang="en-US" altLang="pt-BR" sz="2000" dirty="0" err="1">
                <a:cs typeface="Arial" panose="020B0604020202020204" pitchFamily="34" charset="0"/>
              </a:rPr>
              <a:t>pelo</a:t>
            </a:r>
            <a:r>
              <a:rPr lang="en-US" altLang="pt-BR" sz="2000" dirty="0">
                <a:cs typeface="Arial" panose="020B0604020202020204" pitchFamily="34" charset="0"/>
              </a:rPr>
              <a:t> ONS.</a:t>
            </a:r>
            <a:endParaRPr lang="pt-BR" altLang="pt-BR" sz="2000" dirty="0">
              <a:cs typeface="Arial" panose="020B0604020202020204" pitchFamily="34" charset="0"/>
            </a:endParaRPr>
          </a:p>
          <a:p>
            <a:pPr algn="just" defTabSz="432008">
              <a:lnSpc>
                <a:spcPct val="108000"/>
              </a:lnSpc>
              <a:spcAft>
                <a:spcPts val="1200"/>
              </a:spcAft>
              <a:buClr>
                <a:srgbClr val="254061"/>
              </a:buClr>
              <a:buSzPct val="120000"/>
              <a:defRPr/>
            </a:pPr>
            <a:endParaRPr lang="pt-BR" altLang="pt-BR" sz="2000" dirty="0">
              <a:latin typeface="+mj-lt"/>
              <a:cs typeface="Arial" panose="020B0604020202020204" pitchFamily="34" charset="0"/>
            </a:endParaRPr>
          </a:p>
        </p:txBody>
      </p:sp>
      <p:sp>
        <p:nvSpPr>
          <p:cNvPr id="5" name="Freeform 11">
            <a:extLst>
              <a:ext uri="{FF2B5EF4-FFF2-40B4-BE49-F238E27FC236}">
                <a16:creationId xmlns:a16="http://schemas.microsoft.com/office/drawing/2014/main" id="{B268166B-0271-BB4E-1F37-8D0505A6CFA0}"/>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97338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5592-4384-08F7-20D0-6883AC9A8C1B}"/>
            </a:ext>
          </a:extLst>
        </p:cNvPr>
        <p:cNvGrpSpPr/>
        <p:nvPr/>
      </p:nvGrpSpPr>
      <p:grpSpPr>
        <a:xfrm>
          <a:off x="0" y="0"/>
          <a:ext cx="0" cy="0"/>
          <a:chOff x="0" y="0"/>
          <a:chExt cx="0" cy="0"/>
        </a:xfrm>
      </p:grpSpPr>
      <p:sp>
        <p:nvSpPr>
          <p:cNvPr id="9" name="CaixaDeTexto 8">
            <a:extLst>
              <a:ext uri="{FF2B5EF4-FFF2-40B4-BE49-F238E27FC236}">
                <a16:creationId xmlns:a16="http://schemas.microsoft.com/office/drawing/2014/main" id="{A9C56BF1-0F61-988F-DAFB-21732ECBFB9D}"/>
              </a:ext>
            </a:extLst>
          </p:cNvPr>
          <p:cNvSpPr txBox="1"/>
          <p:nvPr/>
        </p:nvSpPr>
        <p:spPr>
          <a:xfrm>
            <a:off x="359072" y="911713"/>
            <a:ext cx="11459046" cy="578312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Quando a janela de recuperação de opções de execução se abrir, selecione o caso SUISHI que servirá como base, mantenha todas as opções nas abas “Dados do Caso”, “Faixas de Operação” e “Outras Opções” selecionadas e pressione Aplicar.</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Mesmo com a </a:t>
            </a:r>
            <a:r>
              <a:rPr lang="pt-BR" altLang="pt-BR" sz="2000">
                <a:cs typeface="Arial" panose="020B0604020202020204" pitchFamily="34" charset="0"/>
              </a:rPr>
              <a:t>recuperação de opções de execução de casos antigos, são necessários ajustes nas séries de vazões e desvios d’água de algumas usinas, conforme slides a seguir.</a:t>
            </a:r>
            <a:endParaRPr lang="pt-BR" altLang="pt-BR" sz="2000">
              <a:latin typeface="+mj-lt"/>
              <a:cs typeface="Arial" panose="020B0604020202020204" pitchFamily="34" charset="0"/>
            </a:endParaRPr>
          </a:p>
        </p:txBody>
      </p:sp>
      <p:pic>
        <p:nvPicPr>
          <p:cNvPr id="6" name="Imagem 5">
            <a:extLst>
              <a:ext uri="{FF2B5EF4-FFF2-40B4-BE49-F238E27FC236}">
                <a16:creationId xmlns:a16="http://schemas.microsoft.com/office/drawing/2014/main" id="{CEC225AD-FE06-E6AE-058F-17BBEE0FD4E5}"/>
              </a:ext>
            </a:extLst>
          </p:cNvPr>
          <p:cNvPicPr>
            <a:picLocks noChangeAspect="1"/>
          </p:cNvPicPr>
          <p:nvPr/>
        </p:nvPicPr>
        <p:blipFill>
          <a:blip r:embed="rId3"/>
          <a:stretch>
            <a:fillRect/>
          </a:stretch>
        </p:blipFill>
        <p:spPr>
          <a:xfrm>
            <a:off x="3723697" y="1969214"/>
            <a:ext cx="4744606" cy="3928947"/>
          </a:xfrm>
          <a:prstGeom prst="rect">
            <a:avLst/>
          </a:prstGeom>
        </p:spPr>
      </p:pic>
      <p:sp>
        <p:nvSpPr>
          <p:cNvPr id="3" name="Retângulo 2">
            <a:extLst>
              <a:ext uri="{FF2B5EF4-FFF2-40B4-BE49-F238E27FC236}">
                <a16:creationId xmlns:a16="http://schemas.microsoft.com/office/drawing/2014/main" id="{09F26C33-4E7C-6581-22D2-E9BA7B7450BD}"/>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7FA56CF-F447-3B99-9128-33A8EB3D65B8}"/>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(4/4)</a:t>
            </a:r>
          </a:p>
        </p:txBody>
      </p:sp>
      <p:sp>
        <p:nvSpPr>
          <p:cNvPr id="13" name="CaixaDeTexto 12">
            <a:extLst>
              <a:ext uri="{FF2B5EF4-FFF2-40B4-BE49-F238E27FC236}">
                <a16:creationId xmlns:a16="http://schemas.microsoft.com/office/drawing/2014/main" id="{038622D8-6C87-D686-4ED7-0DA89A1F0B04}"/>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50</a:t>
            </a:fld>
            <a:endParaRPr lang="pt-BR" sz="1200">
              <a:solidFill>
                <a:schemeClr val="tx1">
                  <a:lumMod val="65000"/>
                  <a:lumOff val="35000"/>
                </a:schemeClr>
              </a:solidFill>
            </a:endParaRPr>
          </a:p>
        </p:txBody>
      </p:sp>
      <p:sp>
        <p:nvSpPr>
          <p:cNvPr id="5" name="Freeform 11">
            <a:extLst>
              <a:ext uri="{FF2B5EF4-FFF2-40B4-BE49-F238E27FC236}">
                <a16:creationId xmlns:a16="http://schemas.microsoft.com/office/drawing/2014/main" id="{EF3E0CA2-155A-C193-2DDA-8AC7E55B18E8}"/>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1795550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DF4C-B289-5C64-3144-5F49F0556C28}"/>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156309B6-341E-D951-1D4F-20BAD3B2BECA}"/>
              </a:ext>
            </a:extLst>
          </p:cNvPr>
          <p:cNvPicPr>
            <a:picLocks noChangeAspect="1"/>
          </p:cNvPicPr>
          <p:nvPr/>
        </p:nvPicPr>
        <p:blipFill>
          <a:blip r:embed="rId3"/>
          <a:srcRect b="44753"/>
          <a:stretch>
            <a:fillRect/>
          </a:stretch>
        </p:blipFill>
        <p:spPr>
          <a:xfrm>
            <a:off x="3934907" y="3429000"/>
            <a:ext cx="7919795" cy="2014870"/>
          </a:xfrm>
          <a:prstGeom prst="rect">
            <a:avLst/>
          </a:prstGeom>
        </p:spPr>
      </p:pic>
      <p:sp>
        <p:nvSpPr>
          <p:cNvPr id="3" name="Retângulo 2">
            <a:extLst>
              <a:ext uri="{FF2B5EF4-FFF2-40B4-BE49-F238E27FC236}">
                <a16:creationId xmlns:a16="http://schemas.microsoft.com/office/drawing/2014/main" id="{0B8197F2-D8D5-8C81-00EF-E9D3983C2D96}"/>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451B115-4136-9617-EB27-CE7321E4679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Séries de vazões</a:t>
            </a:r>
          </a:p>
        </p:txBody>
      </p:sp>
      <p:sp>
        <p:nvSpPr>
          <p:cNvPr id="13" name="CaixaDeTexto 12">
            <a:extLst>
              <a:ext uri="{FF2B5EF4-FFF2-40B4-BE49-F238E27FC236}">
                <a16:creationId xmlns:a16="http://schemas.microsoft.com/office/drawing/2014/main" id="{F62F6293-8B51-A5EC-2E59-7C2D921F4B95}"/>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51</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F98D00A2-9599-BBC0-9808-A900F0B5D14F}"/>
              </a:ext>
            </a:extLst>
          </p:cNvPr>
          <p:cNvSpPr txBox="1"/>
          <p:nvPr/>
        </p:nvSpPr>
        <p:spPr>
          <a:xfrm>
            <a:off x="359072" y="911713"/>
            <a:ext cx="3472264" cy="434888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Belo Monte: série de vazões artificiais (posto 292), em vez da série natural (posto 288)</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cs typeface="Arial" panose="020B0604020202020204" pitchFamily="34" charset="0"/>
            </a:endParaRP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cs typeface="Arial" panose="020B0604020202020204" pitchFamily="34" charset="0"/>
              </a:rPr>
              <a:t>Salto Apiacás: série de vazões artificiais (posto 305), em vez da série natural (posto 225).</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pic>
        <p:nvPicPr>
          <p:cNvPr id="10" name="Imagem 9">
            <a:extLst>
              <a:ext uri="{FF2B5EF4-FFF2-40B4-BE49-F238E27FC236}">
                <a16:creationId xmlns:a16="http://schemas.microsoft.com/office/drawing/2014/main" id="{2458B53B-0F5E-A56B-9672-00061C1BFFA8}"/>
              </a:ext>
            </a:extLst>
          </p:cNvPr>
          <p:cNvPicPr>
            <a:picLocks noChangeAspect="1"/>
          </p:cNvPicPr>
          <p:nvPr/>
        </p:nvPicPr>
        <p:blipFill>
          <a:blip r:embed="rId4"/>
          <a:stretch>
            <a:fillRect/>
          </a:stretch>
        </p:blipFill>
        <p:spPr>
          <a:xfrm>
            <a:off x="3978764" y="1007770"/>
            <a:ext cx="7875938" cy="2092046"/>
          </a:xfrm>
          <a:prstGeom prst="rect">
            <a:avLst/>
          </a:prstGeom>
        </p:spPr>
      </p:pic>
      <p:sp>
        <p:nvSpPr>
          <p:cNvPr id="7" name="Freeform 11">
            <a:extLst>
              <a:ext uri="{FF2B5EF4-FFF2-40B4-BE49-F238E27FC236}">
                <a16:creationId xmlns:a16="http://schemas.microsoft.com/office/drawing/2014/main" id="{16F3B2DC-C5A8-889E-A143-22EF755BFAE4}"/>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5"/>
            <a:stretch>
              <a:fillRect/>
            </a:stretch>
          </a:blipFill>
        </p:spPr>
        <p:txBody>
          <a:bodyPr/>
          <a:lstStyle/>
          <a:p>
            <a:endParaRPr lang="pt-BR"/>
          </a:p>
        </p:txBody>
      </p:sp>
      <p:sp>
        <p:nvSpPr>
          <p:cNvPr id="6" name="Retângulo 5">
            <a:extLst>
              <a:ext uri="{FF2B5EF4-FFF2-40B4-BE49-F238E27FC236}">
                <a16:creationId xmlns:a16="http://schemas.microsoft.com/office/drawing/2014/main" id="{7DC54C1B-D242-3990-BE26-9812E85E2356}"/>
              </a:ext>
            </a:extLst>
          </p:cNvPr>
          <p:cNvSpPr/>
          <p:nvPr/>
        </p:nvSpPr>
        <p:spPr>
          <a:xfrm>
            <a:off x="3978764" y="4837814"/>
            <a:ext cx="1645859" cy="20201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2B27EA7-FA35-6460-87F3-3D94DDCF9C1A}"/>
              </a:ext>
            </a:extLst>
          </p:cNvPr>
          <p:cNvSpPr/>
          <p:nvPr/>
        </p:nvSpPr>
        <p:spPr>
          <a:xfrm>
            <a:off x="8591539" y="4089597"/>
            <a:ext cx="3060000" cy="2520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71677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316C8-E8CB-476C-134E-A3F16E61E6BA}"/>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65BB8022-DEC9-575F-B595-9CAC1EA1B1AF}"/>
              </a:ext>
            </a:extLst>
          </p:cNvPr>
          <p:cNvPicPr>
            <a:picLocks noChangeAspect="1"/>
          </p:cNvPicPr>
          <p:nvPr/>
        </p:nvPicPr>
        <p:blipFill>
          <a:blip r:embed="rId3"/>
          <a:stretch>
            <a:fillRect/>
          </a:stretch>
        </p:blipFill>
        <p:spPr>
          <a:xfrm>
            <a:off x="3878404" y="1006016"/>
            <a:ext cx="8076659" cy="1273565"/>
          </a:xfrm>
          <a:prstGeom prst="rect">
            <a:avLst/>
          </a:prstGeom>
        </p:spPr>
      </p:pic>
      <p:sp>
        <p:nvSpPr>
          <p:cNvPr id="3" name="Retângulo 2">
            <a:extLst>
              <a:ext uri="{FF2B5EF4-FFF2-40B4-BE49-F238E27FC236}">
                <a16:creationId xmlns:a16="http://schemas.microsoft.com/office/drawing/2014/main" id="{147CD025-CA9E-F401-99DD-355E917D89DF}"/>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37494596-5ABC-6CB0-1691-348B1DF6A83A}"/>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Desvios d’água</a:t>
            </a:r>
          </a:p>
        </p:txBody>
      </p:sp>
      <p:sp>
        <p:nvSpPr>
          <p:cNvPr id="13" name="CaixaDeTexto 12">
            <a:extLst>
              <a:ext uri="{FF2B5EF4-FFF2-40B4-BE49-F238E27FC236}">
                <a16:creationId xmlns:a16="http://schemas.microsoft.com/office/drawing/2014/main" id="{65068378-773C-AEC7-E2DB-E2E86C6208E3}"/>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52</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52B7ACF5-2E0A-286E-D9BE-A2D0F5D94738}"/>
              </a:ext>
            </a:extLst>
          </p:cNvPr>
          <p:cNvSpPr txBox="1"/>
          <p:nvPr/>
        </p:nvSpPr>
        <p:spPr>
          <a:xfrm>
            <a:off x="359072" y="911713"/>
            <a:ext cx="3472264" cy="3554819"/>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Ajuste dos desvios d’água de Belo Monte, Ilha dos Pombos e Simplício</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Maiores detalhes nos slides relativos a Belo Monte e ao Paraíba do Sul na seção anterior (“Conversão do caso NEWAVE para SUISHI SEM recuperação de opções de execução de casos antigos”)</a:t>
            </a:r>
          </a:p>
        </p:txBody>
      </p:sp>
      <p:sp>
        <p:nvSpPr>
          <p:cNvPr id="14" name="Retângulo 13">
            <a:extLst>
              <a:ext uri="{FF2B5EF4-FFF2-40B4-BE49-F238E27FC236}">
                <a16:creationId xmlns:a16="http://schemas.microsoft.com/office/drawing/2014/main" id="{431891B3-3B39-F941-97D7-8F7224F32B94}"/>
              </a:ext>
            </a:extLst>
          </p:cNvPr>
          <p:cNvSpPr/>
          <p:nvPr/>
        </p:nvSpPr>
        <p:spPr>
          <a:xfrm>
            <a:off x="5302746" y="2033126"/>
            <a:ext cx="6414201" cy="220053"/>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7" name="Freeform 11">
            <a:extLst>
              <a:ext uri="{FF2B5EF4-FFF2-40B4-BE49-F238E27FC236}">
                <a16:creationId xmlns:a16="http://schemas.microsoft.com/office/drawing/2014/main" id="{45D7EE52-3FB9-E59B-3E39-E55A98F550E7}"/>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pic>
        <p:nvPicPr>
          <p:cNvPr id="2" name="Imagem 1">
            <a:extLst>
              <a:ext uri="{FF2B5EF4-FFF2-40B4-BE49-F238E27FC236}">
                <a16:creationId xmlns:a16="http://schemas.microsoft.com/office/drawing/2014/main" id="{5BDCE361-24D2-AD04-6EAC-A9BDEF5D76A0}"/>
              </a:ext>
            </a:extLst>
          </p:cNvPr>
          <p:cNvPicPr>
            <a:picLocks noChangeAspect="1"/>
          </p:cNvPicPr>
          <p:nvPr/>
        </p:nvPicPr>
        <p:blipFill>
          <a:blip r:embed="rId5"/>
          <a:stretch>
            <a:fillRect/>
          </a:stretch>
        </p:blipFill>
        <p:spPr>
          <a:xfrm>
            <a:off x="3900893" y="3031757"/>
            <a:ext cx="8034187" cy="585910"/>
          </a:xfrm>
          <a:prstGeom prst="rect">
            <a:avLst/>
          </a:prstGeom>
        </p:spPr>
      </p:pic>
      <p:pic>
        <p:nvPicPr>
          <p:cNvPr id="6" name="Imagem 5">
            <a:extLst>
              <a:ext uri="{FF2B5EF4-FFF2-40B4-BE49-F238E27FC236}">
                <a16:creationId xmlns:a16="http://schemas.microsoft.com/office/drawing/2014/main" id="{813CD9F4-33EC-66E5-400D-E335C22FBF6C}"/>
              </a:ext>
            </a:extLst>
          </p:cNvPr>
          <p:cNvPicPr>
            <a:picLocks noChangeAspect="1"/>
          </p:cNvPicPr>
          <p:nvPr/>
        </p:nvPicPr>
        <p:blipFill>
          <a:blip r:embed="rId6"/>
          <a:srcRect t="50802"/>
          <a:stretch>
            <a:fillRect/>
          </a:stretch>
        </p:blipFill>
        <p:spPr>
          <a:xfrm>
            <a:off x="3900893" y="2321503"/>
            <a:ext cx="8034187" cy="625773"/>
          </a:xfrm>
          <a:prstGeom prst="rect">
            <a:avLst/>
          </a:prstGeom>
        </p:spPr>
      </p:pic>
      <p:sp>
        <p:nvSpPr>
          <p:cNvPr id="8" name="Retângulo 7">
            <a:extLst>
              <a:ext uri="{FF2B5EF4-FFF2-40B4-BE49-F238E27FC236}">
                <a16:creationId xmlns:a16="http://schemas.microsoft.com/office/drawing/2014/main" id="{537D7DA4-B642-07ED-82C9-D3A336B7AAFB}"/>
              </a:ext>
            </a:extLst>
          </p:cNvPr>
          <p:cNvSpPr/>
          <p:nvPr/>
        </p:nvSpPr>
        <p:spPr>
          <a:xfrm>
            <a:off x="5312872" y="2692369"/>
            <a:ext cx="6428760" cy="23565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5" name="Retângulo 14">
            <a:extLst>
              <a:ext uri="{FF2B5EF4-FFF2-40B4-BE49-F238E27FC236}">
                <a16:creationId xmlns:a16="http://schemas.microsoft.com/office/drawing/2014/main" id="{48CC6945-875B-1730-A1F1-621DCDCD3FBB}"/>
              </a:ext>
            </a:extLst>
          </p:cNvPr>
          <p:cNvSpPr/>
          <p:nvPr/>
        </p:nvSpPr>
        <p:spPr>
          <a:xfrm>
            <a:off x="5312872" y="3396511"/>
            <a:ext cx="6428760" cy="216677"/>
          </a:xfrm>
          <a:prstGeom prst="rect">
            <a:avLst/>
          </a:prstGeom>
          <a:noFill/>
          <a:ln w="28575">
            <a:solidFill>
              <a:srgbClr val="ED1A2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graphicFrame>
        <p:nvGraphicFramePr>
          <p:cNvPr id="20" name="Tabela 19">
            <a:extLst>
              <a:ext uri="{FF2B5EF4-FFF2-40B4-BE49-F238E27FC236}">
                <a16:creationId xmlns:a16="http://schemas.microsoft.com/office/drawing/2014/main" id="{6A83B77A-10CB-53F7-DB40-A4C41E3D7641}"/>
              </a:ext>
            </a:extLst>
          </p:cNvPr>
          <p:cNvGraphicFramePr>
            <a:graphicFrameLocks noGrp="1"/>
          </p:cNvGraphicFramePr>
          <p:nvPr>
            <p:extLst>
              <p:ext uri="{D42A27DB-BD31-4B8C-83A1-F6EECF244321}">
                <p14:modId xmlns:p14="http://schemas.microsoft.com/office/powerpoint/2010/main" val="2596888016"/>
              </p:ext>
            </p:extLst>
          </p:nvPr>
        </p:nvGraphicFramePr>
        <p:xfrm>
          <a:off x="4238731" y="4216171"/>
          <a:ext cx="7375560" cy="1044000"/>
        </p:xfrm>
        <a:graphic>
          <a:graphicData uri="http://schemas.openxmlformats.org/drawingml/2006/table">
            <a:tbl>
              <a:tblPr/>
              <a:tblGrid>
                <a:gridCol w="1116000">
                  <a:extLst>
                    <a:ext uri="{9D8B030D-6E8A-4147-A177-3AD203B41FA5}">
                      <a16:colId xmlns:a16="http://schemas.microsoft.com/office/drawing/2014/main" val="637660212"/>
                    </a:ext>
                  </a:extLst>
                </a:gridCol>
                <a:gridCol w="521630">
                  <a:extLst>
                    <a:ext uri="{9D8B030D-6E8A-4147-A177-3AD203B41FA5}">
                      <a16:colId xmlns:a16="http://schemas.microsoft.com/office/drawing/2014/main" val="1635027277"/>
                    </a:ext>
                  </a:extLst>
                </a:gridCol>
                <a:gridCol w="521630">
                  <a:extLst>
                    <a:ext uri="{9D8B030D-6E8A-4147-A177-3AD203B41FA5}">
                      <a16:colId xmlns:a16="http://schemas.microsoft.com/office/drawing/2014/main" val="30179787"/>
                    </a:ext>
                  </a:extLst>
                </a:gridCol>
                <a:gridCol w="521630">
                  <a:extLst>
                    <a:ext uri="{9D8B030D-6E8A-4147-A177-3AD203B41FA5}">
                      <a16:colId xmlns:a16="http://schemas.microsoft.com/office/drawing/2014/main" val="1391526655"/>
                    </a:ext>
                  </a:extLst>
                </a:gridCol>
                <a:gridCol w="521630">
                  <a:extLst>
                    <a:ext uri="{9D8B030D-6E8A-4147-A177-3AD203B41FA5}">
                      <a16:colId xmlns:a16="http://schemas.microsoft.com/office/drawing/2014/main" val="707208672"/>
                    </a:ext>
                  </a:extLst>
                </a:gridCol>
                <a:gridCol w="521630">
                  <a:extLst>
                    <a:ext uri="{9D8B030D-6E8A-4147-A177-3AD203B41FA5}">
                      <a16:colId xmlns:a16="http://schemas.microsoft.com/office/drawing/2014/main" val="2428506742"/>
                    </a:ext>
                  </a:extLst>
                </a:gridCol>
                <a:gridCol w="521630">
                  <a:extLst>
                    <a:ext uri="{9D8B030D-6E8A-4147-A177-3AD203B41FA5}">
                      <a16:colId xmlns:a16="http://schemas.microsoft.com/office/drawing/2014/main" val="3261261889"/>
                    </a:ext>
                  </a:extLst>
                </a:gridCol>
                <a:gridCol w="521630">
                  <a:extLst>
                    <a:ext uri="{9D8B030D-6E8A-4147-A177-3AD203B41FA5}">
                      <a16:colId xmlns:a16="http://schemas.microsoft.com/office/drawing/2014/main" val="3710415874"/>
                    </a:ext>
                  </a:extLst>
                </a:gridCol>
                <a:gridCol w="521630">
                  <a:extLst>
                    <a:ext uri="{9D8B030D-6E8A-4147-A177-3AD203B41FA5}">
                      <a16:colId xmlns:a16="http://schemas.microsoft.com/office/drawing/2014/main" val="4121695006"/>
                    </a:ext>
                  </a:extLst>
                </a:gridCol>
                <a:gridCol w="521630">
                  <a:extLst>
                    <a:ext uri="{9D8B030D-6E8A-4147-A177-3AD203B41FA5}">
                      <a16:colId xmlns:a16="http://schemas.microsoft.com/office/drawing/2014/main" val="3368461818"/>
                    </a:ext>
                  </a:extLst>
                </a:gridCol>
                <a:gridCol w="521630">
                  <a:extLst>
                    <a:ext uri="{9D8B030D-6E8A-4147-A177-3AD203B41FA5}">
                      <a16:colId xmlns:a16="http://schemas.microsoft.com/office/drawing/2014/main" val="616920066"/>
                    </a:ext>
                  </a:extLst>
                </a:gridCol>
                <a:gridCol w="521630">
                  <a:extLst>
                    <a:ext uri="{9D8B030D-6E8A-4147-A177-3AD203B41FA5}">
                      <a16:colId xmlns:a16="http://schemas.microsoft.com/office/drawing/2014/main" val="1084858471"/>
                    </a:ext>
                  </a:extLst>
                </a:gridCol>
                <a:gridCol w="521630">
                  <a:extLst>
                    <a:ext uri="{9D8B030D-6E8A-4147-A177-3AD203B41FA5}">
                      <a16:colId xmlns:a16="http://schemas.microsoft.com/office/drawing/2014/main" val="3786023909"/>
                    </a:ext>
                  </a:extLst>
                </a:gridCol>
              </a:tblGrid>
              <a:tr h="180000">
                <a:tc>
                  <a:txBody>
                    <a:bodyPr/>
                    <a:lstStyle/>
                    <a:p>
                      <a:pPr algn="ctr" fontAlgn="ctr"/>
                      <a:endParaRPr lang="pt-BR" sz="1100" b="1"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fev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abr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mai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jul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ago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set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out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nov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pt-BR" sz="1100" b="1" i="0" u="none" strike="noStrike">
                          <a:solidFill>
                            <a:srgbClr val="000000"/>
                          </a:solidFill>
                          <a:effectLst/>
                          <a:latin typeface="Calibri" panose="020F0502020204030204" pitchFamily="34" charset="0"/>
                        </a:rPr>
                        <a:t>dez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4232601224"/>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Belo Monte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-19,52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-16,06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-6,44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600"/>
                        </a:spcBef>
                        <a:spcAft>
                          <a:spcPts val="600"/>
                        </a:spcAft>
                        <a:buClrTx/>
                        <a:buSzTx/>
                        <a:buFontTx/>
                        <a:buNone/>
                        <a:tabLst/>
                        <a:defRPr/>
                      </a:pPr>
                      <a:r>
                        <a:rPr lang="pt-BR" sz="1100" kern="1200">
                          <a:solidFill>
                            <a:schemeClr val="tx1"/>
                          </a:solidFill>
                          <a:latin typeface="+mn-lt"/>
                          <a:ea typeface="+mn-ea"/>
                          <a:cs typeface="+mn-cs"/>
                        </a:rPr>
                        <a:t>-5,23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4910849"/>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Ilha dos Pombos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2345718"/>
                  </a:ext>
                </a:extLst>
              </a:tr>
              <a:tr h="288000">
                <a:tc>
                  <a:txBody>
                    <a:bodyPr/>
                    <a:lstStyle/>
                    <a:p>
                      <a:pPr marL="0" algn="ctr" defTabSz="914400" rtl="0" eaLnBrk="1" fontAlgn="ctr" latinLnBrk="0" hangingPunct="1">
                        <a:spcBef>
                          <a:spcPts val="600"/>
                        </a:spcBef>
                        <a:spcAft>
                          <a:spcPts val="600"/>
                        </a:spcAft>
                        <a:buNone/>
                      </a:pPr>
                      <a:r>
                        <a:rPr lang="pt-BR" sz="1100" b="1" i="0" u="none" strike="noStrike" kern="1200">
                          <a:solidFill>
                            <a:srgbClr val="000000"/>
                          </a:solidFill>
                          <a:effectLst/>
                          <a:latin typeface="Calibri" panose="020F0502020204030204" pitchFamily="34" charset="0"/>
                          <a:ea typeface="+mn-ea"/>
                          <a:cs typeface="+mn-cs"/>
                        </a:rPr>
                        <a:t>Simplício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spcBef>
                          <a:spcPts val="600"/>
                        </a:spcBef>
                        <a:spcAft>
                          <a:spcPts val="600"/>
                        </a:spcAft>
                      </a:pPr>
                      <a:r>
                        <a:rPr lang="pt-BR" sz="1100" b="0" i="0" u="none" strike="noStrike">
                          <a:solidFill>
                            <a:srgbClr val="000000"/>
                          </a:solidFill>
                          <a:effectLst/>
                          <a:latin typeface="Calibri" panose="020F0502020204030204" pitchFamily="34" charset="0"/>
                        </a:rPr>
                        <a:t>-90,29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394641"/>
                  </a:ext>
                </a:extLst>
              </a:tr>
            </a:tbl>
          </a:graphicData>
        </a:graphic>
      </p:graphicFrame>
      <p:sp>
        <p:nvSpPr>
          <p:cNvPr id="21" name="CaixaDeTexto 20">
            <a:extLst>
              <a:ext uri="{FF2B5EF4-FFF2-40B4-BE49-F238E27FC236}">
                <a16:creationId xmlns:a16="http://schemas.microsoft.com/office/drawing/2014/main" id="{7E24B306-509F-97FE-A27C-7B7F192218D3}"/>
              </a:ext>
            </a:extLst>
          </p:cNvPr>
          <p:cNvSpPr txBox="1"/>
          <p:nvPr/>
        </p:nvSpPr>
        <p:spPr>
          <a:xfrm>
            <a:off x="5792405" y="3827558"/>
            <a:ext cx="3928448" cy="377667"/>
          </a:xfrm>
          <a:prstGeom prst="rect">
            <a:avLst/>
          </a:prstGeom>
          <a:noFill/>
        </p:spPr>
        <p:txBody>
          <a:bodyPr wrap="square" rtlCol="0" anchor="t">
            <a:spAutoFit/>
          </a:bodyPr>
          <a:lstStyle/>
          <a:p>
            <a:pPr algn="ctr" defTabSz="432008">
              <a:lnSpc>
                <a:spcPct val="108000"/>
              </a:lnSpc>
              <a:spcAft>
                <a:spcPts val="1200"/>
              </a:spcAft>
              <a:buClr>
                <a:srgbClr val="254061"/>
              </a:buClr>
              <a:buSzPct val="120000"/>
              <a:defRPr/>
            </a:pPr>
            <a:r>
              <a:rPr lang="pt-BR" altLang="pt-BR">
                <a:latin typeface="+mj-lt"/>
                <a:cs typeface="Arial" panose="020B0604020202020204" pitchFamily="34" charset="0"/>
              </a:rPr>
              <a:t>Formato editável:</a:t>
            </a:r>
          </a:p>
        </p:txBody>
      </p:sp>
    </p:spTree>
    <p:extLst>
      <p:ext uri="{BB962C8B-B14F-4D97-AF65-F5344CB8AC3E}">
        <p14:creationId xmlns:p14="http://schemas.microsoft.com/office/powerpoint/2010/main" val="1539919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2935-ECCF-6263-5208-1D763F57A3D8}"/>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36CC9F6-0613-8483-7EE9-1A19EC3F19CA}"/>
              </a:ext>
            </a:extLst>
          </p:cNvPr>
          <p:cNvSpPr txBox="1"/>
          <p:nvPr/>
        </p:nvSpPr>
        <p:spPr>
          <a:xfrm>
            <a:off x="359072" y="911713"/>
            <a:ext cx="11459046" cy="1074140"/>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 </a:t>
            </a:r>
            <a:r>
              <a:rPr lang="pt-BR" altLang="pt-BR" sz="2000">
                <a:cs typeface="Arial" panose="020B0604020202020204" pitchFamily="34" charset="0"/>
              </a:rPr>
              <a:t>importação das faixas de operação não está disponível na </a:t>
            </a:r>
            <a:r>
              <a:rPr lang="pt-BR" altLang="pt-BR" sz="2000">
                <a:latin typeface="+mj-lt"/>
                <a:cs typeface="Arial" panose="020B0604020202020204" pitchFamily="34" charset="0"/>
              </a:rPr>
              <a:t>recuperação de opções de execução na conversão de um caso na versão 16.0.0. Portanto, nessa versão, as faixas operativas da UHE Jirau devem ser alteradas conforme tabela abaixo.</a:t>
            </a:r>
          </a:p>
        </p:txBody>
      </p:sp>
      <p:sp>
        <p:nvSpPr>
          <p:cNvPr id="3" name="Retângulo 2">
            <a:extLst>
              <a:ext uri="{FF2B5EF4-FFF2-40B4-BE49-F238E27FC236}">
                <a16:creationId xmlns:a16="http://schemas.microsoft.com/office/drawing/2014/main" id="{445F8DFA-A25E-BF5C-0D02-E746B54C234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EE660D96-B2FD-2CB5-426F-CBE9CD1B68C7}"/>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Faixas de operação – Apenas para versão 16.0.0</a:t>
            </a:r>
          </a:p>
        </p:txBody>
      </p:sp>
      <p:sp>
        <p:nvSpPr>
          <p:cNvPr id="13" name="CaixaDeTexto 12">
            <a:extLst>
              <a:ext uri="{FF2B5EF4-FFF2-40B4-BE49-F238E27FC236}">
                <a16:creationId xmlns:a16="http://schemas.microsoft.com/office/drawing/2014/main" id="{5BF0A954-598B-E5AA-6DB1-8D4F2FD830E9}"/>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53</a:t>
            </a:fld>
            <a:endParaRPr lang="pt-BR" sz="1200">
              <a:solidFill>
                <a:schemeClr val="tx1">
                  <a:lumMod val="65000"/>
                  <a:lumOff val="35000"/>
                </a:schemeClr>
              </a:solidFill>
            </a:endParaRPr>
          </a:p>
        </p:txBody>
      </p:sp>
      <p:graphicFrame>
        <p:nvGraphicFramePr>
          <p:cNvPr id="5" name="Tabela 4">
            <a:extLst>
              <a:ext uri="{FF2B5EF4-FFF2-40B4-BE49-F238E27FC236}">
                <a16:creationId xmlns:a16="http://schemas.microsoft.com/office/drawing/2014/main" id="{D2B808EE-D900-1213-6D49-5BF6EE601FFF}"/>
              </a:ext>
            </a:extLst>
          </p:cNvPr>
          <p:cNvGraphicFramePr>
            <a:graphicFrameLocks noGrp="1"/>
          </p:cNvGraphicFramePr>
          <p:nvPr>
            <p:extLst>
              <p:ext uri="{D42A27DB-BD31-4B8C-83A1-F6EECF244321}">
                <p14:modId xmlns:p14="http://schemas.microsoft.com/office/powerpoint/2010/main" val="75628958"/>
              </p:ext>
            </p:extLst>
          </p:nvPr>
        </p:nvGraphicFramePr>
        <p:xfrm>
          <a:off x="345299" y="1967570"/>
          <a:ext cx="7524000" cy="4752000"/>
        </p:xfrm>
        <a:graphic>
          <a:graphicData uri="http://schemas.openxmlformats.org/drawingml/2006/table">
            <a:tbl>
              <a:tblPr/>
              <a:tblGrid>
                <a:gridCol w="828000">
                  <a:extLst>
                    <a:ext uri="{9D8B030D-6E8A-4147-A177-3AD203B41FA5}">
                      <a16:colId xmlns:a16="http://schemas.microsoft.com/office/drawing/2014/main" val="1818750184"/>
                    </a:ext>
                  </a:extLst>
                </a:gridCol>
                <a:gridCol w="558000">
                  <a:extLst>
                    <a:ext uri="{9D8B030D-6E8A-4147-A177-3AD203B41FA5}">
                      <a16:colId xmlns:a16="http://schemas.microsoft.com/office/drawing/2014/main" val="211170379"/>
                    </a:ext>
                  </a:extLst>
                </a:gridCol>
                <a:gridCol w="558000">
                  <a:extLst>
                    <a:ext uri="{9D8B030D-6E8A-4147-A177-3AD203B41FA5}">
                      <a16:colId xmlns:a16="http://schemas.microsoft.com/office/drawing/2014/main" val="1164316899"/>
                    </a:ext>
                  </a:extLst>
                </a:gridCol>
                <a:gridCol w="558000">
                  <a:extLst>
                    <a:ext uri="{9D8B030D-6E8A-4147-A177-3AD203B41FA5}">
                      <a16:colId xmlns:a16="http://schemas.microsoft.com/office/drawing/2014/main" val="3277007333"/>
                    </a:ext>
                  </a:extLst>
                </a:gridCol>
                <a:gridCol w="558000">
                  <a:extLst>
                    <a:ext uri="{9D8B030D-6E8A-4147-A177-3AD203B41FA5}">
                      <a16:colId xmlns:a16="http://schemas.microsoft.com/office/drawing/2014/main" val="1142107191"/>
                    </a:ext>
                  </a:extLst>
                </a:gridCol>
                <a:gridCol w="558000">
                  <a:extLst>
                    <a:ext uri="{9D8B030D-6E8A-4147-A177-3AD203B41FA5}">
                      <a16:colId xmlns:a16="http://schemas.microsoft.com/office/drawing/2014/main" val="615164851"/>
                    </a:ext>
                  </a:extLst>
                </a:gridCol>
                <a:gridCol w="558000">
                  <a:extLst>
                    <a:ext uri="{9D8B030D-6E8A-4147-A177-3AD203B41FA5}">
                      <a16:colId xmlns:a16="http://schemas.microsoft.com/office/drawing/2014/main" val="3859926202"/>
                    </a:ext>
                  </a:extLst>
                </a:gridCol>
                <a:gridCol w="558000">
                  <a:extLst>
                    <a:ext uri="{9D8B030D-6E8A-4147-A177-3AD203B41FA5}">
                      <a16:colId xmlns:a16="http://schemas.microsoft.com/office/drawing/2014/main" val="4245765983"/>
                    </a:ext>
                  </a:extLst>
                </a:gridCol>
                <a:gridCol w="558000">
                  <a:extLst>
                    <a:ext uri="{9D8B030D-6E8A-4147-A177-3AD203B41FA5}">
                      <a16:colId xmlns:a16="http://schemas.microsoft.com/office/drawing/2014/main" val="3272188106"/>
                    </a:ext>
                  </a:extLst>
                </a:gridCol>
                <a:gridCol w="558000">
                  <a:extLst>
                    <a:ext uri="{9D8B030D-6E8A-4147-A177-3AD203B41FA5}">
                      <a16:colId xmlns:a16="http://schemas.microsoft.com/office/drawing/2014/main" val="3706516318"/>
                    </a:ext>
                  </a:extLst>
                </a:gridCol>
                <a:gridCol w="558000">
                  <a:extLst>
                    <a:ext uri="{9D8B030D-6E8A-4147-A177-3AD203B41FA5}">
                      <a16:colId xmlns:a16="http://schemas.microsoft.com/office/drawing/2014/main" val="911215538"/>
                    </a:ext>
                  </a:extLst>
                </a:gridCol>
                <a:gridCol w="558000">
                  <a:extLst>
                    <a:ext uri="{9D8B030D-6E8A-4147-A177-3AD203B41FA5}">
                      <a16:colId xmlns:a16="http://schemas.microsoft.com/office/drawing/2014/main" val="100705770"/>
                    </a:ext>
                  </a:extLst>
                </a:gridCol>
                <a:gridCol w="558000">
                  <a:extLst>
                    <a:ext uri="{9D8B030D-6E8A-4147-A177-3AD203B41FA5}">
                      <a16:colId xmlns:a16="http://schemas.microsoft.com/office/drawing/2014/main" val="301199881"/>
                    </a:ext>
                  </a:extLst>
                </a:gridCol>
              </a:tblGrid>
              <a:tr h="432000">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Faixa de operação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jan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fev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mai</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jun</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jul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ago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set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out</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dez</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95825825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091583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5114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804736"/>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24362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806327"/>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423633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50767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184120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877410"/>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1544234"/>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02968"/>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44359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13</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451202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14</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274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192225"/>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5083612"/>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416713"/>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18</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5027751"/>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19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7434839"/>
                  </a:ext>
                </a:extLst>
              </a:tr>
              <a:tr h="216000">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20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0,985</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0,497</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0,052</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0,000</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0,096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0,776</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600"/>
                        </a:spcAft>
                        <a:buNone/>
                      </a:pPr>
                      <a:r>
                        <a:rPr lang="pt-BR" sz="1200">
                          <a:effectLst/>
                          <a:latin typeface="Calibri" panose="020F0502020204030204" pitchFamily="34" charset="0"/>
                          <a:ea typeface="Calibri" panose="020F0502020204030204" pitchFamily="34" charset="0"/>
                          <a:cs typeface="Calibri" panose="020F0502020204030204" pitchFamily="34" charset="0"/>
                        </a:rPr>
                        <a:t>0,999</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329089"/>
                  </a:ext>
                </a:extLst>
              </a:tr>
            </a:tbl>
          </a:graphicData>
        </a:graphic>
      </p:graphicFrame>
      <p:pic>
        <p:nvPicPr>
          <p:cNvPr id="7" name="Imagem 6">
            <a:extLst>
              <a:ext uri="{FF2B5EF4-FFF2-40B4-BE49-F238E27FC236}">
                <a16:creationId xmlns:a16="http://schemas.microsoft.com/office/drawing/2014/main" id="{1863501D-C9A1-E258-3E5F-7C8F40025C09}"/>
              </a:ext>
            </a:extLst>
          </p:cNvPr>
          <p:cNvPicPr>
            <a:picLocks noChangeAspect="1"/>
          </p:cNvPicPr>
          <p:nvPr/>
        </p:nvPicPr>
        <p:blipFill>
          <a:blip r:embed="rId3"/>
          <a:stretch>
            <a:fillRect/>
          </a:stretch>
        </p:blipFill>
        <p:spPr>
          <a:xfrm>
            <a:off x="7976308" y="2493865"/>
            <a:ext cx="4140000" cy="3564044"/>
          </a:xfrm>
          <a:prstGeom prst="rect">
            <a:avLst/>
          </a:prstGeom>
        </p:spPr>
      </p:pic>
      <p:sp>
        <p:nvSpPr>
          <p:cNvPr id="8" name="Seta: Curva para a Esquerda 7">
            <a:extLst>
              <a:ext uri="{FF2B5EF4-FFF2-40B4-BE49-F238E27FC236}">
                <a16:creationId xmlns:a16="http://schemas.microsoft.com/office/drawing/2014/main" id="{EA35CF1D-3A92-BC19-DD82-B1554EC37085}"/>
              </a:ext>
            </a:extLst>
          </p:cNvPr>
          <p:cNvSpPr/>
          <p:nvPr/>
        </p:nvSpPr>
        <p:spPr>
          <a:xfrm rot="17482918">
            <a:off x="8250215" y="1282622"/>
            <a:ext cx="324000" cy="1260000"/>
          </a:xfrm>
          <a:prstGeom prst="curvedLeftArrow">
            <a:avLst>
              <a:gd name="adj1" fmla="val 25000"/>
              <a:gd name="adj2" fmla="val 100916"/>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Freeform 11">
            <a:extLst>
              <a:ext uri="{FF2B5EF4-FFF2-40B4-BE49-F238E27FC236}">
                <a16:creationId xmlns:a16="http://schemas.microsoft.com/office/drawing/2014/main" id="{9CC8B0CC-1BBB-DA10-DABB-E38951B468C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7392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D111-A9EB-5C01-C1D2-2BCC769BDB51}"/>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59BA0B1F-2DF6-431A-8198-AF21E921E449}"/>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9424D255-7B39-F1E1-2920-32B2B8987F12}"/>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Seleção de variáveis</a:t>
            </a:r>
          </a:p>
        </p:txBody>
      </p:sp>
      <p:sp>
        <p:nvSpPr>
          <p:cNvPr id="13" name="CaixaDeTexto 12">
            <a:extLst>
              <a:ext uri="{FF2B5EF4-FFF2-40B4-BE49-F238E27FC236}">
                <a16:creationId xmlns:a16="http://schemas.microsoft.com/office/drawing/2014/main" id="{19A5F8CD-895B-E96F-0F49-3BCA02D9CC5A}"/>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54</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0C5C585-A2E5-FF07-6E2D-57D22999A5C2}"/>
              </a:ext>
            </a:extLst>
          </p:cNvPr>
          <p:cNvSpPr txBox="1"/>
          <p:nvPr/>
        </p:nvSpPr>
        <p:spPr>
          <a:xfrm>
            <a:off x="359072" y="911713"/>
            <a:ext cx="11459046" cy="409343"/>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Sugere-se selecionar todas as variáveis de usinas hidrelétricas e do SIN.</a:t>
            </a:r>
          </a:p>
        </p:txBody>
      </p:sp>
      <p:sp>
        <p:nvSpPr>
          <p:cNvPr id="11" name="Retângulo 10">
            <a:extLst>
              <a:ext uri="{FF2B5EF4-FFF2-40B4-BE49-F238E27FC236}">
                <a16:creationId xmlns:a16="http://schemas.microsoft.com/office/drawing/2014/main" id="{74A450BA-871D-4608-46D0-6730BFFB0D2E}"/>
              </a:ext>
            </a:extLst>
          </p:cNvPr>
          <p:cNvSpPr/>
          <p:nvPr/>
        </p:nvSpPr>
        <p:spPr>
          <a:xfrm>
            <a:off x="5237655" y="3059721"/>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pic>
        <p:nvPicPr>
          <p:cNvPr id="7" name="Imagem 6">
            <a:extLst>
              <a:ext uri="{FF2B5EF4-FFF2-40B4-BE49-F238E27FC236}">
                <a16:creationId xmlns:a16="http://schemas.microsoft.com/office/drawing/2014/main" id="{68A1F0B2-E518-5EB5-B5F2-E02A961F934D}"/>
              </a:ext>
            </a:extLst>
          </p:cNvPr>
          <p:cNvPicPr>
            <a:picLocks noChangeAspect="1"/>
          </p:cNvPicPr>
          <p:nvPr/>
        </p:nvPicPr>
        <p:blipFill>
          <a:blip r:embed="rId3"/>
          <a:stretch>
            <a:fillRect/>
          </a:stretch>
        </p:blipFill>
        <p:spPr>
          <a:xfrm>
            <a:off x="1526120" y="1847981"/>
            <a:ext cx="9124950" cy="3781425"/>
          </a:xfrm>
          <a:prstGeom prst="rect">
            <a:avLst/>
          </a:prstGeom>
        </p:spPr>
      </p:pic>
      <p:sp>
        <p:nvSpPr>
          <p:cNvPr id="5" name="Freeform 11">
            <a:extLst>
              <a:ext uri="{FF2B5EF4-FFF2-40B4-BE49-F238E27FC236}">
                <a16:creationId xmlns:a16="http://schemas.microsoft.com/office/drawing/2014/main" id="{85094E4F-F7B1-DC22-D6AB-01324AADBB35}"/>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885678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Dúvidas</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55</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Em caso de dúvidas, entrar em contato através do e-mail </a:t>
            </a:r>
            <a:r>
              <a:rPr lang="pt-BR" altLang="pt-BR" sz="2000">
                <a:solidFill>
                  <a:schemeClr val="tx1">
                    <a:lumMod val="75000"/>
                    <a:lumOff val="25000"/>
                  </a:schemeClr>
                </a:solidFill>
                <a:latin typeface="+mj-lt"/>
                <a:cs typeface="Arial" panose="020B0604020202020204" pitchFamily="34" charset="0"/>
                <a:hlinkClick r:id="rId3"/>
              </a:rPr>
              <a:t>garantia.fisica@epe.gov.br</a:t>
            </a:r>
            <a:r>
              <a:rPr lang="pt-BR" altLang="pt-BR" sz="2000">
                <a:latin typeface="+mj-lt"/>
                <a:cs typeface="Arial" panose="020B0604020202020204" pitchFamily="34" charset="0"/>
              </a:rPr>
              <a:t>.</a:t>
            </a:r>
          </a:p>
        </p:txBody>
      </p:sp>
      <p:sp>
        <p:nvSpPr>
          <p:cNvPr id="6" name="Freeform 11">
            <a:extLst>
              <a:ext uri="{FF2B5EF4-FFF2-40B4-BE49-F238E27FC236}">
                <a16:creationId xmlns:a16="http://schemas.microsoft.com/office/drawing/2014/main" id="{34E23F81-508D-5261-617D-C61CD031B53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46970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17A60BA6-FEF5-A3D8-929A-1D75A08A2D0B}"/>
              </a:ext>
            </a:extLst>
          </p:cNvPr>
          <p:cNvSpPr/>
          <p:nvPr/>
        </p:nvSpPr>
        <p:spPr>
          <a:xfrm>
            <a:off x="3772795" y="1414901"/>
            <a:ext cx="4643666" cy="1753086"/>
          </a:xfrm>
          <a:custGeom>
            <a:avLst/>
            <a:gdLst/>
            <a:ahLst/>
            <a:cxnLst/>
            <a:rect l="l" t="t" r="r" b="b"/>
            <a:pathLst>
              <a:path w="6965499" h="2707838">
                <a:moveTo>
                  <a:pt x="0" y="0"/>
                </a:moveTo>
                <a:lnTo>
                  <a:pt x="6965499" y="0"/>
                </a:lnTo>
                <a:lnTo>
                  <a:pt x="6965499" y="2707838"/>
                </a:lnTo>
                <a:lnTo>
                  <a:pt x="0" y="2707838"/>
                </a:lnTo>
                <a:lnTo>
                  <a:pt x="0" y="0"/>
                </a:lnTo>
                <a:close/>
              </a:path>
            </a:pathLst>
          </a:custGeom>
          <a:blipFill>
            <a:blip r:embed="rId2"/>
            <a:stretch>
              <a:fillRect/>
            </a:stretch>
          </a:blipFill>
        </p:spPr>
        <p:txBody>
          <a:bodyPr/>
          <a:lstStyle/>
          <a:p>
            <a:endParaRPr lang="pt-BR"/>
          </a:p>
        </p:txBody>
      </p:sp>
      <p:sp>
        <p:nvSpPr>
          <p:cNvPr id="11" name="Retângulo 10"/>
          <p:cNvSpPr/>
          <p:nvPr/>
        </p:nvSpPr>
        <p:spPr>
          <a:xfrm flipV="1">
            <a:off x="0" y="4880735"/>
            <a:ext cx="12192000" cy="1984272"/>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190285" y="3310925"/>
            <a:ext cx="3808687" cy="646331"/>
          </a:xfrm>
          <a:prstGeom prst="rect">
            <a:avLst/>
          </a:prstGeom>
          <a:noFill/>
        </p:spPr>
        <p:txBody>
          <a:bodyPr wrap="square" rtlCol="0">
            <a:spAutoFit/>
          </a:bodyPr>
          <a:lstStyle/>
          <a:p>
            <a:pPr algn="ctr"/>
            <a:r>
              <a:rPr lang="pt-BR" sz="3600">
                <a:solidFill>
                  <a:schemeClr val="bg1">
                    <a:lumMod val="50000"/>
                  </a:schemeClr>
                </a:solidFill>
              </a:rPr>
              <a:t>www.epe.gov.br</a:t>
            </a:r>
          </a:p>
        </p:txBody>
      </p:sp>
      <p:sp>
        <p:nvSpPr>
          <p:cNvPr id="8" name="Retângulo 7"/>
          <p:cNvSpPr/>
          <p:nvPr/>
        </p:nvSpPr>
        <p:spPr>
          <a:xfrm>
            <a:off x="8036757" y="5673949"/>
            <a:ext cx="3027795" cy="954107"/>
          </a:xfrm>
          <a:prstGeom prst="rect">
            <a:avLst/>
          </a:prstGeom>
        </p:spPr>
        <p:txBody>
          <a:bodyPr>
            <a:spAutoFit/>
          </a:bodyPr>
          <a:lstStyle/>
          <a:p>
            <a:pPr>
              <a:defRPr/>
            </a:pPr>
            <a:r>
              <a:rPr lang="pt-BR" sz="1400" b="1">
                <a:solidFill>
                  <a:srgbClr val="514B38"/>
                </a:solidFill>
                <a:latin typeface="+mj-lt"/>
                <a:cs typeface="Calibri" pitchFamily="34" charset="0"/>
              </a:rPr>
              <a:t>EPE - Empresa de Pesquisa Energética </a:t>
            </a:r>
          </a:p>
          <a:p>
            <a:pPr>
              <a:defRPr/>
            </a:pPr>
            <a:r>
              <a:rPr lang="pt-BR" sz="1400">
                <a:solidFill>
                  <a:srgbClr val="514B38"/>
                </a:solidFill>
                <a:cs typeface="Calibri" pitchFamily="34" charset="0"/>
              </a:rPr>
              <a:t>Praça Pio X, n. 54</a:t>
            </a:r>
          </a:p>
          <a:p>
            <a:pPr>
              <a:defRPr/>
            </a:pPr>
            <a:r>
              <a:rPr lang="pt-BR" sz="1400">
                <a:solidFill>
                  <a:srgbClr val="514B38"/>
                </a:solidFill>
                <a:cs typeface="Calibri" pitchFamily="34" charset="0"/>
              </a:rPr>
              <a:t>Centro – Rio de Janeiro – RJ</a:t>
            </a:r>
          </a:p>
          <a:p>
            <a:pPr>
              <a:defRPr/>
            </a:pPr>
            <a:r>
              <a:rPr lang="pt-BR" sz="1400">
                <a:solidFill>
                  <a:srgbClr val="514B38"/>
                </a:solidFill>
                <a:cs typeface="Calibri" pitchFamily="34" charset="0"/>
              </a:rPr>
              <a:t>CEP: 20091-040</a:t>
            </a:r>
          </a:p>
        </p:txBody>
      </p:sp>
      <p:pic>
        <p:nvPicPr>
          <p:cNvPr id="1027" name="Picture 3" descr="C:\Users\flavio.almeida\Downloads\frame (3).png"/>
          <p:cNvPicPr>
            <a:picLocks noChangeAspect="1" noChangeArrowheads="1"/>
          </p:cNvPicPr>
          <p:nvPr/>
        </p:nvPicPr>
        <p:blipFill>
          <a:blip r:embed="rId3" cstate="print">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60805" y="5534249"/>
            <a:ext cx="1211859" cy="121185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63352" y="5068922"/>
            <a:ext cx="4302055" cy="1600438"/>
          </a:xfrm>
          <a:prstGeom prst="rect">
            <a:avLst/>
          </a:prstGeom>
        </p:spPr>
        <p:txBody>
          <a:bodyPr wrap="square">
            <a:spAutoFit/>
          </a:bodyPr>
          <a:lstStyle/>
          <a:p>
            <a:pPr>
              <a:defRPr/>
            </a:pPr>
            <a:r>
              <a:rPr lang="pt-BR" sz="1400" b="1">
                <a:solidFill>
                  <a:srgbClr val="514B38"/>
                </a:solidFill>
                <a:latin typeface="+mj-lt"/>
                <a:cs typeface="Calibri" pitchFamily="34" charset="0"/>
              </a:rPr>
              <a:t>Diretor</a:t>
            </a:r>
          </a:p>
          <a:p>
            <a:pPr>
              <a:defRPr/>
            </a:pPr>
            <a:r>
              <a:rPr lang="pt-BR" sz="1400">
                <a:solidFill>
                  <a:srgbClr val="514B38"/>
                </a:solidFill>
                <a:latin typeface="+mj-lt"/>
                <a:cs typeface="Calibri" pitchFamily="34" charset="0"/>
              </a:rPr>
              <a:t>Reinaldo da Cruz Garcia</a:t>
            </a:r>
          </a:p>
          <a:p>
            <a:pPr>
              <a:defRPr/>
            </a:pPr>
            <a:endParaRPr lang="pt-BR" sz="1400" b="1">
              <a:solidFill>
                <a:srgbClr val="514B38"/>
              </a:solidFill>
              <a:latin typeface="+mj-lt"/>
              <a:cs typeface="Calibri" pitchFamily="34" charset="0"/>
            </a:endParaRPr>
          </a:p>
          <a:p>
            <a:pPr>
              <a:defRPr/>
            </a:pPr>
            <a:r>
              <a:rPr lang="pt-BR" sz="1400" b="1">
                <a:solidFill>
                  <a:srgbClr val="514B38"/>
                </a:solidFill>
                <a:latin typeface="+mj-lt"/>
                <a:cs typeface="Calibri" pitchFamily="34" charset="0"/>
              </a:rPr>
              <a:t>Coordenação Técnica</a:t>
            </a:r>
          </a:p>
          <a:p>
            <a:pPr>
              <a:defRPr/>
            </a:pPr>
            <a:r>
              <a:rPr lang="pt-BR" sz="1400">
                <a:solidFill>
                  <a:srgbClr val="514B38"/>
                </a:solidFill>
                <a:latin typeface="+mj-lt"/>
                <a:cs typeface="Calibri" pitchFamily="34" charset="0"/>
              </a:rPr>
              <a:t>Gustavo Pires de Ponte</a:t>
            </a:r>
          </a:p>
          <a:p>
            <a:pPr>
              <a:defRPr/>
            </a:pPr>
            <a:r>
              <a:rPr lang="pt-BR" sz="1400">
                <a:solidFill>
                  <a:srgbClr val="514B38"/>
                </a:solidFill>
                <a:latin typeface="+mj-lt"/>
                <a:cs typeface="Calibri" pitchFamily="34" charset="0"/>
              </a:rPr>
              <a:t>Caio Monteiro Leocadio</a:t>
            </a:r>
          </a:p>
          <a:p>
            <a:pPr>
              <a:defRPr/>
            </a:pPr>
            <a:r>
              <a:rPr lang="pt-BR" sz="1400">
                <a:solidFill>
                  <a:srgbClr val="514B38"/>
                </a:solidFill>
                <a:cs typeface="Calibri" pitchFamily="34" charset="0"/>
              </a:rPr>
              <a:t>Fernanda Gabriela Batista dos Santos</a:t>
            </a:r>
          </a:p>
        </p:txBody>
      </p:sp>
      <p:sp>
        <p:nvSpPr>
          <p:cNvPr id="9" name="Retângulo 8"/>
          <p:cNvSpPr/>
          <p:nvPr/>
        </p:nvSpPr>
        <p:spPr>
          <a:xfrm>
            <a:off x="3397252" y="5068922"/>
            <a:ext cx="3240360" cy="1169551"/>
          </a:xfrm>
          <a:prstGeom prst="rect">
            <a:avLst/>
          </a:prstGeom>
        </p:spPr>
        <p:txBody>
          <a:bodyPr wrap="square">
            <a:spAutoFit/>
          </a:bodyPr>
          <a:lstStyle/>
          <a:p>
            <a:pPr>
              <a:defRPr/>
            </a:pPr>
            <a:r>
              <a:rPr lang="pt-BR" sz="1400" b="1">
                <a:solidFill>
                  <a:srgbClr val="514B38"/>
                </a:solidFill>
                <a:latin typeface="+mj-lt"/>
                <a:cs typeface="Calibri" pitchFamily="34" charset="0"/>
              </a:rPr>
              <a:t>Equipe Técnica</a:t>
            </a:r>
          </a:p>
          <a:p>
            <a:pPr>
              <a:defRPr/>
            </a:pPr>
            <a:r>
              <a:rPr lang="pt-BR" sz="1400">
                <a:solidFill>
                  <a:srgbClr val="514B38"/>
                </a:solidFill>
                <a:latin typeface="+mj-lt"/>
                <a:cs typeface="Calibri" pitchFamily="34" charset="0"/>
              </a:rPr>
              <a:t>Luis Paulo Scolaro Cordeiro</a:t>
            </a:r>
          </a:p>
          <a:p>
            <a:pPr>
              <a:defRPr/>
            </a:pPr>
            <a:r>
              <a:rPr lang="pt-BR" sz="1400">
                <a:solidFill>
                  <a:srgbClr val="514B38"/>
                </a:solidFill>
                <a:latin typeface="+mj-lt"/>
                <a:cs typeface="Calibri" pitchFamily="34" charset="0"/>
              </a:rPr>
              <a:t>Rafaela Veiga Pillar</a:t>
            </a:r>
          </a:p>
          <a:p>
            <a:pPr>
              <a:defRPr/>
            </a:pPr>
            <a:r>
              <a:rPr lang="pt-BR" sz="1400">
                <a:solidFill>
                  <a:srgbClr val="514B38"/>
                </a:solidFill>
                <a:latin typeface="+mj-lt"/>
                <a:cs typeface="Calibri" pitchFamily="34" charset="0"/>
              </a:rPr>
              <a:t>Rodrigo Lugathe da Conceição Alves</a:t>
            </a:r>
          </a:p>
          <a:p>
            <a:pPr>
              <a:defRPr/>
            </a:pPr>
            <a:r>
              <a:rPr lang="pt-BR" sz="1400">
                <a:solidFill>
                  <a:srgbClr val="514B38"/>
                </a:solidFill>
                <a:latin typeface="+mj-lt"/>
                <a:cs typeface="Calibri" pitchFamily="34" charset="0"/>
              </a:rPr>
              <a:t>Thais Iguchi</a:t>
            </a:r>
          </a:p>
        </p:txBody>
      </p:sp>
      <p:sp>
        <p:nvSpPr>
          <p:cNvPr id="6" name="AutoShape 2" descr="Resultado de imagem para twitt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 name="Picture 3" descr="\\epe.lan\Arquivos\MeusDocs\flavio.almeida\My Documents\EPE\MATERIAIS\Identidade Visual\twitter.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3477" y="5171740"/>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tângulo 20"/>
          <p:cNvSpPr/>
          <p:nvPr/>
        </p:nvSpPr>
        <p:spPr>
          <a:xfrm>
            <a:off x="9651052" y="5166612"/>
            <a:ext cx="1101134" cy="307777"/>
          </a:xfrm>
          <a:prstGeom prst="rect">
            <a:avLst/>
          </a:prstGeom>
        </p:spPr>
        <p:txBody>
          <a:bodyPr wrap="none">
            <a:spAutoFit/>
          </a:bodyPr>
          <a:lstStyle/>
          <a:p>
            <a:pPr algn="r">
              <a:defRPr/>
            </a:pPr>
            <a:r>
              <a:rPr lang="pt-BR" sz="1400">
                <a:solidFill>
                  <a:srgbClr val="514B38"/>
                </a:solidFill>
              </a:rPr>
              <a:t>@</a:t>
            </a:r>
            <a:r>
              <a:rPr lang="pt-BR" sz="1400" err="1">
                <a:solidFill>
                  <a:srgbClr val="514B38"/>
                </a:solidFill>
              </a:rPr>
              <a:t>EPE_Brasil</a:t>
            </a:r>
            <a:endParaRPr lang="pt-BR" sz="1400">
              <a:solidFill>
                <a:srgbClr val="514B38"/>
              </a:solidFill>
            </a:endParaRPr>
          </a:p>
        </p:txBody>
      </p:sp>
      <p:pic>
        <p:nvPicPr>
          <p:cNvPr id="22" name="Picture 4" descr="\\epe.lan\Arquivos\MeusDocs\flavio.almeida\My Documents\EPE\MATERIAIS\Identidade Visual\facebooj.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6757" y="5129538"/>
            <a:ext cx="349352" cy="349352"/>
          </a:xfrm>
          <a:prstGeom prst="rect">
            <a:avLst/>
          </a:prstGeom>
          <a:noFill/>
          <a:extLst>
            <a:ext uri="{909E8E84-426E-40DD-AFC4-6F175D3DCCD1}">
              <a14:hiddenFill xmlns:a14="http://schemas.microsoft.com/office/drawing/2010/main">
                <a:solidFill>
                  <a:srgbClr val="FFFFFF"/>
                </a:solidFill>
              </a14:hiddenFill>
            </a:ext>
          </a:extLst>
        </p:spPr>
      </p:pic>
      <p:sp>
        <p:nvSpPr>
          <p:cNvPr id="23" name="Retângulo 22"/>
          <p:cNvSpPr/>
          <p:nvPr/>
        </p:nvSpPr>
        <p:spPr>
          <a:xfrm>
            <a:off x="8329315" y="5166612"/>
            <a:ext cx="891141" cy="307777"/>
          </a:xfrm>
          <a:prstGeom prst="rect">
            <a:avLst/>
          </a:prstGeom>
        </p:spPr>
        <p:txBody>
          <a:bodyPr wrap="none">
            <a:spAutoFit/>
          </a:bodyPr>
          <a:lstStyle/>
          <a:p>
            <a:r>
              <a:rPr lang="pt-BR" sz="1400">
                <a:solidFill>
                  <a:srgbClr val="514B38"/>
                </a:solidFill>
              </a:rPr>
              <a:t>EPE Brasil</a:t>
            </a:r>
            <a:endParaRPr lang="pt-BR" sz="1400"/>
          </a:p>
        </p:txBody>
      </p:sp>
      <p:sp>
        <p:nvSpPr>
          <p:cNvPr id="24" name="Retângulo 23"/>
          <p:cNvSpPr/>
          <p:nvPr/>
        </p:nvSpPr>
        <p:spPr>
          <a:xfrm>
            <a:off x="11247734" y="5166612"/>
            <a:ext cx="453970" cy="307777"/>
          </a:xfrm>
          <a:prstGeom prst="rect">
            <a:avLst/>
          </a:prstGeom>
        </p:spPr>
        <p:txBody>
          <a:bodyPr wrap="none">
            <a:spAutoFit/>
          </a:bodyPr>
          <a:lstStyle/>
          <a:p>
            <a:pPr algn="r">
              <a:defRPr/>
            </a:pPr>
            <a:r>
              <a:rPr lang="pt-BR" sz="1400">
                <a:solidFill>
                  <a:srgbClr val="514B38"/>
                </a:solidFill>
              </a:rPr>
              <a:t>EPE</a:t>
            </a:r>
          </a:p>
        </p:txBody>
      </p:sp>
      <p:pic>
        <p:nvPicPr>
          <p:cNvPr id="25" name="Picture 2" descr="\\epe.lan\Arquivos\MeusDocs\flavio.almeida\My Documents\EPE\MATERIAIS\Identidade Visual\LOGOS\youtube.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Effect>
                      <a14:sharpenSoften amount="100000"/>
                    </a14:imgEffect>
                    <a14:imgEffect>
                      <a14:colorTemperature colorTemp="11500"/>
                    </a14:imgEffect>
                    <a14:imgEffect>
                      <a14:saturation sat="400000"/>
                    </a14:imgEffect>
                    <a14:imgEffect>
                      <a14:brightnessContrast bright="-94000" contrast="-40000"/>
                    </a14:imgEffect>
                  </a14:imgLayer>
                </a14:imgProps>
              </a:ext>
              <a:ext uri="{28A0092B-C50C-407E-A947-70E740481C1C}">
                <a14:useLocalDpi xmlns:a14="http://schemas.microsoft.com/office/drawing/2010/main" val="0"/>
              </a:ext>
            </a:extLst>
          </a:blip>
          <a:srcRect/>
          <a:stretch>
            <a:fillRect/>
          </a:stretch>
        </p:blipFill>
        <p:spPr bwMode="auto">
          <a:xfrm>
            <a:off x="10875598" y="5078650"/>
            <a:ext cx="468000"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B553-C316-B143-C4AC-9ED52BBB425B}"/>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9408B03B-F925-968A-7D98-E5AA3B329B27}"/>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A38DFC4C-0694-AA9B-6B7F-165237EB9D9F}"/>
              </a:ext>
            </a:extLst>
          </p:cNvPr>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Representação da operação da UHE Jirau na cota 90m ampliada</a:t>
            </a:r>
          </a:p>
        </p:txBody>
      </p:sp>
      <p:sp>
        <p:nvSpPr>
          <p:cNvPr id="13" name="CaixaDeTexto 12">
            <a:extLst>
              <a:ext uri="{FF2B5EF4-FFF2-40B4-BE49-F238E27FC236}">
                <a16:creationId xmlns:a16="http://schemas.microsoft.com/office/drawing/2014/main" id="{440915BE-BA8F-1168-19CF-2F2C7F1BAD2D}"/>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6</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C603B9E0-A04C-E2E7-1E68-76A503AB592A}"/>
              </a:ext>
            </a:extLst>
          </p:cNvPr>
          <p:cNvSpPr txBox="1"/>
          <p:nvPr/>
        </p:nvSpPr>
        <p:spPr>
          <a:xfrm>
            <a:off x="359072" y="911713"/>
            <a:ext cx="11459046" cy="4194995"/>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Antes da conversão do deck NEWAVE para o SUISHI, deve-se alterar o tipo de regularização da UHE Jirau no arquivo HIDR, de regularização diária (68) para regularização mensal (77).</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Essa alteração é necessária para que seja possível representar a regra operativa da UHE Jirau na cota 90m ampliada, que consiste na variação do nível do reservatório ao longo do ano, considerando regras específicas de deplecionamento e replecionamento, conforme Parecer Técnico Ibama nº 110/2024-Cohid/</a:t>
            </a:r>
            <a:r>
              <a:rPr lang="pt-BR" altLang="pt-BR" sz="2000" err="1">
                <a:latin typeface="+mj-lt"/>
                <a:cs typeface="Arial" panose="020B0604020202020204" pitchFamily="34" charset="0"/>
              </a:rPr>
              <a:t>CGTef</a:t>
            </a:r>
            <a:r>
              <a:rPr lang="pt-BR" altLang="pt-BR" sz="2000">
                <a:latin typeface="+mj-lt"/>
                <a:cs typeface="Arial" panose="020B0604020202020204" pitchFamily="34" charset="0"/>
              </a:rPr>
              <a:t>/</a:t>
            </a:r>
            <a:r>
              <a:rPr lang="pt-BR" altLang="pt-BR" sz="2000" err="1">
                <a:latin typeface="+mj-lt"/>
                <a:cs typeface="Arial" panose="020B0604020202020204" pitchFamily="34" charset="0"/>
              </a:rPr>
              <a:t>Dilic</a:t>
            </a:r>
            <a:r>
              <a:rPr lang="pt-BR" altLang="pt-BR" sz="2000">
                <a:latin typeface="+mj-lt"/>
                <a:cs typeface="Arial" panose="020B0604020202020204" pitchFamily="34" charset="0"/>
              </a:rPr>
              <a:t>.</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Após a conversão de NEWAVE para SUISHI, devem ser cadastradas as restrições de </a:t>
            </a:r>
            <a:r>
              <a:rPr lang="pt-BR" altLang="pt-BR" sz="2000">
                <a:cs typeface="Arial" panose="020B0604020202020204" pitchFamily="34" charset="0"/>
              </a:rPr>
              <a:t>volume máximo operativo sazonal e o volume mínimo operativo mensal, via alteração das faixas operativas. A aplicação concomitante dos mesmos valores para essas duas restrições, limita o volume mensal ao valor representativo do mês. </a:t>
            </a:r>
            <a:r>
              <a:rPr lang="pt-BR" altLang="pt-BR" sz="2000">
                <a:latin typeface="+mj-lt"/>
                <a:cs typeface="Arial" panose="020B0604020202020204" pitchFamily="34" charset="0"/>
              </a:rPr>
              <a:t>O cadastro destas restrições será detalhado posteriormente.</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1D19450B-E88E-4DA4-E786-7D213B1993AF}"/>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310328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CC27-26C4-2DE5-0B6A-ED8F643E37C2}"/>
            </a:ext>
          </a:extLst>
        </p:cNvPr>
        <p:cNvGrpSpPr/>
        <p:nvPr/>
      </p:nvGrpSpPr>
      <p:grpSpPr>
        <a:xfrm>
          <a:off x="0" y="0"/>
          <a:ext cx="0" cy="0"/>
          <a:chOff x="0" y="0"/>
          <a:chExt cx="0" cy="0"/>
        </a:xfrm>
      </p:grpSpPr>
      <p:sp>
        <p:nvSpPr>
          <p:cNvPr id="3" name="Retângulo 2">
            <a:extLst>
              <a:ext uri="{FF2B5EF4-FFF2-40B4-BE49-F238E27FC236}">
                <a16:creationId xmlns:a16="http://schemas.microsoft.com/office/drawing/2014/main" id="{7F290429-149F-1C03-A4F4-A1DE0CA36430}"/>
              </a:ext>
            </a:extLst>
          </p:cNvPr>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26BD40C-0E9E-FFE3-7AAD-249E65E483FF}"/>
              </a:ext>
            </a:extLst>
          </p:cNvPr>
          <p:cNvSpPr txBox="1"/>
          <p:nvPr/>
        </p:nvSpPr>
        <p:spPr>
          <a:xfrm>
            <a:off x="345299" y="225058"/>
            <a:ext cx="10899841" cy="523220"/>
          </a:xfrm>
          <a:prstGeom prst="rect">
            <a:avLst/>
          </a:prstGeom>
          <a:noFill/>
        </p:spPr>
        <p:txBody>
          <a:bodyPr wrap="square" rtlCol="0">
            <a:spAutoFit/>
          </a:bodyPr>
          <a:lstStyle/>
          <a:p>
            <a:r>
              <a:rPr lang="pt-BR" sz="2800" b="1" dirty="0">
                <a:solidFill>
                  <a:srgbClr val="0C2440"/>
                </a:solidFill>
              </a:rPr>
              <a:t>Fontes C e AB</a:t>
            </a:r>
          </a:p>
        </p:txBody>
      </p:sp>
      <p:sp>
        <p:nvSpPr>
          <p:cNvPr id="13" name="CaixaDeTexto 12">
            <a:extLst>
              <a:ext uri="{FF2B5EF4-FFF2-40B4-BE49-F238E27FC236}">
                <a16:creationId xmlns:a16="http://schemas.microsoft.com/office/drawing/2014/main" id="{90C434F7-9FFD-4F54-45FD-85546295068C}"/>
              </a:ext>
            </a:extLst>
          </p:cNvPr>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7</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034080E0-DAF4-9085-76C8-31D9459A3D23}"/>
              </a:ext>
            </a:extLst>
          </p:cNvPr>
          <p:cNvSpPr txBox="1"/>
          <p:nvPr/>
        </p:nvSpPr>
        <p:spPr>
          <a:xfrm>
            <a:off x="359072" y="911713"/>
            <a:ext cx="11459046" cy="3019288"/>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Antes da conversão do deck NEWAVE para o SUISHI, deve-se:</a:t>
            </a:r>
          </a:p>
          <a:p>
            <a:pPr marL="7429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Incluir as informações das usinas Fontes C e AB nos arquivos HIDR e </a:t>
            </a:r>
            <a:r>
              <a:rPr lang="pt-BR" altLang="pt-BR" sz="2000" err="1">
                <a:latin typeface="+mj-lt"/>
                <a:cs typeface="Arial" panose="020B0604020202020204" pitchFamily="34" charset="0"/>
              </a:rPr>
              <a:t>polinjus</a:t>
            </a:r>
            <a:r>
              <a:rPr lang="pt-BR" altLang="pt-BR" sz="2000">
                <a:latin typeface="+mj-lt"/>
                <a:cs typeface="Arial" panose="020B0604020202020204" pitchFamily="34" charset="0"/>
              </a:rPr>
              <a:t>;</a:t>
            </a:r>
          </a:p>
          <a:p>
            <a:pPr marL="7429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No arquivo </a:t>
            </a:r>
            <a:r>
              <a:rPr lang="pt-BR" altLang="pt-BR" sz="2000" err="1">
                <a:latin typeface="+mj-lt"/>
                <a:cs typeface="Arial" panose="020B0604020202020204" pitchFamily="34" charset="0"/>
              </a:rPr>
              <a:t>dsvagua</a:t>
            </a:r>
            <a:r>
              <a:rPr lang="pt-BR" altLang="pt-BR" sz="2000">
                <a:latin typeface="+mj-lt"/>
                <a:cs typeface="Arial" panose="020B0604020202020204" pitchFamily="34" charset="0"/>
              </a:rPr>
              <a:t>, considerar o uso consuntivo referente à calha da CEDAE (5,5 m</a:t>
            </a:r>
            <a:r>
              <a:rPr lang="pt-BR" altLang="pt-BR" sz="2000" baseline="30000">
                <a:latin typeface="+mj-lt"/>
                <a:cs typeface="Arial" panose="020B0604020202020204" pitchFamily="34" charset="0"/>
              </a:rPr>
              <a:t>3</a:t>
            </a:r>
            <a:r>
              <a:rPr lang="pt-BR" altLang="pt-BR" sz="2000">
                <a:latin typeface="+mj-lt"/>
                <a:cs typeface="Arial" panose="020B0604020202020204" pitchFamily="34" charset="0"/>
              </a:rPr>
              <a:t>/s) em Fontes, e não em Pereira Passos;</a:t>
            </a:r>
          </a:p>
          <a:p>
            <a:pPr marL="742950" lvl="1"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No arquivo modif, excluir a restrição de vazão mínima de 5,5 m</a:t>
            </a:r>
            <a:r>
              <a:rPr lang="pt-BR" altLang="pt-BR" sz="2000" baseline="30000">
                <a:latin typeface="+mj-lt"/>
                <a:cs typeface="Arial" panose="020B0604020202020204" pitchFamily="34" charset="0"/>
              </a:rPr>
              <a:t>3</a:t>
            </a:r>
            <a:r>
              <a:rPr lang="pt-BR" altLang="pt-BR" sz="2000">
                <a:latin typeface="+mj-lt"/>
                <a:cs typeface="Arial" panose="020B0604020202020204" pitchFamily="34" charset="0"/>
              </a:rPr>
              <a:t>/s em Fontes. Verificar no arquivo </a:t>
            </a:r>
            <a:r>
              <a:rPr lang="pt-BR" altLang="pt-BR" sz="2000" err="1">
                <a:latin typeface="+mj-lt"/>
                <a:cs typeface="Arial" panose="020B0604020202020204" pitchFamily="34" charset="0"/>
              </a:rPr>
              <a:t>confh</a:t>
            </a:r>
            <a:r>
              <a:rPr lang="pt-BR" altLang="pt-BR" sz="2000">
                <a:latin typeface="+mj-lt"/>
                <a:cs typeface="Arial" panose="020B0604020202020204" pitchFamily="34" charset="0"/>
              </a:rPr>
              <a:t> se é necessário atualizar a flag do modif para esta usina.</a:t>
            </a:r>
          </a:p>
          <a:p>
            <a:pPr marL="285750" indent="-285750" algn="just" defTabSz="432008">
              <a:lnSpc>
                <a:spcPct val="108000"/>
              </a:lnSpc>
              <a:spcAft>
                <a:spcPts val="1200"/>
              </a:spcAft>
              <a:buClr>
                <a:srgbClr val="254061"/>
              </a:buClr>
              <a:buSzPct val="120000"/>
              <a:buFont typeface="Wingdings" panose="05000000000000000000" pitchFamily="2" charset="2"/>
              <a:buChar char="§"/>
              <a:defRPr/>
            </a:pPr>
            <a:endParaRPr lang="pt-BR" altLang="pt-BR" sz="2000">
              <a:latin typeface="+mj-lt"/>
              <a:cs typeface="Arial" panose="020B0604020202020204" pitchFamily="34" charset="0"/>
            </a:endParaRPr>
          </a:p>
        </p:txBody>
      </p:sp>
      <p:sp>
        <p:nvSpPr>
          <p:cNvPr id="5" name="Freeform 11">
            <a:extLst>
              <a:ext uri="{FF2B5EF4-FFF2-40B4-BE49-F238E27FC236}">
                <a16:creationId xmlns:a16="http://schemas.microsoft.com/office/drawing/2014/main" id="{B0F3F906-1FC6-2F88-677D-45C6FECF0BFE}"/>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155861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B4E1-4232-E281-3F1D-9D0012E838F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ABED624-B2D2-C5C4-4694-84DB2A3094E3}"/>
              </a:ext>
            </a:extLst>
          </p:cNvPr>
          <p:cNvSpPr txBox="1"/>
          <p:nvPr/>
        </p:nvSpPr>
        <p:spPr>
          <a:xfrm>
            <a:off x="479376" y="3535849"/>
            <a:ext cx="11268000" cy="1354217"/>
          </a:xfrm>
          <a:prstGeom prst="rect">
            <a:avLst/>
          </a:prstGeom>
          <a:noFill/>
        </p:spPr>
        <p:txBody>
          <a:bodyPr wrap="square" rtlCol="0" anchor="t">
            <a:spAutoFit/>
          </a:bodyPr>
          <a:lstStyle/>
          <a:p>
            <a:pPr>
              <a:spcAft>
                <a:spcPts val="1200"/>
              </a:spcAft>
            </a:pPr>
            <a:r>
              <a:rPr lang="pt-BR" sz="3600" b="1">
                <a:solidFill>
                  <a:srgbClr val="0D223F"/>
                </a:solidFill>
                <a:latin typeface="+mj-lt"/>
              </a:rPr>
              <a:t>Conversão do caso NEWAVE para SUISHI</a:t>
            </a:r>
          </a:p>
          <a:p>
            <a:pPr>
              <a:spcAft>
                <a:spcPts val="1200"/>
              </a:spcAft>
            </a:pPr>
            <a:r>
              <a:rPr lang="pt-BR" sz="3600" b="1" u="sng">
                <a:solidFill>
                  <a:srgbClr val="0D223F"/>
                </a:solidFill>
                <a:latin typeface="+mj-lt"/>
              </a:rPr>
              <a:t>SEM</a:t>
            </a:r>
            <a:r>
              <a:rPr lang="pt-BR" sz="3600" b="1">
                <a:solidFill>
                  <a:srgbClr val="0D223F"/>
                </a:solidFill>
                <a:latin typeface="+mj-lt"/>
              </a:rPr>
              <a:t> recuperação de opções de execução de casos antigos</a:t>
            </a:r>
          </a:p>
        </p:txBody>
      </p:sp>
      <p:sp>
        <p:nvSpPr>
          <p:cNvPr id="6" name="Retângulo 5">
            <a:extLst>
              <a:ext uri="{FF2B5EF4-FFF2-40B4-BE49-F238E27FC236}">
                <a16:creationId xmlns:a16="http://schemas.microsoft.com/office/drawing/2014/main" id="{16C09F1D-E722-02A1-E105-7275F255D235}"/>
              </a:ext>
            </a:extLst>
          </p:cNvPr>
          <p:cNvSpPr/>
          <p:nvPr/>
        </p:nvSpPr>
        <p:spPr>
          <a:xfrm flipV="1">
            <a:off x="525212" y="4182180"/>
            <a:ext cx="10800000" cy="36000"/>
          </a:xfrm>
          <a:prstGeom prst="rect">
            <a:avLst/>
          </a:prstGeom>
          <a:solidFill>
            <a:srgbClr val="FBB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0830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09FF2473-BDC5-C4C0-94D4-FB889354DF85}"/>
              </a:ext>
            </a:extLst>
          </p:cNvPr>
          <p:cNvPicPr>
            <a:picLocks noChangeAspect="1"/>
          </p:cNvPicPr>
          <p:nvPr/>
        </p:nvPicPr>
        <p:blipFill>
          <a:blip r:embed="rId3"/>
          <a:stretch>
            <a:fillRect/>
          </a:stretch>
        </p:blipFill>
        <p:spPr>
          <a:xfrm>
            <a:off x="2230702" y="1476939"/>
            <a:ext cx="7729315" cy="4686925"/>
          </a:xfrm>
          <a:prstGeom prst="rect">
            <a:avLst/>
          </a:prstGeom>
        </p:spPr>
      </p:pic>
      <p:sp>
        <p:nvSpPr>
          <p:cNvPr id="3" name="Retângulo 2"/>
          <p:cNvSpPr/>
          <p:nvPr/>
        </p:nvSpPr>
        <p:spPr>
          <a:xfrm flipV="1">
            <a:off x="335360" y="807912"/>
            <a:ext cx="11520000" cy="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45299" y="225058"/>
            <a:ext cx="10899841" cy="523220"/>
          </a:xfrm>
          <a:prstGeom prst="rect">
            <a:avLst/>
          </a:prstGeom>
          <a:noFill/>
        </p:spPr>
        <p:txBody>
          <a:bodyPr wrap="square" rtlCol="0">
            <a:spAutoFit/>
          </a:bodyPr>
          <a:lstStyle/>
          <a:p>
            <a:r>
              <a:rPr lang="pt-BR" sz="2800" b="1">
                <a:solidFill>
                  <a:srgbClr val="0C2440"/>
                </a:solidFill>
              </a:rPr>
              <a:t>Conversão (1/3)</a:t>
            </a:r>
          </a:p>
        </p:txBody>
      </p:sp>
      <p:sp>
        <p:nvSpPr>
          <p:cNvPr id="13" name="CaixaDeTexto 12"/>
          <p:cNvSpPr txBox="1"/>
          <p:nvPr/>
        </p:nvSpPr>
        <p:spPr>
          <a:xfrm>
            <a:off x="6972300" y="6525345"/>
            <a:ext cx="4884340" cy="276999"/>
          </a:xfrm>
          <a:prstGeom prst="rect">
            <a:avLst/>
          </a:prstGeom>
          <a:noFill/>
        </p:spPr>
        <p:txBody>
          <a:bodyPr wrap="square" rtlCol="0">
            <a:spAutoFit/>
          </a:bodyPr>
          <a:lstStyle/>
          <a:p>
            <a:pPr algn="r"/>
            <a:fld id="{1A2A0719-6F2C-4089-A666-115FD58842DC}" type="slidenum">
              <a:rPr lang="pt-BR" sz="1200" smtClean="0">
                <a:solidFill>
                  <a:schemeClr val="tx1">
                    <a:lumMod val="65000"/>
                    <a:lumOff val="35000"/>
                  </a:schemeClr>
                </a:solidFill>
              </a:rPr>
              <a:t>9</a:t>
            </a:fld>
            <a:endParaRPr lang="pt-BR" sz="1200">
              <a:solidFill>
                <a:schemeClr val="tx1">
                  <a:lumMod val="65000"/>
                  <a:lumOff val="35000"/>
                </a:schemeClr>
              </a:solidFill>
            </a:endParaRPr>
          </a:p>
        </p:txBody>
      </p:sp>
      <p:sp>
        <p:nvSpPr>
          <p:cNvPr id="9" name="CaixaDeTexto 8">
            <a:extLst>
              <a:ext uri="{FF2B5EF4-FFF2-40B4-BE49-F238E27FC236}">
                <a16:creationId xmlns:a16="http://schemas.microsoft.com/office/drawing/2014/main" id="{ACABCF81-4E55-4822-8F73-B77A69063FD8}"/>
              </a:ext>
            </a:extLst>
          </p:cNvPr>
          <p:cNvSpPr txBox="1"/>
          <p:nvPr/>
        </p:nvSpPr>
        <p:spPr>
          <a:xfrm>
            <a:off x="359072" y="911713"/>
            <a:ext cx="11459046" cy="424732"/>
          </a:xfrm>
          <a:prstGeom prst="rect">
            <a:avLst/>
          </a:prstGeom>
          <a:noFill/>
        </p:spPr>
        <p:txBody>
          <a:bodyPr wrap="square" rtlCol="0" anchor="t">
            <a:spAutoFit/>
          </a:bodyPr>
          <a:lstStyle/>
          <a:p>
            <a:pPr marL="285750" indent="-285750" algn="just" defTabSz="432008">
              <a:lnSpc>
                <a:spcPct val="108000"/>
              </a:lnSpc>
              <a:spcAft>
                <a:spcPts val="1200"/>
              </a:spcAft>
              <a:buClr>
                <a:srgbClr val="254061"/>
              </a:buClr>
              <a:buSzPct val="120000"/>
              <a:buFont typeface="Wingdings" panose="05000000000000000000" pitchFamily="2" charset="2"/>
              <a:buChar char="§"/>
              <a:defRPr/>
            </a:pPr>
            <a:r>
              <a:rPr lang="pt-BR" altLang="pt-BR" sz="2000">
                <a:latin typeface="+mj-lt"/>
                <a:cs typeface="Arial" panose="020B0604020202020204" pitchFamily="34" charset="0"/>
              </a:rPr>
              <a:t>Tipo de simulação: energia firme com período crítico definido. </a:t>
            </a:r>
          </a:p>
        </p:txBody>
      </p:sp>
      <p:sp>
        <p:nvSpPr>
          <p:cNvPr id="11" name="Retângulo 10"/>
          <p:cNvSpPr/>
          <p:nvPr/>
        </p:nvSpPr>
        <p:spPr>
          <a:xfrm>
            <a:off x="5096137" y="3048835"/>
            <a:ext cx="2467834" cy="241040"/>
          </a:xfrm>
          <a:prstGeom prst="rect">
            <a:avLst/>
          </a:prstGeom>
          <a:noFill/>
          <a:ln w="28575">
            <a:solidFill>
              <a:srgbClr val="EF0B1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5" name="Freeform 11">
            <a:extLst>
              <a:ext uri="{FF2B5EF4-FFF2-40B4-BE49-F238E27FC236}">
                <a16:creationId xmlns:a16="http://schemas.microsoft.com/office/drawing/2014/main" id="{266C4DBE-0C9A-C04E-479D-D522491510FA}"/>
              </a:ext>
            </a:extLst>
          </p:cNvPr>
          <p:cNvSpPr/>
          <p:nvPr/>
        </p:nvSpPr>
        <p:spPr>
          <a:xfrm>
            <a:off x="10703497" y="277694"/>
            <a:ext cx="1114621" cy="433309"/>
          </a:xfrm>
          <a:custGeom>
            <a:avLst/>
            <a:gdLst/>
            <a:ahLst/>
            <a:cxnLst/>
            <a:rect l="l" t="t" r="r" b="b"/>
            <a:pathLst>
              <a:path w="1722083" h="669460">
                <a:moveTo>
                  <a:pt x="0" y="0"/>
                </a:moveTo>
                <a:lnTo>
                  <a:pt x="1722083" y="0"/>
                </a:lnTo>
                <a:lnTo>
                  <a:pt x="1722083" y="669460"/>
                </a:lnTo>
                <a:lnTo>
                  <a:pt x="0" y="669460"/>
                </a:lnTo>
                <a:lnTo>
                  <a:pt x="0" y="0"/>
                </a:lnTo>
                <a:close/>
              </a:path>
            </a:pathLst>
          </a:custGeom>
          <a:blipFill>
            <a:blip r:embed="rId4"/>
            <a:stretch>
              <a:fillRect/>
            </a:stretch>
          </a:blipFill>
        </p:spPr>
        <p:txBody>
          <a:bodyPr/>
          <a:lstStyle/>
          <a:p>
            <a:endParaRPr lang="pt-BR"/>
          </a:p>
        </p:txBody>
      </p:sp>
    </p:spTree>
    <p:extLst>
      <p:ext uri="{BB962C8B-B14F-4D97-AF65-F5344CB8AC3E}">
        <p14:creationId xmlns:p14="http://schemas.microsoft.com/office/powerpoint/2010/main" val="321623435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605A40907E22A44A04B53D7345D6DBB" ma:contentTypeVersion="12" ma:contentTypeDescription="Crie um novo documento." ma:contentTypeScope="" ma:versionID="78d3bcda57241e335acbe8ee7dc65d50">
  <xsd:schema xmlns:xsd="http://www.w3.org/2001/XMLSchema" xmlns:xs="http://www.w3.org/2001/XMLSchema" xmlns:p="http://schemas.microsoft.com/office/2006/metadata/properties" xmlns:ns2="e6ab3a8c-1b9d-4e48-929c-0169f452390a" xmlns:ns3="c2692117-a0d7-4be3-956d-8428dc4fd62b" xmlns:ns4="da298a69-1833-4b3d-9e07-d63a39461a7d" targetNamespace="http://schemas.microsoft.com/office/2006/metadata/properties" ma:root="true" ma:fieldsID="c61f6b2b132b4914b1ff4283b54bd4c1" ns2:_="" ns3:_="" ns4:_="">
    <xsd:import namespace="e6ab3a8c-1b9d-4e48-929c-0169f452390a"/>
    <xsd:import namespace="c2692117-a0d7-4be3-956d-8428dc4fd62b"/>
    <xsd:import namespace="da298a69-1833-4b3d-9e07-d63a39461a7d"/>
    <xsd:element name="properties">
      <xsd:complexType>
        <xsd:sequence>
          <xsd:element name="documentManagement">
            <xsd:complexType>
              <xsd:all>
                <xsd:element ref="ns2:Publicacao" minOccurs="0"/>
                <xsd:element ref="ns2:Topico" minOccurs="0"/>
                <xsd:element ref="ns2:Topico_x003a_ID" minOccurs="0"/>
                <xsd:element ref="ns2:Ordem" minOccurs="0"/>
                <xsd:element ref="ns3:ka0f0c7cfd80493d8c6a33a83b804b29" minOccurs="0"/>
                <xsd:element ref="ns3:TaxCatchAl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b3a8c-1b9d-4e48-929c-0169f452390a" elementFormDefault="qualified">
    <xsd:import namespace="http://schemas.microsoft.com/office/2006/documentManagement/types"/>
    <xsd:import namespace="http://schemas.microsoft.com/office/infopath/2007/PartnerControls"/>
    <xsd:element name="Publicacao" ma:index="8" nillable="true" ma:displayName="Publicação" ma:list="{72f10568-9049-4e7f-b6b9-6b3967372d08}" ma:internalName="Publicacao" ma:readOnly="false" ma:showField="Title">
      <xsd:simpleType>
        <xsd:restriction base="dms:Lookup"/>
      </xsd:simpleType>
    </xsd:element>
    <xsd:element name="Topico" ma:index="9" nillable="true" ma:displayName="Topico" ma:list="{3f9e33a3-6c74-49f3-9d56-b602ca9235b5}" ma:internalName="Topico" ma:readOnly="false" ma:showField="Title">
      <xsd:simpleType>
        <xsd:restriction base="dms:Lookup"/>
      </xsd:simpleType>
    </xsd:element>
    <xsd:element name="Topico_x003a_ID" ma:index="10" nillable="true" ma:displayName="Topico:ID" ma:list="{3f9e33a3-6c74-49f3-9d56-b602ca9235b5}" ma:internalName="Topico_x003a_ID" ma:readOnly="true" ma:showField="ID" ma:web="da298a69-1833-4b3d-9e07-d63a39461a7d">
      <xsd:simpleType>
        <xsd:restriction base="dms:Lookup"/>
      </xsd:simpleType>
    </xsd:element>
    <xsd:element name="Ordem" ma:index="11" nillable="true" ma:displayName="Ordem" ma:decimals="0" ma:internalName="Ordem">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2692117-a0d7-4be3-956d-8428dc4fd62b" elementFormDefault="qualified">
    <xsd:import namespace="http://schemas.microsoft.com/office/2006/documentManagement/types"/>
    <xsd:import namespace="http://schemas.microsoft.com/office/infopath/2007/PartnerControls"/>
    <xsd:element name="ka0f0c7cfd80493d8c6a33a83b804b29" ma:index="13" nillable="true" ma:taxonomy="true" ma:internalName="ka0f0c7cfd80493d8c6a33a83b804b29" ma:taxonomyFieldName="Tag" ma:displayName="Tag" ma:default="" ma:fieldId="{4a0f0c7c-fd80-493d-8c6a-33a83b804b29}" ma:taxonomyMulti="true" ma:sspId="31423334-e3fc-4ff3-9956-0d09b48b681f" ma:termSetId="8eb7b6e9-68ed-45e4-995f-8bfb18a636f1"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29227de3-58a8-4547-bb45-02a6b61feb5f}" ma:internalName="TaxCatchAll" ma:showField="CatchAllData" ma:web="c2692117-a0d7-4be3-956d-8428dc4f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298a69-1833-4b3d-9e07-d63a39461a7d"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o xmlns="e6ab3a8c-1b9d-4e48-929c-0169f452390a" xsi:nil="true"/>
    <Publicacao xmlns="e6ab3a8c-1b9d-4e48-929c-0169f452390a">532</Publicacao>
    <ka0f0c7cfd80493d8c6a33a83b804b29 xmlns="c2692117-a0d7-4be3-956d-8428dc4fd62b">
      <Terms xmlns="http://schemas.microsoft.com/office/infopath/2007/PartnerControls"/>
    </ka0f0c7cfd80493d8c6a33a83b804b29>
    <TaxCatchAll xmlns="c2692117-a0d7-4be3-956d-8428dc4fd62b"/>
    <Ordem xmlns="e6ab3a8c-1b9d-4e48-929c-0169f452390a">93</Ordem>
  </documentManagement>
</p:properties>
</file>

<file path=customXml/itemProps1.xml><?xml version="1.0" encoding="utf-8"?>
<ds:datastoreItem xmlns:ds="http://schemas.openxmlformats.org/officeDocument/2006/customXml" ds:itemID="{76586E75-8D16-4A86-A83A-D4D1E7B0FFD2}"/>
</file>

<file path=customXml/itemProps2.xml><?xml version="1.0" encoding="utf-8"?>
<ds:datastoreItem xmlns:ds="http://schemas.openxmlformats.org/officeDocument/2006/customXml" ds:itemID="{72D0EC4F-2879-469B-B937-8CBE63FD7366}">
  <ds:schemaRefs>
    <ds:schemaRef ds:uri="http://schemas.microsoft.com/sharepoint/v3/contenttype/forms"/>
  </ds:schemaRefs>
</ds:datastoreItem>
</file>

<file path=customXml/itemProps3.xml><?xml version="1.0" encoding="utf-8"?>
<ds:datastoreItem xmlns:ds="http://schemas.openxmlformats.org/officeDocument/2006/customXml" ds:itemID="{3F47B6D3-5F40-47DD-892E-A7EC1E253B7B}">
  <ds:schemaRefs>
    <ds:schemaRef ds:uri="c2692117-a0d7-4be3-956d-8428dc4fd62b"/>
    <ds:schemaRef ds:uri="e6ab3a8c-1b9d-4e48-929c-0169f45239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6a21d00-d811-4c05-8ac4-2d5708526a0a}" enabled="0" method="" siteId="{96a21d00-d811-4c05-8ac4-2d5708526a0a}" removed="1"/>
</clbl:labelList>
</file>

<file path=docProps/app.xml><?xml version="1.0" encoding="utf-8"?>
<Properties xmlns="http://schemas.openxmlformats.org/officeDocument/2006/extended-properties" xmlns:vt="http://schemas.openxmlformats.org/officeDocument/2006/docPropsVTypes">
  <TotalTime>228</TotalTime>
  <Words>6018</Words>
  <Application>Microsoft Office PowerPoint</Application>
  <PresentationFormat>Widescreen</PresentationFormat>
  <Paragraphs>2436</Paragraphs>
  <Slides>56</Slides>
  <Notes>51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56</vt:i4>
      </vt:variant>
    </vt:vector>
  </HeadingPairs>
  <TitlesOfParts>
    <vt:vector size="62" baseType="lpstr">
      <vt:lpstr>Arial</vt:lpstr>
      <vt:lpstr>Calibri</vt:lpstr>
      <vt:lpstr>Liberation Serif</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Empresa de Pesquisa Energética - 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Roteiro da parametrização – Revisão 6 – Maio/2026</dc:title>
  <dc:creator>Flavio Raposo de Almeida</dc:creator>
  <cp:lastModifiedBy>Rafaela Veiga Pillar</cp:lastModifiedBy>
  <cp:revision>3</cp:revision>
  <dcterms:created xsi:type="dcterms:W3CDTF">2018-01-24T18:13:47Z</dcterms:created>
  <dcterms:modified xsi:type="dcterms:W3CDTF">2026-05-29T19:49:14Z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0x010100C605A40907E22A44A04B53D7345D6DBB</vt:lpwstr>
  </property>
  <property fmtid="{D5CDD505-2E9C-101B-9397-08002B2CF9AE}" pid="3" name="MediaServiceImageTags">
    <vt:lpwstr/>
  </property>
  <property fmtid="{D5CDD505-2E9C-101B-9397-08002B2CF9AE}" pid="4" name="Tag">
    <vt:lpwstr/>
  </property>
</Properties>
</file>