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7"/>
  </p:notesMasterIdLst>
  <p:handoutMasterIdLst>
    <p:handoutMasterId r:id="rId58"/>
  </p:handoutMasterIdLst>
  <p:sldIdLst>
    <p:sldId id="523" r:id="rId5"/>
    <p:sldId id="524" r:id="rId6"/>
    <p:sldId id="458" r:id="rId7"/>
    <p:sldId id="525" r:id="rId8"/>
    <p:sldId id="447" r:id="rId9"/>
    <p:sldId id="481" r:id="rId10"/>
    <p:sldId id="498" r:id="rId11"/>
    <p:sldId id="450" r:id="rId12"/>
    <p:sldId id="449" r:id="rId13"/>
    <p:sldId id="526" r:id="rId14"/>
    <p:sldId id="452" r:id="rId15"/>
    <p:sldId id="493" r:id="rId16"/>
    <p:sldId id="527" r:id="rId17"/>
    <p:sldId id="528" r:id="rId18"/>
    <p:sldId id="521" r:id="rId19"/>
    <p:sldId id="451" r:id="rId20"/>
    <p:sldId id="436" r:id="rId21"/>
    <p:sldId id="441" r:id="rId22"/>
    <p:sldId id="448" r:id="rId23"/>
    <p:sldId id="461" r:id="rId24"/>
    <p:sldId id="437" r:id="rId25"/>
    <p:sldId id="479" r:id="rId26"/>
    <p:sldId id="529" r:id="rId27"/>
    <p:sldId id="478" r:id="rId28"/>
    <p:sldId id="486" r:id="rId29"/>
    <p:sldId id="438" r:id="rId30"/>
    <p:sldId id="462" r:id="rId31"/>
    <p:sldId id="442" r:id="rId32"/>
    <p:sldId id="439" r:id="rId33"/>
    <p:sldId id="473" r:id="rId34"/>
    <p:sldId id="457" r:id="rId35"/>
    <p:sldId id="487" r:id="rId36"/>
    <p:sldId id="488" r:id="rId37"/>
    <p:sldId id="456" r:id="rId38"/>
    <p:sldId id="463" r:id="rId39"/>
    <p:sldId id="466" r:id="rId40"/>
    <p:sldId id="490" r:id="rId41"/>
    <p:sldId id="468" r:id="rId42"/>
    <p:sldId id="533" r:id="rId43"/>
    <p:sldId id="532" r:id="rId44"/>
    <p:sldId id="495" r:id="rId45"/>
    <p:sldId id="499" r:id="rId46"/>
    <p:sldId id="500" r:id="rId47"/>
    <p:sldId id="531" r:id="rId48"/>
    <p:sldId id="502" r:id="rId49"/>
    <p:sldId id="509" r:id="rId50"/>
    <p:sldId id="507" r:id="rId51"/>
    <p:sldId id="508" r:id="rId52"/>
    <p:sldId id="511" r:id="rId53"/>
    <p:sldId id="506" r:id="rId54"/>
    <p:sldId id="453" r:id="rId55"/>
    <p:sldId id="356" r:id="rId5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D6F42D3A-F140-4082-A245-DB86C4761D5B}">
          <p14:sldIdLst>
            <p14:sldId id="523"/>
            <p14:sldId id="524"/>
            <p14:sldId id="458"/>
          </p14:sldIdLst>
        </p14:section>
        <p14:section name="Alterações no NEWAVE" id="{92A066ED-497A-45CA-A57C-44B068668E53}">
          <p14:sldIdLst>
            <p14:sldId id="525"/>
            <p14:sldId id="447"/>
            <p14:sldId id="481"/>
          </p14:sldIdLst>
        </p14:section>
        <p14:section name="NW -&gt; SUISHI: sem recuperação" id="{650386E8-72DD-4A45-9161-072FC3C2F436}">
          <p14:sldIdLst>
            <p14:sldId id="498"/>
            <p14:sldId id="450"/>
            <p14:sldId id="449"/>
            <p14:sldId id="526"/>
            <p14:sldId id="452"/>
            <p14:sldId id="493"/>
            <p14:sldId id="527"/>
            <p14:sldId id="528"/>
            <p14:sldId id="521"/>
            <p14:sldId id="451"/>
          </p14:sldIdLst>
        </p14:section>
        <p14:section name="Paraíba do Sul" id="{8CE6D454-031E-4ABC-BF2C-70BCD6BDE8A2}">
          <p14:sldIdLst>
            <p14:sldId id="436"/>
            <p14:sldId id="441"/>
            <p14:sldId id="448"/>
            <p14:sldId id="461"/>
          </p14:sldIdLst>
        </p14:section>
        <p14:section name="Sinop" id="{7F0FB3A9-3DA4-4E8C-AFF7-26AAC0F154B2}">
          <p14:sldIdLst>
            <p14:sldId id="437"/>
          </p14:sldIdLst>
        </p14:section>
        <p14:section name="Jirau" id="{17C9E1C6-4047-45C6-B1AF-02CCA50BDBF8}">
          <p14:sldIdLst>
            <p14:sldId id="479"/>
            <p14:sldId id="529"/>
            <p14:sldId id="478"/>
            <p14:sldId id="486"/>
          </p14:sldIdLst>
        </p14:section>
        <p14:section name="Belo Monte" id="{F4BD7D38-5FE0-482B-9798-CBE38D9FE5F0}">
          <p14:sldIdLst>
            <p14:sldId id="438"/>
            <p14:sldId id="462"/>
            <p14:sldId id="442"/>
          </p14:sldIdLst>
        </p14:section>
        <p14:section name="Ilha Solteira e Três Irmãos" id="{FECEC761-8BF1-4298-A7D9-D2DC78715EE4}">
          <p14:sldIdLst>
            <p14:sldId id="439"/>
          </p14:sldIdLst>
        </p14:section>
        <p14:section name="Salto Apiacás" id="{96697D70-AC59-4151-B91D-9D0A7D4992D5}">
          <p14:sldIdLst>
            <p14:sldId id="473"/>
          </p14:sldIdLst>
        </p14:section>
        <p14:section name="São Francisco" id="{FF61BFEC-58A4-44B5-9F1D-F9D618DDACFA}">
          <p14:sldIdLst>
            <p14:sldId id="457"/>
            <p14:sldId id="487"/>
            <p14:sldId id="488"/>
          </p14:sldIdLst>
        </p14:section>
        <p14:section name="Tucuruí" id="{B1E6EB4B-CE12-4B17-ABEF-406795DD3A79}">
          <p14:sldIdLst>
            <p14:sldId id="456"/>
          </p14:sldIdLst>
        </p14:section>
        <p14:section name="Tocantins e Paranapanema" id="{15F370CA-027C-457D-9092-FBBE9EE38C6D}">
          <p14:sldIdLst>
            <p14:sldId id="463"/>
            <p14:sldId id="466"/>
            <p14:sldId id="490"/>
          </p14:sldIdLst>
        </p14:section>
        <p14:section name="Seleção de variáveis" id="{19EB34F9-1310-4761-892F-5A8CD06BDFAA}">
          <p14:sldIdLst>
            <p14:sldId id="468"/>
          </p14:sldIdLst>
        </p14:section>
        <p14:section name="LRCAP CRA1" id="{42BFCDEA-7025-4E1D-B65D-B4CDDFAE32BA}">
          <p14:sldIdLst>
            <p14:sldId id="533"/>
            <p14:sldId id="532"/>
            <p14:sldId id="495"/>
          </p14:sldIdLst>
        </p14:section>
        <p14:section name="NW -&gt; SUISHI: com recuperação" id="{E0E445B5-A541-4170-9FFD-F0E7E0F54BEE}">
          <p14:sldIdLst>
            <p14:sldId id="499"/>
            <p14:sldId id="500"/>
            <p14:sldId id="531"/>
            <p14:sldId id="502"/>
            <p14:sldId id="509"/>
            <p14:sldId id="507"/>
            <p14:sldId id="508"/>
            <p14:sldId id="511"/>
            <p14:sldId id="506"/>
            <p14:sldId id="453"/>
            <p14:sldId id="356"/>
          </p14:sldIdLst>
        </p14:section>
      </p14:sectionLst>
    </p:ex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3E7470-15E2-9773-13C6-CF9BBCF6432B}" name="Fernanda Gabriela B. dos Santos" initials="FG" userId="S::fernanda.santos@epe.gov.br::0efb7211-b2ad-43db-aba6-fb718c458bec" providerId="AD"/>
  <p188:author id="{C683DBA3-01B7-56C8-E37B-253E2E2AE737}" name="Rafaela Veiga Pillar" initials="RV" userId="S::rafaela.pillar@epe.gov.br::1337f190-7aa9-4629-b5f7-a4669bd55ecd" providerId="AD"/>
  <p188:author id="{DE246DD1-F471-B97F-CA5C-E94EF2D0E830}" name="Thais Iguchi" initials="TI" userId="S::Thais.iguchi@epe.gov.br::315788e0-9157-4dd6-bcd3-2d990343a30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rnaldo dos Santos Junior" initials="AdSJ" lastIdx="2" clrIdx="0">
    <p:extLst>
      <p:ext uri="{19B8F6BF-5375-455C-9EA6-DF929625EA0E}">
        <p15:presenceInfo xmlns:p15="http://schemas.microsoft.com/office/powerpoint/2012/main" userId="S-1-5-21-4176887458-275132432-2095161632-1443" providerId="AD"/>
      </p:ext>
    </p:extLst>
  </p:cmAuthor>
  <p:cmAuthor id="2" name="Giovani Vitória Machado" initials="GVM" lastIdx="13" clrIdx="1">
    <p:extLst>
      <p:ext uri="{19B8F6BF-5375-455C-9EA6-DF929625EA0E}">
        <p15:presenceInfo xmlns:p15="http://schemas.microsoft.com/office/powerpoint/2012/main" userId="S-1-5-21-4176887458-275132432-2095161632-1584" providerId="AD"/>
      </p:ext>
    </p:extLst>
  </p:cmAuthor>
  <p:cmAuthor id="3" name="Aline (PDE 30 Sup)" initials="AG" lastIdx="11" clrIdx="2">
    <p:extLst>
      <p:ext uri="{19B8F6BF-5375-455C-9EA6-DF929625EA0E}">
        <p15:presenceInfo xmlns:p15="http://schemas.microsoft.com/office/powerpoint/2012/main" userId="Aline (PDE 30 Sup)" providerId="None"/>
      </p:ext>
    </p:extLst>
  </p:cmAuthor>
  <p:cmAuthor id="4" name="Lidiane de Almeida Modesto" initials="LdAM" lastIdx="6" clrIdx="3">
    <p:extLst>
      <p:ext uri="{19B8F6BF-5375-455C-9EA6-DF929625EA0E}">
        <p15:presenceInfo xmlns:p15="http://schemas.microsoft.com/office/powerpoint/2012/main" userId="d74859fc0de5bbce" providerId="Windows Live"/>
      </p:ext>
    </p:extLst>
  </p:cmAuthor>
  <p:cmAuthor id="5" name="Arnaldo Junior" initials="AJ" lastIdx="1" clrIdx="4">
    <p:extLst>
      <p:ext uri="{19B8F6BF-5375-455C-9EA6-DF929625EA0E}">
        <p15:presenceInfo xmlns:p15="http://schemas.microsoft.com/office/powerpoint/2012/main" userId="0947b07743c1165b" providerId="Windows Live"/>
      </p:ext>
    </p:extLst>
  </p:cmAuthor>
  <p:cmAuthor id="6" name="Renata de Azevedo Moreira da Silva" initials="RdAMdS" lastIdx="1" clrIdx="5">
    <p:extLst>
      <p:ext uri="{19B8F6BF-5375-455C-9EA6-DF929625EA0E}">
        <p15:presenceInfo xmlns:p15="http://schemas.microsoft.com/office/powerpoint/2012/main" userId="S::renata.silva@epe.gov.br::f990b2dc-ee08-47db-b4ae-9e82d19abd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FD3D"/>
    <a:srgbClr val="FFC000"/>
    <a:srgbClr val="000000"/>
    <a:srgbClr val="ED1A22"/>
    <a:srgbClr val="474747"/>
    <a:srgbClr val="EF0B13"/>
    <a:srgbClr val="953735"/>
    <a:srgbClr val="FEFCFC"/>
    <a:srgbClr val="A5A5A5"/>
    <a:srgbClr val="B573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AE0821-03FF-4B6B-9C5E-34458A2A5E28}" v="441" dt="2026-04-10T17:45:11.923"/>
    <p1510:client id="{6DD38AC9-ABDA-4E70-B79A-60E60530DF5B}" vWet="1" dt="2026-04-10T17:39:04.608"/>
    <p1510:client id="{F49D9F5B-67EA-4AAB-9EE7-E9F6C04AB7C9}" v="154" dt="2026-04-10T14:23:00.291"/>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Estilo Médio 3 - Ênfas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Estilo Médio 1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Estilo Médio 1 - Ênfas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Estilo Médio 3 - Ênfas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Estilo Escuro 2 - Ênfase 5/Ênfas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guide orient="horz" pos="2183"/>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627B1C2E-9BB8-406C-A5A1-25FD653950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3E47061D-9730-4202-BFC6-4BEBFFE802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3FB09F-ED6E-4E22-B788-983747153DDC}" type="datetimeFigureOut">
              <a:rPr lang="pt-BR" smtClean="0"/>
              <a:t>02/06/2026</a:t>
            </a:fld>
            <a:endParaRPr lang="pt-BR"/>
          </a:p>
        </p:txBody>
      </p:sp>
      <p:sp>
        <p:nvSpPr>
          <p:cNvPr id="4" name="Espaço Reservado para Rodapé 3">
            <a:extLst>
              <a:ext uri="{FF2B5EF4-FFF2-40B4-BE49-F238E27FC236}">
                <a16:creationId xmlns:a16="http://schemas.microsoft.com/office/drawing/2014/main" id="{A4FF19B5-E719-45BE-BB17-78C9A89D87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C78E981E-FBE7-4C26-AF16-8A2B8FBACA4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E065A8-05AB-4299-B3AD-AD807A26A18D}" type="slidenum">
              <a:rPr lang="pt-BR" smtClean="0"/>
              <a:t>‹nº›</a:t>
            </a:fld>
            <a:endParaRPr lang="pt-BR"/>
          </a:p>
        </p:txBody>
      </p:sp>
    </p:spTree>
    <p:extLst>
      <p:ext uri="{BB962C8B-B14F-4D97-AF65-F5344CB8AC3E}">
        <p14:creationId xmlns:p14="http://schemas.microsoft.com/office/powerpoint/2010/main" val="3825349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DA7AF7-9185-426C-A387-6B12ED7847DB}" type="datetimeFigureOut">
              <a:rPr lang="pt-BR" smtClean="0"/>
              <a:t>02/06/2026</a:t>
            </a:fld>
            <a:endParaRPr lang="pt-BR"/>
          </a:p>
        </p:txBody>
      </p:sp>
      <p:sp>
        <p:nvSpPr>
          <p:cNvPr id="4" name="Espaço Reservado para Imagem de Sli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B565F5-6C45-4315-8244-C5CC27801693}" type="slidenum">
              <a:rPr lang="pt-BR" smtClean="0"/>
              <a:t>‹nº›</a:t>
            </a:fld>
            <a:endParaRPr lang="pt-BR"/>
          </a:p>
        </p:txBody>
      </p:sp>
    </p:spTree>
    <p:extLst>
      <p:ext uri="{BB962C8B-B14F-4D97-AF65-F5344CB8AC3E}">
        <p14:creationId xmlns:p14="http://schemas.microsoft.com/office/powerpoint/2010/main" val="1517584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44A39-556F-F0C4-0929-59A54EAD798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66BE1CCE-44B0-46F0-C299-A825107A8FD1}"/>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8F5BEB7F-B482-A384-A396-C4A66B4F1753}"/>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6ACB1DA1-86F4-449C-7EE1-DB1274B46F01}"/>
              </a:ext>
            </a:extLst>
          </p:cNvPr>
          <p:cNvSpPr>
            <a:spLocks noGrp="1"/>
          </p:cNvSpPr>
          <p:nvPr>
            <p:ph type="sldNum" sz="quarter" idx="10"/>
          </p:nvPr>
        </p:nvSpPr>
        <p:spPr/>
        <p:txBody>
          <a:bodyPr/>
          <a:lstStyle/>
          <a:p>
            <a:fld id="{D2B565F5-6C45-4315-8244-C5CC27801693}" type="slidenum">
              <a:rPr lang="pt-BR" smtClean="0"/>
              <a:t>2</a:t>
            </a:fld>
            <a:endParaRPr lang="pt-BR"/>
          </a:p>
        </p:txBody>
      </p:sp>
    </p:spTree>
    <p:extLst>
      <p:ext uri="{BB962C8B-B14F-4D97-AF65-F5344CB8AC3E}">
        <p14:creationId xmlns:p14="http://schemas.microsoft.com/office/powerpoint/2010/main" val="2046805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9D539-AA8D-A9A8-300C-7DC3F7BFE805}"/>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D3870B3D-A53C-F014-F102-CFFBEC95C2E6}"/>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DB94422D-E94D-77F6-B4D6-C12EAA4DC5C7}"/>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F751EDB-2A3B-C41D-8C67-5B4DF9590257}"/>
              </a:ext>
            </a:extLst>
          </p:cNvPr>
          <p:cNvSpPr>
            <a:spLocks noGrp="1"/>
          </p:cNvSpPr>
          <p:nvPr>
            <p:ph type="sldNum" sz="quarter" idx="10"/>
          </p:nvPr>
        </p:nvSpPr>
        <p:spPr/>
        <p:txBody>
          <a:bodyPr/>
          <a:lstStyle/>
          <a:p>
            <a:fld id="{D2B565F5-6C45-4315-8244-C5CC27801693}" type="slidenum">
              <a:rPr lang="pt-BR" smtClean="0"/>
              <a:t>13</a:t>
            </a:fld>
            <a:endParaRPr lang="pt-BR"/>
          </a:p>
        </p:txBody>
      </p:sp>
    </p:spTree>
    <p:extLst>
      <p:ext uri="{BB962C8B-B14F-4D97-AF65-F5344CB8AC3E}">
        <p14:creationId xmlns:p14="http://schemas.microsoft.com/office/powerpoint/2010/main" val="3445647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DDB53-2EF5-637C-8600-FD296BEF3431}"/>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88B8D7B5-92ED-76EB-4BF8-65178F0E5920}"/>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3181253A-0F9C-16D7-2F4E-6A4C4BA94B94}"/>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64ACE6D2-C258-5B8C-064F-A59664F038BB}"/>
              </a:ext>
            </a:extLst>
          </p:cNvPr>
          <p:cNvSpPr>
            <a:spLocks noGrp="1"/>
          </p:cNvSpPr>
          <p:nvPr>
            <p:ph type="sldNum" sz="quarter" idx="10"/>
          </p:nvPr>
        </p:nvSpPr>
        <p:spPr/>
        <p:txBody>
          <a:bodyPr/>
          <a:lstStyle/>
          <a:p>
            <a:fld id="{D2B565F5-6C45-4315-8244-C5CC27801693}" type="slidenum">
              <a:rPr lang="pt-BR" smtClean="0"/>
              <a:t>14</a:t>
            </a:fld>
            <a:endParaRPr lang="pt-BR"/>
          </a:p>
        </p:txBody>
      </p:sp>
    </p:spTree>
    <p:extLst>
      <p:ext uri="{BB962C8B-B14F-4D97-AF65-F5344CB8AC3E}">
        <p14:creationId xmlns:p14="http://schemas.microsoft.com/office/powerpoint/2010/main" val="4036687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7CE19-1675-6EFB-6476-1ADF0C3D4BF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5EEB9B1-1D83-CE6A-2C3E-293A342B1E7D}"/>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36D79094-6B31-0DC7-1157-5831D42FAD8F}"/>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A03CC829-CEA5-21E0-D1E3-4116628DD964}"/>
              </a:ext>
            </a:extLst>
          </p:cNvPr>
          <p:cNvSpPr>
            <a:spLocks noGrp="1"/>
          </p:cNvSpPr>
          <p:nvPr>
            <p:ph type="sldNum" sz="quarter" idx="10"/>
          </p:nvPr>
        </p:nvSpPr>
        <p:spPr/>
        <p:txBody>
          <a:bodyPr/>
          <a:lstStyle/>
          <a:p>
            <a:fld id="{D2B565F5-6C45-4315-8244-C5CC27801693}" type="slidenum">
              <a:rPr lang="pt-BR" smtClean="0"/>
              <a:t>15</a:t>
            </a:fld>
            <a:endParaRPr lang="pt-BR"/>
          </a:p>
        </p:txBody>
      </p:sp>
    </p:spTree>
    <p:extLst>
      <p:ext uri="{BB962C8B-B14F-4D97-AF65-F5344CB8AC3E}">
        <p14:creationId xmlns:p14="http://schemas.microsoft.com/office/powerpoint/2010/main" val="1844426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16</a:t>
            </a:fld>
            <a:endParaRPr lang="pt-BR"/>
          </a:p>
        </p:txBody>
      </p:sp>
    </p:spTree>
    <p:extLst>
      <p:ext uri="{BB962C8B-B14F-4D97-AF65-F5344CB8AC3E}">
        <p14:creationId xmlns:p14="http://schemas.microsoft.com/office/powerpoint/2010/main" val="2473588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17</a:t>
            </a:fld>
            <a:endParaRPr lang="pt-BR"/>
          </a:p>
        </p:txBody>
      </p:sp>
    </p:spTree>
    <p:extLst>
      <p:ext uri="{BB962C8B-B14F-4D97-AF65-F5344CB8AC3E}">
        <p14:creationId xmlns:p14="http://schemas.microsoft.com/office/powerpoint/2010/main" val="2458733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18</a:t>
            </a:fld>
            <a:endParaRPr lang="pt-BR"/>
          </a:p>
        </p:txBody>
      </p:sp>
    </p:spTree>
    <p:extLst>
      <p:ext uri="{BB962C8B-B14F-4D97-AF65-F5344CB8AC3E}">
        <p14:creationId xmlns:p14="http://schemas.microsoft.com/office/powerpoint/2010/main" val="1122911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19</a:t>
            </a:fld>
            <a:endParaRPr lang="pt-BR"/>
          </a:p>
        </p:txBody>
      </p:sp>
    </p:spTree>
    <p:extLst>
      <p:ext uri="{BB962C8B-B14F-4D97-AF65-F5344CB8AC3E}">
        <p14:creationId xmlns:p14="http://schemas.microsoft.com/office/powerpoint/2010/main" val="3077559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20</a:t>
            </a:fld>
            <a:endParaRPr lang="pt-BR"/>
          </a:p>
        </p:txBody>
      </p:sp>
    </p:spTree>
    <p:extLst>
      <p:ext uri="{BB962C8B-B14F-4D97-AF65-F5344CB8AC3E}">
        <p14:creationId xmlns:p14="http://schemas.microsoft.com/office/powerpoint/2010/main" val="1775566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21</a:t>
            </a:fld>
            <a:endParaRPr lang="pt-BR"/>
          </a:p>
        </p:txBody>
      </p:sp>
    </p:spTree>
    <p:extLst>
      <p:ext uri="{BB962C8B-B14F-4D97-AF65-F5344CB8AC3E}">
        <p14:creationId xmlns:p14="http://schemas.microsoft.com/office/powerpoint/2010/main" val="3742462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26F75-06E7-AA12-882F-C3DBC8EB4C52}"/>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BAEB947-5118-266C-144A-A6E4A87908C2}"/>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F41EDC1A-0479-3410-834B-F783BDB90DF6}"/>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EEDD02B5-9560-8909-4343-0270F9B59624}"/>
              </a:ext>
            </a:extLst>
          </p:cNvPr>
          <p:cNvSpPr>
            <a:spLocks noGrp="1"/>
          </p:cNvSpPr>
          <p:nvPr>
            <p:ph type="sldNum" sz="quarter" idx="10"/>
          </p:nvPr>
        </p:nvSpPr>
        <p:spPr/>
        <p:txBody>
          <a:bodyPr/>
          <a:lstStyle/>
          <a:p>
            <a:fld id="{D2B565F5-6C45-4315-8244-C5CC27801693}" type="slidenum">
              <a:rPr lang="pt-BR" smtClean="0"/>
              <a:t>22</a:t>
            </a:fld>
            <a:endParaRPr lang="pt-BR"/>
          </a:p>
        </p:txBody>
      </p:sp>
    </p:spTree>
    <p:extLst>
      <p:ext uri="{BB962C8B-B14F-4D97-AF65-F5344CB8AC3E}">
        <p14:creationId xmlns:p14="http://schemas.microsoft.com/office/powerpoint/2010/main" val="2422677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3</a:t>
            </a:fld>
            <a:endParaRPr lang="pt-BR"/>
          </a:p>
        </p:txBody>
      </p:sp>
    </p:spTree>
    <p:extLst>
      <p:ext uri="{BB962C8B-B14F-4D97-AF65-F5344CB8AC3E}">
        <p14:creationId xmlns:p14="http://schemas.microsoft.com/office/powerpoint/2010/main" val="4060812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80BCD-81AC-42E5-3BDE-9E55DFAED3DF}"/>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3C3AC06-37D6-AC5F-E149-550BF7A37E64}"/>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6613AE3E-C3BD-CF5B-71BA-851B090B363B}"/>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198572CD-4AB1-7A63-E919-10C6637D7A34}"/>
              </a:ext>
            </a:extLst>
          </p:cNvPr>
          <p:cNvSpPr>
            <a:spLocks noGrp="1"/>
          </p:cNvSpPr>
          <p:nvPr>
            <p:ph type="sldNum" sz="quarter" idx="10"/>
          </p:nvPr>
        </p:nvSpPr>
        <p:spPr/>
        <p:txBody>
          <a:bodyPr/>
          <a:lstStyle/>
          <a:p>
            <a:fld id="{D2B565F5-6C45-4315-8244-C5CC27801693}" type="slidenum">
              <a:rPr lang="pt-BR" smtClean="0"/>
              <a:t>23</a:t>
            </a:fld>
            <a:endParaRPr lang="pt-BR"/>
          </a:p>
        </p:txBody>
      </p:sp>
    </p:spTree>
    <p:extLst>
      <p:ext uri="{BB962C8B-B14F-4D97-AF65-F5344CB8AC3E}">
        <p14:creationId xmlns:p14="http://schemas.microsoft.com/office/powerpoint/2010/main" val="2703273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2B2A2-FF4B-7686-4E11-12D083B1A45C}"/>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8758719B-D674-ABB0-BB49-BF6F58C9173D}"/>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F8FC6E7E-484E-F458-9DE2-1C0CB63039AE}"/>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E9A5E4FA-DFD0-14BC-D638-7531C6E4F9A0}"/>
              </a:ext>
            </a:extLst>
          </p:cNvPr>
          <p:cNvSpPr>
            <a:spLocks noGrp="1"/>
          </p:cNvSpPr>
          <p:nvPr>
            <p:ph type="sldNum" sz="quarter" idx="10"/>
          </p:nvPr>
        </p:nvSpPr>
        <p:spPr/>
        <p:txBody>
          <a:bodyPr/>
          <a:lstStyle/>
          <a:p>
            <a:fld id="{D2B565F5-6C45-4315-8244-C5CC27801693}" type="slidenum">
              <a:rPr lang="pt-BR" smtClean="0"/>
              <a:t>24</a:t>
            </a:fld>
            <a:endParaRPr lang="pt-BR"/>
          </a:p>
        </p:txBody>
      </p:sp>
    </p:spTree>
    <p:extLst>
      <p:ext uri="{BB962C8B-B14F-4D97-AF65-F5344CB8AC3E}">
        <p14:creationId xmlns:p14="http://schemas.microsoft.com/office/powerpoint/2010/main" val="354631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50654-16D0-D5EC-78A0-D10CA7ADF2C8}"/>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F40D974-D3AA-B9FA-ED5D-858F68DD9858}"/>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22F9FB91-8FE2-4C7C-0D83-C44E69FFE8E1}"/>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267D4C02-C1EB-1803-BB90-9E6D2C76387B}"/>
              </a:ext>
            </a:extLst>
          </p:cNvPr>
          <p:cNvSpPr>
            <a:spLocks noGrp="1"/>
          </p:cNvSpPr>
          <p:nvPr>
            <p:ph type="sldNum" sz="quarter" idx="10"/>
          </p:nvPr>
        </p:nvSpPr>
        <p:spPr/>
        <p:txBody>
          <a:bodyPr/>
          <a:lstStyle/>
          <a:p>
            <a:fld id="{D2B565F5-6C45-4315-8244-C5CC27801693}" type="slidenum">
              <a:rPr lang="pt-BR" smtClean="0"/>
              <a:t>25</a:t>
            </a:fld>
            <a:endParaRPr lang="pt-BR"/>
          </a:p>
        </p:txBody>
      </p:sp>
    </p:spTree>
    <p:extLst>
      <p:ext uri="{BB962C8B-B14F-4D97-AF65-F5344CB8AC3E}">
        <p14:creationId xmlns:p14="http://schemas.microsoft.com/office/powerpoint/2010/main" val="2318945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26</a:t>
            </a:fld>
            <a:endParaRPr lang="pt-BR"/>
          </a:p>
        </p:txBody>
      </p:sp>
    </p:spTree>
    <p:extLst>
      <p:ext uri="{BB962C8B-B14F-4D97-AF65-F5344CB8AC3E}">
        <p14:creationId xmlns:p14="http://schemas.microsoft.com/office/powerpoint/2010/main" val="518509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27</a:t>
            </a:fld>
            <a:endParaRPr lang="pt-BR"/>
          </a:p>
        </p:txBody>
      </p:sp>
    </p:spTree>
    <p:extLst>
      <p:ext uri="{BB962C8B-B14F-4D97-AF65-F5344CB8AC3E}">
        <p14:creationId xmlns:p14="http://schemas.microsoft.com/office/powerpoint/2010/main" val="917336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28</a:t>
            </a:fld>
            <a:endParaRPr lang="pt-BR"/>
          </a:p>
        </p:txBody>
      </p:sp>
    </p:spTree>
    <p:extLst>
      <p:ext uri="{BB962C8B-B14F-4D97-AF65-F5344CB8AC3E}">
        <p14:creationId xmlns:p14="http://schemas.microsoft.com/office/powerpoint/2010/main" val="1469276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29</a:t>
            </a:fld>
            <a:endParaRPr lang="pt-BR"/>
          </a:p>
        </p:txBody>
      </p:sp>
    </p:spTree>
    <p:extLst>
      <p:ext uri="{BB962C8B-B14F-4D97-AF65-F5344CB8AC3E}">
        <p14:creationId xmlns:p14="http://schemas.microsoft.com/office/powerpoint/2010/main" val="4050163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C7700-1A48-5FBD-FDF6-8CFB03787C8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F5D26580-A65A-6AD5-DF0F-8C5A4CFDAB08}"/>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0C0BF5B3-840A-A381-CC4B-97722F6A1771}"/>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350CF17C-5C19-FF7B-5CF4-1754095B2E0D}"/>
              </a:ext>
            </a:extLst>
          </p:cNvPr>
          <p:cNvSpPr>
            <a:spLocks noGrp="1"/>
          </p:cNvSpPr>
          <p:nvPr>
            <p:ph type="sldNum" sz="quarter" idx="10"/>
          </p:nvPr>
        </p:nvSpPr>
        <p:spPr/>
        <p:txBody>
          <a:bodyPr/>
          <a:lstStyle/>
          <a:p>
            <a:fld id="{D2B565F5-6C45-4315-8244-C5CC27801693}" type="slidenum">
              <a:rPr lang="pt-BR" smtClean="0"/>
              <a:t>30</a:t>
            </a:fld>
            <a:endParaRPr lang="pt-BR"/>
          </a:p>
        </p:txBody>
      </p:sp>
    </p:spTree>
    <p:extLst>
      <p:ext uri="{BB962C8B-B14F-4D97-AF65-F5344CB8AC3E}">
        <p14:creationId xmlns:p14="http://schemas.microsoft.com/office/powerpoint/2010/main" val="3282322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31</a:t>
            </a:fld>
            <a:endParaRPr lang="pt-BR"/>
          </a:p>
        </p:txBody>
      </p:sp>
    </p:spTree>
    <p:extLst>
      <p:ext uri="{BB962C8B-B14F-4D97-AF65-F5344CB8AC3E}">
        <p14:creationId xmlns:p14="http://schemas.microsoft.com/office/powerpoint/2010/main" val="26166005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A2311-91D4-49E6-07AF-D35834FE6CB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7281F8AF-EB56-D15B-D31E-B7D9D59A474B}"/>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4C5BCDEA-10B4-B38F-5E80-28CFF4E4F5F5}"/>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7FAC0894-3C4A-F200-9A6A-E52B7D5710D3}"/>
              </a:ext>
            </a:extLst>
          </p:cNvPr>
          <p:cNvSpPr>
            <a:spLocks noGrp="1"/>
          </p:cNvSpPr>
          <p:nvPr>
            <p:ph type="sldNum" sz="quarter" idx="10"/>
          </p:nvPr>
        </p:nvSpPr>
        <p:spPr/>
        <p:txBody>
          <a:bodyPr/>
          <a:lstStyle/>
          <a:p>
            <a:fld id="{D2B565F5-6C45-4315-8244-C5CC27801693}" type="slidenum">
              <a:rPr lang="pt-BR" smtClean="0"/>
              <a:t>32</a:t>
            </a:fld>
            <a:endParaRPr lang="pt-BR"/>
          </a:p>
        </p:txBody>
      </p:sp>
    </p:spTree>
    <p:extLst>
      <p:ext uri="{BB962C8B-B14F-4D97-AF65-F5344CB8AC3E}">
        <p14:creationId xmlns:p14="http://schemas.microsoft.com/office/powerpoint/2010/main" val="1342950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5</a:t>
            </a:fld>
            <a:endParaRPr lang="pt-BR"/>
          </a:p>
        </p:txBody>
      </p:sp>
    </p:spTree>
    <p:extLst>
      <p:ext uri="{BB962C8B-B14F-4D97-AF65-F5344CB8AC3E}">
        <p14:creationId xmlns:p14="http://schemas.microsoft.com/office/powerpoint/2010/main" val="3994922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A8BCF-3CD7-807F-4E74-94D57F049AD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35F2B3A-C87D-B2C2-6346-9859D08B0EB8}"/>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2AF0AEEB-0FD9-A57C-2BF1-42C6B7A8998C}"/>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7587A44E-7087-F296-44CF-62DE60D2CDBE}"/>
              </a:ext>
            </a:extLst>
          </p:cNvPr>
          <p:cNvSpPr>
            <a:spLocks noGrp="1"/>
          </p:cNvSpPr>
          <p:nvPr>
            <p:ph type="sldNum" sz="quarter" idx="10"/>
          </p:nvPr>
        </p:nvSpPr>
        <p:spPr/>
        <p:txBody>
          <a:bodyPr/>
          <a:lstStyle/>
          <a:p>
            <a:fld id="{D2B565F5-6C45-4315-8244-C5CC27801693}" type="slidenum">
              <a:rPr lang="pt-BR" smtClean="0"/>
              <a:t>33</a:t>
            </a:fld>
            <a:endParaRPr lang="pt-BR"/>
          </a:p>
        </p:txBody>
      </p:sp>
    </p:spTree>
    <p:extLst>
      <p:ext uri="{BB962C8B-B14F-4D97-AF65-F5344CB8AC3E}">
        <p14:creationId xmlns:p14="http://schemas.microsoft.com/office/powerpoint/2010/main" val="938461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34</a:t>
            </a:fld>
            <a:endParaRPr lang="pt-BR"/>
          </a:p>
        </p:txBody>
      </p:sp>
    </p:spTree>
    <p:extLst>
      <p:ext uri="{BB962C8B-B14F-4D97-AF65-F5344CB8AC3E}">
        <p14:creationId xmlns:p14="http://schemas.microsoft.com/office/powerpoint/2010/main" val="3122812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35</a:t>
            </a:fld>
            <a:endParaRPr lang="pt-BR"/>
          </a:p>
        </p:txBody>
      </p:sp>
    </p:spTree>
    <p:extLst>
      <p:ext uri="{BB962C8B-B14F-4D97-AF65-F5344CB8AC3E}">
        <p14:creationId xmlns:p14="http://schemas.microsoft.com/office/powerpoint/2010/main" val="22707811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36</a:t>
            </a:fld>
            <a:endParaRPr lang="pt-BR"/>
          </a:p>
        </p:txBody>
      </p:sp>
    </p:spTree>
    <p:extLst>
      <p:ext uri="{BB962C8B-B14F-4D97-AF65-F5344CB8AC3E}">
        <p14:creationId xmlns:p14="http://schemas.microsoft.com/office/powerpoint/2010/main" val="4648899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5EEEF-2C7B-DE63-9B3E-33AA5DCD4F45}"/>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7EEEEF3-BACC-0D17-A99F-6660668AAC8F}"/>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65C5C250-4FC4-1AEA-90D1-168715E84A02}"/>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D0161A10-DBFD-2197-5A79-0A16EB05ED12}"/>
              </a:ext>
            </a:extLst>
          </p:cNvPr>
          <p:cNvSpPr>
            <a:spLocks noGrp="1"/>
          </p:cNvSpPr>
          <p:nvPr>
            <p:ph type="sldNum" sz="quarter" idx="10"/>
          </p:nvPr>
        </p:nvSpPr>
        <p:spPr/>
        <p:txBody>
          <a:bodyPr/>
          <a:lstStyle/>
          <a:p>
            <a:fld id="{D2B565F5-6C45-4315-8244-C5CC27801693}" type="slidenum">
              <a:rPr lang="pt-BR" smtClean="0"/>
              <a:t>37</a:t>
            </a:fld>
            <a:endParaRPr lang="pt-BR"/>
          </a:p>
        </p:txBody>
      </p:sp>
    </p:spTree>
    <p:extLst>
      <p:ext uri="{BB962C8B-B14F-4D97-AF65-F5344CB8AC3E}">
        <p14:creationId xmlns:p14="http://schemas.microsoft.com/office/powerpoint/2010/main" val="40938574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38</a:t>
            </a:fld>
            <a:endParaRPr lang="pt-BR"/>
          </a:p>
        </p:txBody>
      </p:sp>
    </p:spTree>
    <p:extLst>
      <p:ext uri="{BB962C8B-B14F-4D97-AF65-F5344CB8AC3E}">
        <p14:creationId xmlns:p14="http://schemas.microsoft.com/office/powerpoint/2010/main" val="1779041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D7D31-6714-82D0-E620-41319F31163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474F671-15D4-AD9F-6D68-59C2125A322A}"/>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0A46BDAE-86B7-76BB-E97F-D7F76D5D9919}"/>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38B2D3EF-8034-462F-D2E6-43FD924E147D}"/>
              </a:ext>
            </a:extLst>
          </p:cNvPr>
          <p:cNvSpPr>
            <a:spLocks noGrp="1"/>
          </p:cNvSpPr>
          <p:nvPr>
            <p:ph type="sldNum" sz="quarter" idx="10"/>
          </p:nvPr>
        </p:nvSpPr>
        <p:spPr/>
        <p:txBody>
          <a:bodyPr/>
          <a:lstStyle/>
          <a:p>
            <a:fld id="{D2B565F5-6C45-4315-8244-C5CC27801693}" type="slidenum">
              <a:rPr lang="pt-BR" smtClean="0"/>
              <a:t>40</a:t>
            </a:fld>
            <a:endParaRPr lang="pt-BR"/>
          </a:p>
        </p:txBody>
      </p:sp>
    </p:spTree>
    <p:extLst>
      <p:ext uri="{BB962C8B-B14F-4D97-AF65-F5344CB8AC3E}">
        <p14:creationId xmlns:p14="http://schemas.microsoft.com/office/powerpoint/2010/main" val="20402303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FEEC0-057D-2CD1-33AC-1373853C71E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63DB2EB4-8B58-9BD0-B22B-469C346F796A}"/>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FEFDA00E-6D48-508D-563C-A8762DDFB033}"/>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CBD44A0C-E45D-D71D-4B7A-F7361A905331}"/>
              </a:ext>
            </a:extLst>
          </p:cNvPr>
          <p:cNvSpPr>
            <a:spLocks noGrp="1"/>
          </p:cNvSpPr>
          <p:nvPr>
            <p:ph type="sldNum" sz="quarter" idx="10"/>
          </p:nvPr>
        </p:nvSpPr>
        <p:spPr/>
        <p:txBody>
          <a:bodyPr/>
          <a:lstStyle/>
          <a:p>
            <a:fld id="{D2B565F5-6C45-4315-8244-C5CC27801693}" type="slidenum">
              <a:rPr lang="pt-BR" smtClean="0"/>
              <a:t>41</a:t>
            </a:fld>
            <a:endParaRPr lang="pt-BR"/>
          </a:p>
        </p:txBody>
      </p:sp>
    </p:spTree>
    <p:extLst>
      <p:ext uri="{BB962C8B-B14F-4D97-AF65-F5344CB8AC3E}">
        <p14:creationId xmlns:p14="http://schemas.microsoft.com/office/powerpoint/2010/main" val="4003880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23170-248F-A0BE-049D-F2C1B817642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689D6474-146B-0312-18AD-4EC7FBAB7B4A}"/>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B4BAA7E6-2712-9B3E-6736-5169B85F713C}"/>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EA28B418-D6BA-6FEF-F326-CDBCAD98F6AD}"/>
              </a:ext>
            </a:extLst>
          </p:cNvPr>
          <p:cNvSpPr>
            <a:spLocks noGrp="1"/>
          </p:cNvSpPr>
          <p:nvPr>
            <p:ph type="sldNum" sz="quarter" idx="10"/>
          </p:nvPr>
        </p:nvSpPr>
        <p:spPr/>
        <p:txBody>
          <a:bodyPr/>
          <a:lstStyle/>
          <a:p>
            <a:fld id="{D2B565F5-6C45-4315-8244-C5CC27801693}" type="slidenum">
              <a:rPr lang="pt-BR" smtClean="0"/>
              <a:t>43</a:t>
            </a:fld>
            <a:endParaRPr lang="pt-BR"/>
          </a:p>
        </p:txBody>
      </p:sp>
    </p:spTree>
    <p:extLst>
      <p:ext uri="{BB962C8B-B14F-4D97-AF65-F5344CB8AC3E}">
        <p14:creationId xmlns:p14="http://schemas.microsoft.com/office/powerpoint/2010/main" val="42754467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B7E34-F6E6-7514-2449-6C81D6AE163E}"/>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AE068E99-AAB5-BD96-8B0A-195B7C126614}"/>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4306C8ED-195A-7D8D-517A-41AA07B65149}"/>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2BEFA4BE-C0AE-18A1-C542-3DDE77807922}"/>
              </a:ext>
            </a:extLst>
          </p:cNvPr>
          <p:cNvSpPr>
            <a:spLocks noGrp="1"/>
          </p:cNvSpPr>
          <p:nvPr>
            <p:ph type="sldNum" sz="quarter" idx="10"/>
          </p:nvPr>
        </p:nvSpPr>
        <p:spPr/>
        <p:txBody>
          <a:bodyPr/>
          <a:lstStyle/>
          <a:p>
            <a:fld id="{D2B565F5-6C45-4315-8244-C5CC27801693}" type="slidenum">
              <a:rPr lang="pt-BR" smtClean="0"/>
              <a:t>44</a:t>
            </a:fld>
            <a:endParaRPr lang="pt-BR"/>
          </a:p>
        </p:txBody>
      </p:sp>
    </p:spTree>
    <p:extLst>
      <p:ext uri="{BB962C8B-B14F-4D97-AF65-F5344CB8AC3E}">
        <p14:creationId xmlns:p14="http://schemas.microsoft.com/office/powerpoint/2010/main" val="4108709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BC863-C12A-E650-7182-97F4A712DC7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FB59D5C-FBA4-0AAF-DCD6-7017BAD33ACD}"/>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56EF756B-DFAB-2D28-2334-10EC16DE474F}"/>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4890E445-F520-A651-17DA-BA7CCA4E8132}"/>
              </a:ext>
            </a:extLst>
          </p:cNvPr>
          <p:cNvSpPr>
            <a:spLocks noGrp="1"/>
          </p:cNvSpPr>
          <p:nvPr>
            <p:ph type="sldNum" sz="quarter" idx="10"/>
          </p:nvPr>
        </p:nvSpPr>
        <p:spPr/>
        <p:txBody>
          <a:bodyPr/>
          <a:lstStyle/>
          <a:p>
            <a:fld id="{D2B565F5-6C45-4315-8244-C5CC27801693}" type="slidenum">
              <a:rPr lang="pt-BR" smtClean="0"/>
              <a:t>6</a:t>
            </a:fld>
            <a:endParaRPr lang="pt-BR"/>
          </a:p>
        </p:txBody>
      </p:sp>
    </p:spTree>
    <p:extLst>
      <p:ext uri="{BB962C8B-B14F-4D97-AF65-F5344CB8AC3E}">
        <p14:creationId xmlns:p14="http://schemas.microsoft.com/office/powerpoint/2010/main" val="12097936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34DB5-A43A-A613-A89B-6290FE321FE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FA7B247D-47EC-4074-5F1B-47F64E85E40F}"/>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2C291793-1DC1-8C94-D31B-AD86625BF5CA}"/>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A2862EC9-4163-F0F4-7365-040A68B92BEA}"/>
              </a:ext>
            </a:extLst>
          </p:cNvPr>
          <p:cNvSpPr>
            <a:spLocks noGrp="1"/>
          </p:cNvSpPr>
          <p:nvPr>
            <p:ph type="sldNum" sz="quarter" idx="10"/>
          </p:nvPr>
        </p:nvSpPr>
        <p:spPr/>
        <p:txBody>
          <a:bodyPr/>
          <a:lstStyle/>
          <a:p>
            <a:fld id="{D2B565F5-6C45-4315-8244-C5CC27801693}" type="slidenum">
              <a:rPr lang="pt-BR" smtClean="0"/>
              <a:t>45</a:t>
            </a:fld>
            <a:endParaRPr lang="pt-BR"/>
          </a:p>
        </p:txBody>
      </p:sp>
    </p:spTree>
    <p:extLst>
      <p:ext uri="{BB962C8B-B14F-4D97-AF65-F5344CB8AC3E}">
        <p14:creationId xmlns:p14="http://schemas.microsoft.com/office/powerpoint/2010/main" val="5604641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50F76-663F-83DF-731D-7745859CF58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68388066-72DD-11F0-040A-DDB936207BA1}"/>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6188EFE3-DC53-FFE7-BAA0-37D9B706D0C4}"/>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2797BA8-6ACD-C405-8C80-B6A2C6ADCE12}"/>
              </a:ext>
            </a:extLst>
          </p:cNvPr>
          <p:cNvSpPr>
            <a:spLocks noGrp="1"/>
          </p:cNvSpPr>
          <p:nvPr>
            <p:ph type="sldNum" sz="quarter" idx="10"/>
          </p:nvPr>
        </p:nvSpPr>
        <p:spPr/>
        <p:txBody>
          <a:bodyPr/>
          <a:lstStyle/>
          <a:p>
            <a:fld id="{D2B565F5-6C45-4315-8244-C5CC27801693}" type="slidenum">
              <a:rPr lang="pt-BR" smtClean="0"/>
              <a:t>46</a:t>
            </a:fld>
            <a:endParaRPr lang="pt-BR"/>
          </a:p>
        </p:txBody>
      </p:sp>
    </p:spTree>
    <p:extLst>
      <p:ext uri="{BB962C8B-B14F-4D97-AF65-F5344CB8AC3E}">
        <p14:creationId xmlns:p14="http://schemas.microsoft.com/office/powerpoint/2010/main" val="22153398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EB4AD-77FE-0E27-70F8-4A91FFCA92D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26107AA-3B58-AF90-544E-8DDF4BA2B73D}"/>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3A0F4D9C-A6E0-7899-DEEF-952C9885782A}"/>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064C5BAA-A665-A970-6AF9-B18456B66B17}"/>
              </a:ext>
            </a:extLst>
          </p:cNvPr>
          <p:cNvSpPr>
            <a:spLocks noGrp="1"/>
          </p:cNvSpPr>
          <p:nvPr>
            <p:ph type="sldNum" sz="quarter" idx="10"/>
          </p:nvPr>
        </p:nvSpPr>
        <p:spPr/>
        <p:txBody>
          <a:bodyPr/>
          <a:lstStyle/>
          <a:p>
            <a:fld id="{D2B565F5-6C45-4315-8244-C5CC27801693}" type="slidenum">
              <a:rPr lang="pt-BR" smtClean="0"/>
              <a:t>47</a:t>
            </a:fld>
            <a:endParaRPr lang="pt-BR"/>
          </a:p>
        </p:txBody>
      </p:sp>
    </p:spTree>
    <p:extLst>
      <p:ext uri="{BB962C8B-B14F-4D97-AF65-F5344CB8AC3E}">
        <p14:creationId xmlns:p14="http://schemas.microsoft.com/office/powerpoint/2010/main" val="13475562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025D4-2C15-9AB3-4648-196BAAEB8B6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B883A28-E3A5-BDA2-4099-DB4A3442870D}"/>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E6892792-4740-1FCB-1C86-A7E1EB476643}"/>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FD44BD47-314A-DB9D-9090-6B3658E0701C}"/>
              </a:ext>
            </a:extLst>
          </p:cNvPr>
          <p:cNvSpPr>
            <a:spLocks noGrp="1"/>
          </p:cNvSpPr>
          <p:nvPr>
            <p:ph type="sldNum" sz="quarter" idx="10"/>
          </p:nvPr>
        </p:nvSpPr>
        <p:spPr/>
        <p:txBody>
          <a:bodyPr/>
          <a:lstStyle/>
          <a:p>
            <a:fld id="{D2B565F5-6C45-4315-8244-C5CC27801693}" type="slidenum">
              <a:rPr lang="pt-BR" smtClean="0"/>
              <a:t>48</a:t>
            </a:fld>
            <a:endParaRPr lang="pt-BR"/>
          </a:p>
        </p:txBody>
      </p:sp>
    </p:spTree>
    <p:extLst>
      <p:ext uri="{BB962C8B-B14F-4D97-AF65-F5344CB8AC3E}">
        <p14:creationId xmlns:p14="http://schemas.microsoft.com/office/powerpoint/2010/main" val="16900114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45685-B190-053B-7A22-A5ACDF008E7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B344838-4C7C-439E-BFE6-AF14F671028E}"/>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5C9F64B1-24F7-C93F-C6A2-69E6B726615A}"/>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EA1B1BE4-76CF-9AA9-933C-B9266FFF0383}"/>
              </a:ext>
            </a:extLst>
          </p:cNvPr>
          <p:cNvSpPr>
            <a:spLocks noGrp="1"/>
          </p:cNvSpPr>
          <p:nvPr>
            <p:ph type="sldNum" sz="quarter" idx="10"/>
          </p:nvPr>
        </p:nvSpPr>
        <p:spPr/>
        <p:txBody>
          <a:bodyPr/>
          <a:lstStyle/>
          <a:p>
            <a:fld id="{D2B565F5-6C45-4315-8244-C5CC27801693}" type="slidenum">
              <a:rPr lang="pt-BR" smtClean="0"/>
              <a:t>49</a:t>
            </a:fld>
            <a:endParaRPr lang="pt-BR"/>
          </a:p>
        </p:txBody>
      </p:sp>
    </p:spTree>
    <p:extLst>
      <p:ext uri="{BB962C8B-B14F-4D97-AF65-F5344CB8AC3E}">
        <p14:creationId xmlns:p14="http://schemas.microsoft.com/office/powerpoint/2010/main" val="31885224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01E9D-3741-EF86-2B7B-48C1314C492E}"/>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E46299A-4FB0-6438-2E8B-785B5A32E337}"/>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BA85EF1E-4043-F620-1815-C3A0A04D7287}"/>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01F629CC-E252-A92A-44D1-039E30124BF7}"/>
              </a:ext>
            </a:extLst>
          </p:cNvPr>
          <p:cNvSpPr>
            <a:spLocks noGrp="1"/>
          </p:cNvSpPr>
          <p:nvPr>
            <p:ph type="sldNum" sz="quarter" idx="10"/>
          </p:nvPr>
        </p:nvSpPr>
        <p:spPr/>
        <p:txBody>
          <a:bodyPr/>
          <a:lstStyle/>
          <a:p>
            <a:fld id="{D2B565F5-6C45-4315-8244-C5CC27801693}" type="slidenum">
              <a:rPr lang="pt-BR" smtClean="0"/>
              <a:t>50</a:t>
            </a:fld>
            <a:endParaRPr lang="pt-BR"/>
          </a:p>
        </p:txBody>
      </p:sp>
    </p:spTree>
    <p:extLst>
      <p:ext uri="{BB962C8B-B14F-4D97-AF65-F5344CB8AC3E}">
        <p14:creationId xmlns:p14="http://schemas.microsoft.com/office/powerpoint/2010/main" val="2826401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51</a:t>
            </a:fld>
            <a:endParaRPr lang="pt-BR"/>
          </a:p>
        </p:txBody>
      </p:sp>
    </p:spTree>
    <p:extLst>
      <p:ext uri="{BB962C8B-B14F-4D97-AF65-F5344CB8AC3E}">
        <p14:creationId xmlns:p14="http://schemas.microsoft.com/office/powerpoint/2010/main" val="993420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8</a:t>
            </a:fld>
            <a:endParaRPr lang="pt-BR"/>
          </a:p>
        </p:txBody>
      </p:sp>
    </p:spTree>
    <p:extLst>
      <p:ext uri="{BB962C8B-B14F-4D97-AF65-F5344CB8AC3E}">
        <p14:creationId xmlns:p14="http://schemas.microsoft.com/office/powerpoint/2010/main" val="4120119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9</a:t>
            </a:fld>
            <a:endParaRPr lang="pt-BR"/>
          </a:p>
        </p:txBody>
      </p:sp>
    </p:spTree>
    <p:extLst>
      <p:ext uri="{BB962C8B-B14F-4D97-AF65-F5344CB8AC3E}">
        <p14:creationId xmlns:p14="http://schemas.microsoft.com/office/powerpoint/2010/main" val="3535600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18A10-0E8D-43A3-2157-05D747989D20}"/>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066B386-6887-DAC7-10D5-B8B4AF701FC5}"/>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BC2185D2-C360-C184-A74A-D0260E71265D}"/>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CA3C1ADD-BFCC-8417-7AD7-A6A0405D6B4E}"/>
              </a:ext>
            </a:extLst>
          </p:cNvPr>
          <p:cNvSpPr>
            <a:spLocks noGrp="1"/>
          </p:cNvSpPr>
          <p:nvPr>
            <p:ph type="sldNum" sz="quarter" idx="10"/>
          </p:nvPr>
        </p:nvSpPr>
        <p:spPr/>
        <p:txBody>
          <a:bodyPr/>
          <a:lstStyle/>
          <a:p>
            <a:fld id="{D2B565F5-6C45-4315-8244-C5CC27801693}" type="slidenum">
              <a:rPr lang="pt-BR" smtClean="0"/>
              <a:t>10</a:t>
            </a:fld>
            <a:endParaRPr lang="pt-BR"/>
          </a:p>
        </p:txBody>
      </p:sp>
    </p:spTree>
    <p:extLst>
      <p:ext uri="{BB962C8B-B14F-4D97-AF65-F5344CB8AC3E}">
        <p14:creationId xmlns:p14="http://schemas.microsoft.com/office/powerpoint/2010/main" val="2924503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11</a:t>
            </a:fld>
            <a:endParaRPr lang="pt-BR"/>
          </a:p>
        </p:txBody>
      </p:sp>
    </p:spTree>
    <p:extLst>
      <p:ext uri="{BB962C8B-B14F-4D97-AF65-F5344CB8AC3E}">
        <p14:creationId xmlns:p14="http://schemas.microsoft.com/office/powerpoint/2010/main" val="985749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492E8-3979-B466-BE86-54AF587FC25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B24A4B7-DA9F-3344-A0FA-B095DC7721C5}"/>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39DCDCEF-AF4F-DA64-23B8-36207A3D9743}"/>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71198E66-92E7-A04D-316E-6D3ABAC5E54E}"/>
              </a:ext>
            </a:extLst>
          </p:cNvPr>
          <p:cNvSpPr>
            <a:spLocks noGrp="1"/>
          </p:cNvSpPr>
          <p:nvPr>
            <p:ph type="sldNum" sz="quarter" idx="10"/>
          </p:nvPr>
        </p:nvSpPr>
        <p:spPr/>
        <p:txBody>
          <a:bodyPr/>
          <a:lstStyle/>
          <a:p>
            <a:fld id="{D2B565F5-6C45-4315-8244-C5CC27801693}" type="slidenum">
              <a:rPr lang="pt-BR" smtClean="0"/>
              <a:t>12</a:t>
            </a:fld>
            <a:endParaRPr lang="pt-BR"/>
          </a:p>
        </p:txBody>
      </p:sp>
    </p:spTree>
    <p:extLst>
      <p:ext uri="{BB962C8B-B14F-4D97-AF65-F5344CB8AC3E}">
        <p14:creationId xmlns:p14="http://schemas.microsoft.com/office/powerpoint/2010/main" val="304517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a:t>Clique para editar o título mestre</a:t>
            </a: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a:xfrm>
            <a:off x="609600" y="6356351"/>
            <a:ext cx="2844800" cy="365125"/>
          </a:xfrm>
          <a:prstGeom prst="rect">
            <a:avLst/>
          </a:prstGeom>
        </p:spPr>
        <p:txBody>
          <a:bodyPr/>
          <a:lstStyle/>
          <a:p>
            <a:fld id="{8AC1BD29-2162-496F-8E3A-252E2478395D}" type="datetimeFigureOut">
              <a:rPr lang="pt-BR" smtClean="0"/>
              <a:t>02/06/2026</a:t>
            </a:fld>
            <a:endParaRPr lang="pt-BR"/>
          </a:p>
        </p:txBody>
      </p:sp>
      <p:sp>
        <p:nvSpPr>
          <p:cNvPr id="5" name="Espaço Reservado para Rodapé 4"/>
          <p:cNvSpPr>
            <a:spLocks noGrp="1"/>
          </p:cNvSpPr>
          <p:nvPr>
            <p:ph type="ftr" sz="quarter" idx="11"/>
          </p:nvPr>
        </p:nvSpPr>
        <p:spPr>
          <a:xfrm>
            <a:off x="4165600" y="6356351"/>
            <a:ext cx="3860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288021" y="6356351"/>
            <a:ext cx="5294379" cy="365125"/>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pt-BR"/>
              <a:t>EPE – Empresa de Pesquisa Energética | </a:t>
            </a:r>
            <a:fld id="{9E36C28C-F7F8-4339-8A42-C5336CCCBAF4}" type="slidenum">
              <a:rPr lang="pt-BR" smtClean="0"/>
              <a:pPr/>
              <a:t>‹nº›</a:t>
            </a:fld>
            <a:r>
              <a:rPr lang="pt-BR"/>
              <a:t> </a:t>
            </a:r>
          </a:p>
        </p:txBody>
      </p:sp>
    </p:spTree>
    <p:extLst>
      <p:ext uri="{BB962C8B-B14F-4D97-AF65-F5344CB8AC3E}">
        <p14:creationId xmlns:p14="http://schemas.microsoft.com/office/powerpoint/2010/main" val="1274520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a:xfrm>
            <a:off x="609600" y="6356351"/>
            <a:ext cx="2844800" cy="365125"/>
          </a:xfrm>
          <a:prstGeom prst="rect">
            <a:avLst/>
          </a:prstGeom>
        </p:spPr>
        <p:txBody>
          <a:bodyPr/>
          <a:lstStyle/>
          <a:p>
            <a:fld id="{8AC1BD29-2162-496F-8E3A-252E2478395D}" type="datetimeFigureOut">
              <a:rPr lang="pt-BR" smtClean="0"/>
              <a:t>02/06/2026</a:t>
            </a:fld>
            <a:endParaRPr lang="pt-BR"/>
          </a:p>
        </p:txBody>
      </p:sp>
      <p:sp>
        <p:nvSpPr>
          <p:cNvPr id="5" name="Espaço Reservado para Rodapé 4"/>
          <p:cNvSpPr>
            <a:spLocks noGrp="1"/>
          </p:cNvSpPr>
          <p:nvPr>
            <p:ph type="ftr" sz="quarter" idx="11"/>
          </p:nvPr>
        </p:nvSpPr>
        <p:spPr>
          <a:xfrm>
            <a:off x="4165600" y="6356351"/>
            <a:ext cx="3860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p:txBody>
          <a:bodyPr/>
          <a:lstStyle/>
          <a:p>
            <a:fld id="{C516F8CE-8E92-46BB-B578-21B4111FB72E}" type="slidenum">
              <a:rPr lang="pt-BR" smtClean="0"/>
              <a:t>‹nº›</a:t>
            </a:fld>
            <a:endParaRPr lang="pt-BR"/>
          </a:p>
        </p:txBody>
      </p:sp>
    </p:spTree>
    <p:extLst>
      <p:ext uri="{BB962C8B-B14F-4D97-AF65-F5344CB8AC3E}">
        <p14:creationId xmlns:p14="http://schemas.microsoft.com/office/powerpoint/2010/main" val="986522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a:xfrm>
            <a:off x="609600" y="6356351"/>
            <a:ext cx="2844800" cy="365125"/>
          </a:xfrm>
          <a:prstGeom prst="rect">
            <a:avLst/>
          </a:prstGeom>
        </p:spPr>
        <p:txBody>
          <a:bodyPr/>
          <a:lstStyle/>
          <a:p>
            <a:fld id="{8AC1BD29-2162-496F-8E3A-252E2478395D}" type="datetimeFigureOut">
              <a:rPr lang="pt-BR" smtClean="0"/>
              <a:t>02/06/2026</a:t>
            </a:fld>
            <a:endParaRPr lang="pt-BR"/>
          </a:p>
        </p:txBody>
      </p:sp>
      <p:sp>
        <p:nvSpPr>
          <p:cNvPr id="5" name="Espaço Reservado para Rodapé 4"/>
          <p:cNvSpPr>
            <a:spLocks noGrp="1"/>
          </p:cNvSpPr>
          <p:nvPr>
            <p:ph type="ftr" sz="quarter" idx="11"/>
          </p:nvPr>
        </p:nvSpPr>
        <p:spPr>
          <a:xfrm>
            <a:off x="4165600" y="6356351"/>
            <a:ext cx="3860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p:txBody>
          <a:bodyPr/>
          <a:lstStyle/>
          <a:p>
            <a:fld id="{C516F8CE-8E92-46BB-B578-21B4111FB72E}" type="slidenum">
              <a:rPr lang="pt-BR" smtClean="0"/>
              <a:t>‹nº›</a:t>
            </a:fld>
            <a:endParaRPr lang="pt-BR"/>
          </a:p>
        </p:txBody>
      </p:sp>
    </p:spTree>
    <p:extLst>
      <p:ext uri="{BB962C8B-B14F-4D97-AF65-F5344CB8AC3E}">
        <p14:creationId xmlns:p14="http://schemas.microsoft.com/office/powerpoint/2010/main" val="2364998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a:xfrm>
            <a:off x="609600" y="6356351"/>
            <a:ext cx="2844800" cy="365125"/>
          </a:xfrm>
          <a:prstGeom prst="rect">
            <a:avLst/>
          </a:prstGeom>
        </p:spPr>
        <p:txBody>
          <a:bodyPr/>
          <a:lstStyle/>
          <a:p>
            <a:fld id="{8AC1BD29-2162-496F-8E3A-252E2478395D}" type="datetimeFigureOut">
              <a:rPr lang="pt-BR" smtClean="0"/>
              <a:t>02/06/2026</a:t>
            </a:fld>
            <a:endParaRPr lang="pt-BR"/>
          </a:p>
        </p:txBody>
      </p:sp>
      <p:sp>
        <p:nvSpPr>
          <p:cNvPr id="5" name="Espaço Reservado para Rodapé 4"/>
          <p:cNvSpPr>
            <a:spLocks noGrp="1"/>
          </p:cNvSpPr>
          <p:nvPr>
            <p:ph type="ftr" sz="quarter" idx="11"/>
          </p:nvPr>
        </p:nvSpPr>
        <p:spPr>
          <a:xfrm>
            <a:off x="4165600" y="6356351"/>
            <a:ext cx="3860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p:txBody>
          <a:bodyPr/>
          <a:lstStyle/>
          <a:p>
            <a:fld id="{C516F8CE-8E92-46BB-B578-21B4111FB72E}" type="slidenum">
              <a:rPr lang="pt-BR" smtClean="0"/>
              <a:pPr/>
              <a:t>‹nº›</a:t>
            </a:fld>
            <a:r>
              <a:rPr lang="pt-BR"/>
              <a:t> slide</a:t>
            </a:r>
          </a:p>
        </p:txBody>
      </p:sp>
    </p:spTree>
    <p:extLst>
      <p:ext uri="{BB962C8B-B14F-4D97-AF65-F5344CB8AC3E}">
        <p14:creationId xmlns:p14="http://schemas.microsoft.com/office/powerpoint/2010/main" val="2047476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a:xfrm>
            <a:off x="609600" y="6356351"/>
            <a:ext cx="2844800" cy="365125"/>
          </a:xfrm>
          <a:prstGeom prst="rect">
            <a:avLst/>
          </a:prstGeom>
        </p:spPr>
        <p:txBody>
          <a:bodyPr/>
          <a:lstStyle/>
          <a:p>
            <a:fld id="{8AC1BD29-2162-496F-8E3A-252E2478395D}" type="datetimeFigureOut">
              <a:rPr lang="pt-BR" smtClean="0"/>
              <a:t>02/06/2026</a:t>
            </a:fld>
            <a:endParaRPr lang="pt-BR"/>
          </a:p>
        </p:txBody>
      </p:sp>
      <p:sp>
        <p:nvSpPr>
          <p:cNvPr id="5" name="Espaço Reservado para Rodapé 4"/>
          <p:cNvSpPr>
            <a:spLocks noGrp="1"/>
          </p:cNvSpPr>
          <p:nvPr>
            <p:ph type="ftr" sz="quarter" idx="11"/>
          </p:nvPr>
        </p:nvSpPr>
        <p:spPr>
          <a:xfrm>
            <a:off x="4165600" y="6356351"/>
            <a:ext cx="3860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p:txBody>
          <a:bodyPr/>
          <a:lstStyle/>
          <a:p>
            <a:fld id="{C516F8CE-8E92-46BB-B578-21B4111FB72E}" type="slidenum">
              <a:rPr lang="pt-BR" smtClean="0"/>
              <a:t>‹nº›</a:t>
            </a:fld>
            <a:endParaRPr lang="pt-BR"/>
          </a:p>
        </p:txBody>
      </p:sp>
    </p:spTree>
    <p:extLst>
      <p:ext uri="{BB962C8B-B14F-4D97-AF65-F5344CB8AC3E}">
        <p14:creationId xmlns:p14="http://schemas.microsoft.com/office/powerpoint/2010/main" val="3409709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a:xfrm>
            <a:off x="609600" y="6356351"/>
            <a:ext cx="2844800" cy="365125"/>
          </a:xfrm>
          <a:prstGeom prst="rect">
            <a:avLst/>
          </a:prstGeom>
        </p:spPr>
        <p:txBody>
          <a:bodyPr/>
          <a:lstStyle/>
          <a:p>
            <a:fld id="{8AC1BD29-2162-496F-8E3A-252E2478395D}" type="datetimeFigureOut">
              <a:rPr lang="pt-BR" smtClean="0"/>
              <a:t>02/06/2026</a:t>
            </a:fld>
            <a:endParaRPr lang="pt-BR"/>
          </a:p>
        </p:txBody>
      </p:sp>
      <p:sp>
        <p:nvSpPr>
          <p:cNvPr id="6" name="Espaço Reservado para Rodapé 5"/>
          <p:cNvSpPr>
            <a:spLocks noGrp="1"/>
          </p:cNvSpPr>
          <p:nvPr>
            <p:ph type="ftr" sz="quarter" idx="11"/>
          </p:nvPr>
        </p:nvSpPr>
        <p:spPr>
          <a:xfrm>
            <a:off x="4165600" y="6356351"/>
            <a:ext cx="38608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p:txBody>
          <a:bodyPr/>
          <a:lstStyle/>
          <a:p>
            <a:fld id="{C516F8CE-8E92-46BB-B578-21B4111FB72E}" type="slidenum">
              <a:rPr lang="pt-BR" smtClean="0"/>
              <a:t>‹nº›</a:t>
            </a:fld>
            <a:endParaRPr lang="pt-BR"/>
          </a:p>
        </p:txBody>
      </p:sp>
    </p:spTree>
    <p:extLst>
      <p:ext uri="{BB962C8B-B14F-4D97-AF65-F5344CB8AC3E}">
        <p14:creationId xmlns:p14="http://schemas.microsoft.com/office/powerpoint/2010/main" val="612056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a:xfrm>
            <a:off x="609600" y="6356351"/>
            <a:ext cx="2844800" cy="365125"/>
          </a:xfrm>
          <a:prstGeom prst="rect">
            <a:avLst/>
          </a:prstGeom>
        </p:spPr>
        <p:txBody>
          <a:bodyPr/>
          <a:lstStyle/>
          <a:p>
            <a:fld id="{8AC1BD29-2162-496F-8E3A-252E2478395D}" type="datetimeFigureOut">
              <a:rPr lang="pt-BR" smtClean="0"/>
              <a:t>02/06/2026</a:t>
            </a:fld>
            <a:endParaRPr lang="pt-BR"/>
          </a:p>
        </p:txBody>
      </p:sp>
      <p:sp>
        <p:nvSpPr>
          <p:cNvPr id="8" name="Espaço Reservado para Rodapé 7"/>
          <p:cNvSpPr>
            <a:spLocks noGrp="1"/>
          </p:cNvSpPr>
          <p:nvPr>
            <p:ph type="ftr" sz="quarter" idx="11"/>
          </p:nvPr>
        </p:nvSpPr>
        <p:spPr>
          <a:xfrm>
            <a:off x="4165600" y="6356351"/>
            <a:ext cx="3860800" cy="365125"/>
          </a:xfrm>
          <a:prstGeom prst="rect">
            <a:avLst/>
          </a:prstGeom>
        </p:spPr>
        <p:txBody>
          <a:bodyPr/>
          <a:lstStyle/>
          <a:p>
            <a:endParaRPr lang="pt-BR"/>
          </a:p>
        </p:txBody>
      </p:sp>
      <p:sp>
        <p:nvSpPr>
          <p:cNvPr id="9" name="Espaço Reservado para Número de Slide 8"/>
          <p:cNvSpPr>
            <a:spLocks noGrp="1"/>
          </p:cNvSpPr>
          <p:nvPr>
            <p:ph type="sldNum" sz="quarter" idx="12"/>
          </p:nvPr>
        </p:nvSpPr>
        <p:spPr/>
        <p:txBody>
          <a:bodyPr/>
          <a:lstStyle/>
          <a:p>
            <a:fld id="{C516F8CE-8E92-46BB-B578-21B4111FB72E}" type="slidenum">
              <a:rPr lang="pt-BR" smtClean="0"/>
              <a:t>‹nº›</a:t>
            </a:fld>
            <a:endParaRPr lang="pt-BR"/>
          </a:p>
        </p:txBody>
      </p:sp>
    </p:spTree>
    <p:extLst>
      <p:ext uri="{BB962C8B-B14F-4D97-AF65-F5344CB8AC3E}">
        <p14:creationId xmlns:p14="http://schemas.microsoft.com/office/powerpoint/2010/main" val="2709859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a:xfrm>
            <a:off x="609600" y="6356351"/>
            <a:ext cx="2844800" cy="365125"/>
          </a:xfrm>
          <a:prstGeom prst="rect">
            <a:avLst/>
          </a:prstGeom>
        </p:spPr>
        <p:txBody>
          <a:bodyPr/>
          <a:lstStyle/>
          <a:p>
            <a:fld id="{8AC1BD29-2162-496F-8E3A-252E2478395D}" type="datetimeFigureOut">
              <a:rPr lang="pt-BR" smtClean="0"/>
              <a:t>02/06/2026</a:t>
            </a:fld>
            <a:endParaRPr lang="pt-BR"/>
          </a:p>
        </p:txBody>
      </p:sp>
      <p:sp>
        <p:nvSpPr>
          <p:cNvPr id="4" name="Espaço Reservado para Rodapé 3"/>
          <p:cNvSpPr>
            <a:spLocks noGrp="1"/>
          </p:cNvSpPr>
          <p:nvPr>
            <p:ph type="ftr" sz="quarter" idx="11"/>
          </p:nvPr>
        </p:nvSpPr>
        <p:spPr>
          <a:xfrm>
            <a:off x="4165600" y="6356351"/>
            <a:ext cx="3860800" cy="365125"/>
          </a:xfrm>
          <a:prstGeom prst="rect">
            <a:avLst/>
          </a:prstGeom>
        </p:spPr>
        <p:txBody>
          <a:bodyPr/>
          <a:lstStyle/>
          <a:p>
            <a:endParaRPr lang="pt-BR"/>
          </a:p>
        </p:txBody>
      </p:sp>
      <p:sp>
        <p:nvSpPr>
          <p:cNvPr id="5" name="Espaço Reservado para Número de Slide 4"/>
          <p:cNvSpPr>
            <a:spLocks noGrp="1"/>
          </p:cNvSpPr>
          <p:nvPr>
            <p:ph type="sldNum" sz="quarter" idx="12"/>
          </p:nvPr>
        </p:nvSpPr>
        <p:spPr/>
        <p:txBody>
          <a:bodyPr/>
          <a:lstStyle/>
          <a:p>
            <a:fld id="{C516F8CE-8E92-46BB-B578-21B4111FB72E}" type="slidenum">
              <a:rPr lang="pt-BR" smtClean="0"/>
              <a:t>‹nº›</a:t>
            </a:fld>
            <a:endParaRPr lang="pt-BR"/>
          </a:p>
        </p:txBody>
      </p:sp>
    </p:spTree>
    <p:extLst>
      <p:ext uri="{BB962C8B-B14F-4D97-AF65-F5344CB8AC3E}">
        <p14:creationId xmlns:p14="http://schemas.microsoft.com/office/powerpoint/2010/main" val="1625040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609600" y="6356351"/>
            <a:ext cx="2844800" cy="365125"/>
          </a:xfrm>
          <a:prstGeom prst="rect">
            <a:avLst/>
          </a:prstGeom>
        </p:spPr>
        <p:txBody>
          <a:bodyPr/>
          <a:lstStyle/>
          <a:p>
            <a:fld id="{8AC1BD29-2162-496F-8E3A-252E2478395D}" type="datetimeFigureOut">
              <a:rPr lang="pt-BR" smtClean="0"/>
              <a:t>02/06/2026</a:t>
            </a:fld>
            <a:endParaRPr lang="pt-BR"/>
          </a:p>
        </p:txBody>
      </p:sp>
      <p:sp>
        <p:nvSpPr>
          <p:cNvPr id="3" name="Espaço Reservado para Rodapé 2"/>
          <p:cNvSpPr>
            <a:spLocks noGrp="1"/>
          </p:cNvSpPr>
          <p:nvPr>
            <p:ph type="ftr" sz="quarter" idx="11"/>
          </p:nvPr>
        </p:nvSpPr>
        <p:spPr>
          <a:xfrm>
            <a:off x="4165600" y="6356351"/>
            <a:ext cx="3860800" cy="365125"/>
          </a:xfrm>
          <a:prstGeom prst="rect">
            <a:avLst/>
          </a:prstGeom>
        </p:spPr>
        <p:txBody>
          <a:bodyPr/>
          <a:lstStyle/>
          <a:p>
            <a:endParaRPr lang="pt-BR"/>
          </a:p>
        </p:txBody>
      </p:sp>
      <p:sp>
        <p:nvSpPr>
          <p:cNvPr id="4" name="Espaço Reservado para Número de Slide 3"/>
          <p:cNvSpPr>
            <a:spLocks noGrp="1"/>
          </p:cNvSpPr>
          <p:nvPr>
            <p:ph type="sldNum" sz="quarter" idx="12"/>
          </p:nvPr>
        </p:nvSpPr>
        <p:spPr/>
        <p:txBody>
          <a:bodyPr/>
          <a:lstStyle/>
          <a:p>
            <a:fld id="{C516F8CE-8E92-46BB-B578-21B4111FB72E}" type="slidenum">
              <a:rPr lang="pt-BR" smtClean="0"/>
              <a:t>‹nº›</a:t>
            </a:fld>
            <a:endParaRPr lang="pt-BR"/>
          </a:p>
        </p:txBody>
      </p:sp>
    </p:spTree>
    <p:extLst>
      <p:ext uri="{BB962C8B-B14F-4D97-AF65-F5344CB8AC3E}">
        <p14:creationId xmlns:p14="http://schemas.microsoft.com/office/powerpoint/2010/main" val="598273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a:xfrm>
            <a:off x="609600" y="6356351"/>
            <a:ext cx="2844800" cy="365125"/>
          </a:xfrm>
          <a:prstGeom prst="rect">
            <a:avLst/>
          </a:prstGeom>
        </p:spPr>
        <p:txBody>
          <a:bodyPr/>
          <a:lstStyle/>
          <a:p>
            <a:fld id="{8AC1BD29-2162-496F-8E3A-252E2478395D}" type="datetimeFigureOut">
              <a:rPr lang="pt-BR" smtClean="0"/>
              <a:t>02/06/2026</a:t>
            </a:fld>
            <a:endParaRPr lang="pt-BR"/>
          </a:p>
        </p:txBody>
      </p:sp>
      <p:sp>
        <p:nvSpPr>
          <p:cNvPr id="6" name="Espaço Reservado para Rodapé 5"/>
          <p:cNvSpPr>
            <a:spLocks noGrp="1"/>
          </p:cNvSpPr>
          <p:nvPr>
            <p:ph type="ftr" sz="quarter" idx="11"/>
          </p:nvPr>
        </p:nvSpPr>
        <p:spPr>
          <a:xfrm>
            <a:off x="4165600" y="6356351"/>
            <a:ext cx="38608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p:txBody>
          <a:bodyPr/>
          <a:lstStyle/>
          <a:p>
            <a:fld id="{C516F8CE-8E92-46BB-B578-21B4111FB72E}" type="slidenum">
              <a:rPr lang="pt-BR" smtClean="0"/>
              <a:t>‹nº›</a:t>
            </a:fld>
            <a:endParaRPr lang="pt-BR"/>
          </a:p>
        </p:txBody>
      </p:sp>
    </p:spTree>
    <p:extLst>
      <p:ext uri="{BB962C8B-B14F-4D97-AF65-F5344CB8AC3E}">
        <p14:creationId xmlns:p14="http://schemas.microsoft.com/office/powerpoint/2010/main" val="1181190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a:xfrm>
            <a:off x="609600" y="6356351"/>
            <a:ext cx="2844800" cy="365125"/>
          </a:xfrm>
          <a:prstGeom prst="rect">
            <a:avLst/>
          </a:prstGeom>
        </p:spPr>
        <p:txBody>
          <a:bodyPr/>
          <a:lstStyle/>
          <a:p>
            <a:fld id="{8AC1BD29-2162-496F-8E3A-252E2478395D}" type="datetimeFigureOut">
              <a:rPr lang="pt-BR" smtClean="0"/>
              <a:t>02/06/2026</a:t>
            </a:fld>
            <a:endParaRPr lang="pt-BR"/>
          </a:p>
        </p:txBody>
      </p:sp>
      <p:sp>
        <p:nvSpPr>
          <p:cNvPr id="6" name="Espaço Reservado para Rodapé 5"/>
          <p:cNvSpPr>
            <a:spLocks noGrp="1"/>
          </p:cNvSpPr>
          <p:nvPr>
            <p:ph type="ftr" sz="quarter" idx="11"/>
          </p:nvPr>
        </p:nvSpPr>
        <p:spPr>
          <a:xfrm>
            <a:off x="4165600" y="6356351"/>
            <a:ext cx="38608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p:txBody>
          <a:bodyPr/>
          <a:lstStyle/>
          <a:p>
            <a:fld id="{C516F8CE-8E92-46BB-B578-21B4111FB72E}" type="slidenum">
              <a:rPr lang="pt-BR" smtClean="0"/>
              <a:t>‹nº›</a:t>
            </a:fld>
            <a:endParaRPr lang="pt-BR"/>
          </a:p>
        </p:txBody>
      </p:sp>
    </p:spTree>
    <p:extLst>
      <p:ext uri="{BB962C8B-B14F-4D97-AF65-F5344CB8AC3E}">
        <p14:creationId xmlns:p14="http://schemas.microsoft.com/office/powerpoint/2010/main" val="234701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Número de Slide 5"/>
          <p:cNvSpPr>
            <a:spLocks noGrp="1"/>
          </p:cNvSpPr>
          <p:nvPr>
            <p:ph type="sldNum" sz="quarter" idx="4"/>
          </p:nvPr>
        </p:nvSpPr>
        <p:spPr>
          <a:xfrm>
            <a:off x="6288021" y="6356351"/>
            <a:ext cx="5294379"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pt-BR"/>
              <a:t>EPE – Empresa de Pesquisa Energética | </a:t>
            </a:r>
            <a:fld id="{9E36C28C-F7F8-4339-8A42-C5336CCCBAF4}" type="slidenum">
              <a:rPr lang="pt-BR" smtClean="0"/>
              <a:t>‹nº›</a:t>
            </a:fld>
            <a:r>
              <a:rPr lang="pt-BR"/>
              <a:t> </a:t>
            </a:r>
          </a:p>
        </p:txBody>
      </p:sp>
    </p:spTree>
    <p:extLst>
      <p:ext uri="{BB962C8B-B14F-4D97-AF65-F5344CB8AC3E}">
        <p14:creationId xmlns:p14="http://schemas.microsoft.com/office/powerpoint/2010/main" val="3609365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www.epe.gov.br/pt/publicacoes-dados-abertos/publicacoes/revisao-extraordinaria-de-garantia-fisica-de-energia-de-uh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1.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5.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0.png"/><Relationship Id="rId7"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hyperlink" Target="mailto:garantia.fisica@epe.gov.br"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509CD9-01CE-E0B3-B315-C71513239E10}"/>
            </a:ext>
          </a:extLst>
        </p:cNvPr>
        <p:cNvGrpSpPr/>
        <p:nvPr/>
      </p:nvGrpSpPr>
      <p:grpSpPr>
        <a:xfrm>
          <a:off x="0" y="0"/>
          <a:ext cx="0" cy="0"/>
          <a:chOff x="0" y="0"/>
          <a:chExt cx="0" cy="0"/>
        </a:xfrm>
      </p:grpSpPr>
      <p:sp>
        <p:nvSpPr>
          <p:cNvPr id="9" name="Freeform 14">
            <a:extLst>
              <a:ext uri="{FF2B5EF4-FFF2-40B4-BE49-F238E27FC236}">
                <a16:creationId xmlns:a16="http://schemas.microsoft.com/office/drawing/2014/main" id="{0A551623-028C-5D79-0459-DF4F694372B4}"/>
              </a:ext>
            </a:extLst>
          </p:cNvPr>
          <p:cNvSpPr/>
          <p:nvPr/>
        </p:nvSpPr>
        <p:spPr>
          <a:xfrm>
            <a:off x="479376" y="1049401"/>
            <a:ext cx="4643666" cy="1753086"/>
          </a:xfrm>
          <a:custGeom>
            <a:avLst/>
            <a:gdLst/>
            <a:ahLst/>
            <a:cxnLst/>
            <a:rect l="l" t="t" r="r" b="b"/>
            <a:pathLst>
              <a:path w="6965499" h="2707838">
                <a:moveTo>
                  <a:pt x="0" y="0"/>
                </a:moveTo>
                <a:lnTo>
                  <a:pt x="6965499" y="0"/>
                </a:lnTo>
                <a:lnTo>
                  <a:pt x="6965499" y="2707838"/>
                </a:lnTo>
                <a:lnTo>
                  <a:pt x="0" y="2707838"/>
                </a:lnTo>
                <a:lnTo>
                  <a:pt x="0" y="0"/>
                </a:lnTo>
                <a:close/>
              </a:path>
            </a:pathLst>
          </a:custGeom>
          <a:blipFill>
            <a:blip r:embed="rId2"/>
            <a:stretch>
              <a:fillRect/>
            </a:stretch>
          </a:blipFill>
        </p:spPr>
        <p:txBody>
          <a:bodyPr/>
          <a:lstStyle/>
          <a:p>
            <a:endParaRPr lang="pt-BR"/>
          </a:p>
        </p:txBody>
      </p:sp>
      <p:pic>
        <p:nvPicPr>
          <p:cNvPr id="4" name="Imagem 3" descr="Uma imagem contendo Forma&#10;&#10;O conteúdo gerado por IA pode estar incorreto.">
            <a:extLst>
              <a:ext uri="{FF2B5EF4-FFF2-40B4-BE49-F238E27FC236}">
                <a16:creationId xmlns:a16="http://schemas.microsoft.com/office/drawing/2014/main" id="{BE25888A-B4FE-A167-0CC9-22220E67C7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3961" y="5887482"/>
            <a:ext cx="2953385" cy="690245"/>
          </a:xfrm>
          <a:prstGeom prst="rect">
            <a:avLst/>
          </a:prstGeom>
        </p:spPr>
      </p:pic>
      <p:sp>
        <p:nvSpPr>
          <p:cNvPr id="3" name="CaixaDeTexto 2">
            <a:extLst>
              <a:ext uri="{FF2B5EF4-FFF2-40B4-BE49-F238E27FC236}">
                <a16:creationId xmlns:a16="http://schemas.microsoft.com/office/drawing/2014/main" id="{4987C547-2AF2-D3D0-90F7-59EDDE9C0715}"/>
              </a:ext>
            </a:extLst>
          </p:cNvPr>
          <p:cNvSpPr txBox="1"/>
          <p:nvPr/>
        </p:nvSpPr>
        <p:spPr>
          <a:xfrm>
            <a:off x="479376" y="3535849"/>
            <a:ext cx="11227970" cy="646331"/>
          </a:xfrm>
          <a:prstGeom prst="rect">
            <a:avLst/>
          </a:prstGeom>
          <a:noFill/>
        </p:spPr>
        <p:txBody>
          <a:bodyPr wrap="square" rtlCol="0" anchor="t">
            <a:spAutoFit/>
          </a:bodyPr>
          <a:lstStyle/>
          <a:p>
            <a:r>
              <a:rPr lang="pt-BR" sz="3600" b="1">
                <a:solidFill>
                  <a:srgbClr val="0D223F"/>
                </a:solidFill>
                <a:latin typeface="+mj-lt"/>
              </a:rPr>
              <a:t>Parametrização do SUISHI para cálculo de Energia Firme</a:t>
            </a:r>
          </a:p>
        </p:txBody>
      </p:sp>
      <p:sp>
        <p:nvSpPr>
          <p:cNvPr id="6" name="Retângulo 5">
            <a:extLst>
              <a:ext uri="{FF2B5EF4-FFF2-40B4-BE49-F238E27FC236}">
                <a16:creationId xmlns:a16="http://schemas.microsoft.com/office/drawing/2014/main" id="{E2D2C113-70E2-5B2C-F586-41C50799C3FB}"/>
              </a:ext>
            </a:extLst>
          </p:cNvPr>
          <p:cNvSpPr/>
          <p:nvPr/>
        </p:nvSpPr>
        <p:spPr>
          <a:xfrm flipV="1">
            <a:off x="525212" y="4182180"/>
            <a:ext cx="10800000" cy="36000"/>
          </a:xfrm>
          <a:prstGeom prst="rect">
            <a:avLst/>
          </a:prstGeom>
          <a:solidFill>
            <a:srgbClr val="FBB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BD4A497F-5CED-87CE-7D0B-A120C8BD40FC}"/>
              </a:ext>
            </a:extLst>
          </p:cNvPr>
          <p:cNvSpPr txBox="1"/>
          <p:nvPr/>
        </p:nvSpPr>
        <p:spPr>
          <a:xfrm>
            <a:off x="489208" y="4218180"/>
            <a:ext cx="10872008" cy="707886"/>
          </a:xfrm>
          <a:prstGeom prst="rect">
            <a:avLst/>
          </a:prstGeom>
          <a:noFill/>
        </p:spPr>
        <p:txBody>
          <a:bodyPr wrap="square" rtlCol="0">
            <a:spAutoFit/>
          </a:bodyPr>
          <a:lstStyle/>
          <a:p>
            <a:r>
              <a:rPr lang="pt-BR" sz="2000">
                <a:solidFill>
                  <a:schemeClr val="bg1">
                    <a:lumMod val="50000"/>
                  </a:schemeClr>
                </a:solidFill>
              </a:rPr>
              <a:t>Superintendência de Geração de Energia Elétrica</a:t>
            </a:r>
          </a:p>
          <a:p>
            <a:r>
              <a:rPr lang="pt-BR" sz="2000" b="1">
                <a:solidFill>
                  <a:schemeClr val="bg1">
                    <a:lumMod val="50000"/>
                  </a:schemeClr>
                </a:solidFill>
              </a:rPr>
              <a:t>Abril de 2026</a:t>
            </a:r>
          </a:p>
        </p:txBody>
      </p:sp>
      <p:sp>
        <p:nvSpPr>
          <p:cNvPr id="8" name="CaixaDeTexto 7">
            <a:extLst>
              <a:ext uri="{FF2B5EF4-FFF2-40B4-BE49-F238E27FC236}">
                <a16:creationId xmlns:a16="http://schemas.microsoft.com/office/drawing/2014/main" id="{8B4186A9-0116-265D-F73C-A73946563A7A}"/>
              </a:ext>
            </a:extLst>
          </p:cNvPr>
          <p:cNvSpPr txBox="1"/>
          <p:nvPr/>
        </p:nvSpPr>
        <p:spPr>
          <a:xfrm>
            <a:off x="489208" y="3081154"/>
            <a:ext cx="11009758" cy="523220"/>
          </a:xfrm>
          <a:prstGeom prst="rect">
            <a:avLst/>
          </a:prstGeom>
          <a:noFill/>
        </p:spPr>
        <p:txBody>
          <a:bodyPr wrap="square" rtlCol="0">
            <a:spAutoFit/>
          </a:bodyPr>
          <a:lstStyle/>
          <a:p>
            <a:r>
              <a:rPr lang="pt-BR" sz="2800">
                <a:solidFill>
                  <a:srgbClr val="0D223F"/>
                </a:solidFill>
                <a:latin typeface="+mj-lt"/>
              </a:rPr>
              <a:t>Garantia Física de Usinas Despachadas Centralizadamente</a:t>
            </a:r>
          </a:p>
        </p:txBody>
      </p:sp>
    </p:spTree>
    <p:extLst>
      <p:ext uri="{BB962C8B-B14F-4D97-AF65-F5344CB8AC3E}">
        <p14:creationId xmlns:p14="http://schemas.microsoft.com/office/powerpoint/2010/main" val="1500965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BCA76-C778-6F5A-F7CE-833205A44552}"/>
            </a:ext>
          </a:extLst>
        </p:cNvPr>
        <p:cNvGrpSpPr/>
        <p:nvPr/>
      </p:nvGrpSpPr>
      <p:grpSpPr>
        <a:xfrm>
          <a:off x="0" y="0"/>
          <a:ext cx="0" cy="0"/>
          <a:chOff x="0" y="0"/>
          <a:chExt cx="0" cy="0"/>
        </a:xfrm>
      </p:grpSpPr>
      <p:pic>
        <p:nvPicPr>
          <p:cNvPr id="8" name="Imagem 7">
            <a:extLst>
              <a:ext uri="{FF2B5EF4-FFF2-40B4-BE49-F238E27FC236}">
                <a16:creationId xmlns:a16="http://schemas.microsoft.com/office/drawing/2014/main" id="{C33FEE59-3472-A3B7-F57C-502BDA7466C9}"/>
              </a:ext>
            </a:extLst>
          </p:cNvPr>
          <p:cNvPicPr>
            <a:picLocks noChangeAspect="1"/>
          </p:cNvPicPr>
          <p:nvPr/>
        </p:nvPicPr>
        <p:blipFill>
          <a:blip r:embed="rId3"/>
          <a:stretch>
            <a:fillRect/>
          </a:stretch>
        </p:blipFill>
        <p:spPr>
          <a:xfrm>
            <a:off x="3291581" y="3456823"/>
            <a:ext cx="5001814" cy="1863421"/>
          </a:xfrm>
          <a:prstGeom prst="rect">
            <a:avLst/>
          </a:prstGeom>
        </p:spPr>
      </p:pic>
      <p:sp>
        <p:nvSpPr>
          <p:cNvPr id="3" name="Retângulo 2">
            <a:extLst>
              <a:ext uri="{FF2B5EF4-FFF2-40B4-BE49-F238E27FC236}">
                <a16:creationId xmlns:a16="http://schemas.microsoft.com/office/drawing/2014/main" id="{DB24BFE1-732F-B7EB-1BE5-3E13E2466E77}"/>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CF84A8F2-64DA-E12F-D456-3543D4F3B83B}"/>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Conversão (3/3)</a:t>
            </a:r>
          </a:p>
        </p:txBody>
      </p:sp>
      <p:sp>
        <p:nvSpPr>
          <p:cNvPr id="13" name="CaixaDeTexto 12">
            <a:extLst>
              <a:ext uri="{FF2B5EF4-FFF2-40B4-BE49-F238E27FC236}">
                <a16:creationId xmlns:a16="http://schemas.microsoft.com/office/drawing/2014/main" id="{C1895072-7B62-6090-FB2E-31EA52DE49BE}"/>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10</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F161B11D-DC79-0B3C-A431-EC99CC342D01}"/>
              </a:ext>
            </a:extLst>
          </p:cNvPr>
          <p:cNvSpPr txBox="1"/>
          <p:nvPr/>
        </p:nvSpPr>
        <p:spPr>
          <a:xfrm>
            <a:off x="359072" y="911713"/>
            <a:ext cx="11459046" cy="2225225"/>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Se houver um caso SUISHI existente no </a:t>
            </a:r>
            <a:r>
              <a:rPr lang="pt-BR" altLang="pt-BR" sz="2000" err="1">
                <a:latin typeface="+mj-lt"/>
                <a:cs typeface="Arial" panose="020B0604020202020204" pitchFamily="34" charset="0"/>
              </a:rPr>
              <a:t>Encad</a:t>
            </a:r>
            <a:r>
              <a:rPr lang="pt-BR" altLang="pt-BR" sz="2000">
                <a:latin typeface="+mj-lt"/>
                <a:cs typeface="Arial" panose="020B0604020202020204" pitchFamily="34" charset="0"/>
              </a:rPr>
              <a:t> </a:t>
            </a:r>
            <a:r>
              <a:rPr lang="pt-BR" altLang="pt-BR" sz="2000">
                <a:cs typeface="Arial" panose="020B0604020202020204" pitchFamily="34" charset="0"/>
              </a:rPr>
              <a:t>com a parametrização desejada e </a:t>
            </a:r>
            <a:r>
              <a:rPr lang="pt-BR" altLang="pt-BR" sz="2000">
                <a:latin typeface="+mj-lt"/>
                <a:cs typeface="Arial" panose="020B0604020202020204" pitchFamily="34" charset="0"/>
              </a:rPr>
              <a:t>rodado na mesma versão do caso que está sendo convertido, é possível recuperar as suas opções de execução. Neste caso, dirija-se à próxima seção desta apresentação (“Conversão do caso NEWAVE para SUISHI </a:t>
            </a:r>
            <a:r>
              <a:rPr lang="pt-BR" altLang="pt-BR" sz="2000" u="sng">
                <a:latin typeface="+mj-lt"/>
                <a:cs typeface="Arial" panose="020B0604020202020204" pitchFamily="34" charset="0"/>
              </a:rPr>
              <a:t>COM</a:t>
            </a:r>
            <a:r>
              <a:rPr lang="pt-BR" altLang="pt-BR" sz="2000">
                <a:latin typeface="+mj-lt"/>
                <a:cs typeface="Arial" panose="020B0604020202020204" pitchFamily="34" charset="0"/>
              </a:rPr>
              <a:t> recuperação de opções de execução de casos antigos”).</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Caso contrário, rejeite a opção de recuperar as opções de casos existentes respondendo “Não” à pergunta abaixo apresentada na interface durante a conversão.</a:t>
            </a:r>
            <a:endParaRPr lang="pt-BR" altLang="pt-BR" sz="2000">
              <a:cs typeface="Arial" panose="020B0604020202020204" pitchFamily="34" charset="0"/>
            </a:endParaRPr>
          </a:p>
        </p:txBody>
      </p:sp>
      <p:sp>
        <p:nvSpPr>
          <p:cNvPr id="5" name="Freeform 11">
            <a:extLst>
              <a:ext uri="{FF2B5EF4-FFF2-40B4-BE49-F238E27FC236}">
                <a16:creationId xmlns:a16="http://schemas.microsoft.com/office/drawing/2014/main" id="{BC62110D-2B7F-14A5-66CA-AB8CD8C9FFF2}"/>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
        <p:nvSpPr>
          <p:cNvPr id="10" name="Retângulo 9">
            <a:extLst>
              <a:ext uri="{FF2B5EF4-FFF2-40B4-BE49-F238E27FC236}">
                <a16:creationId xmlns:a16="http://schemas.microsoft.com/office/drawing/2014/main" id="{106D1952-B6CB-8C38-1B02-92E572009107}"/>
              </a:ext>
            </a:extLst>
          </p:cNvPr>
          <p:cNvSpPr/>
          <p:nvPr/>
        </p:nvSpPr>
        <p:spPr>
          <a:xfrm>
            <a:off x="7506576" y="4784645"/>
            <a:ext cx="612000" cy="3420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230079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7A23B851-357E-A000-3277-49BF9C233653}"/>
              </a:ext>
            </a:extLst>
          </p:cNvPr>
          <p:cNvPicPr>
            <a:picLocks noChangeAspect="1"/>
          </p:cNvPicPr>
          <p:nvPr/>
        </p:nvPicPr>
        <p:blipFill>
          <a:blip r:embed="rId3"/>
          <a:stretch>
            <a:fillRect/>
          </a:stretch>
        </p:blipFill>
        <p:spPr>
          <a:xfrm>
            <a:off x="2454224" y="2375543"/>
            <a:ext cx="7282270" cy="2434101"/>
          </a:xfrm>
          <a:prstGeom prst="rect">
            <a:avLst/>
          </a:prstGeom>
        </p:spPr>
      </p:pic>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Dados do caso - Geral</a:t>
            </a:r>
            <a:endParaRPr lang="pt-BR" sz="2800" b="1" i="1">
              <a:solidFill>
                <a:srgbClr val="0C2440"/>
              </a:solidFill>
            </a:endParaRP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11</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11459046" cy="757130"/>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As parametrizações destacadas são </a:t>
            </a:r>
            <a:r>
              <a:rPr lang="pt-BR" altLang="pt-BR" sz="2000" i="1">
                <a:latin typeface="+mj-lt"/>
                <a:cs typeface="Arial" panose="020B0604020202020204" pitchFamily="34" charset="0"/>
              </a:rPr>
              <a:t>default</a:t>
            </a:r>
            <a:r>
              <a:rPr lang="pt-BR" altLang="pt-BR" sz="2000">
                <a:latin typeface="+mj-lt"/>
                <a:cs typeface="Arial" panose="020B0604020202020204" pitchFamily="34" charset="0"/>
              </a:rPr>
              <a:t> do SUISHI, não havendo necessidade de alteração pelo usuário:</a:t>
            </a:r>
          </a:p>
        </p:txBody>
      </p:sp>
      <p:sp>
        <p:nvSpPr>
          <p:cNvPr id="5" name="Freeform 11">
            <a:extLst>
              <a:ext uri="{FF2B5EF4-FFF2-40B4-BE49-F238E27FC236}">
                <a16:creationId xmlns:a16="http://schemas.microsoft.com/office/drawing/2014/main" id="{2DFAB826-832E-B9C6-8F40-9364C89A8F07}"/>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
        <p:nvSpPr>
          <p:cNvPr id="7" name="Retângulo 6">
            <a:extLst>
              <a:ext uri="{FF2B5EF4-FFF2-40B4-BE49-F238E27FC236}">
                <a16:creationId xmlns:a16="http://schemas.microsoft.com/office/drawing/2014/main" id="{020BBD4B-A01B-B620-FDE5-C36569757D04}"/>
              </a:ext>
            </a:extLst>
          </p:cNvPr>
          <p:cNvSpPr/>
          <p:nvPr/>
        </p:nvSpPr>
        <p:spPr>
          <a:xfrm>
            <a:off x="2696855" y="3691890"/>
            <a:ext cx="3783955" cy="66294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6A7943AB-4206-B339-6629-427EAF5F1665}"/>
              </a:ext>
            </a:extLst>
          </p:cNvPr>
          <p:cNvSpPr/>
          <p:nvPr/>
        </p:nvSpPr>
        <p:spPr>
          <a:xfrm>
            <a:off x="6636415" y="3882773"/>
            <a:ext cx="2808000" cy="28800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775964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68577-4CA6-EFD5-9197-F33F92658E6E}"/>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44279C12-323B-65DD-EB17-91530D133A98}"/>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EC5CFD16-EEF6-4E44-E0AF-6C3E80EDA5D7}"/>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Dados do caso - Parâmetros</a:t>
            </a:r>
          </a:p>
        </p:txBody>
      </p:sp>
      <p:sp>
        <p:nvSpPr>
          <p:cNvPr id="13" name="CaixaDeTexto 12">
            <a:extLst>
              <a:ext uri="{FF2B5EF4-FFF2-40B4-BE49-F238E27FC236}">
                <a16:creationId xmlns:a16="http://schemas.microsoft.com/office/drawing/2014/main" id="{49069C6F-0F9A-4B39-DDD5-2B7ED56D638F}"/>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12</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D1C94C2D-D835-A5D3-2DF1-DFCD0B6F56B1}"/>
              </a:ext>
            </a:extLst>
          </p:cNvPr>
          <p:cNvSpPr txBox="1"/>
          <p:nvPr/>
        </p:nvSpPr>
        <p:spPr>
          <a:xfrm>
            <a:off x="359072" y="911713"/>
            <a:ext cx="11459046" cy="409343"/>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cs typeface="Arial" panose="020B0604020202020204" pitchFamily="34" charset="0"/>
              </a:rPr>
              <a:t>“Tipo das prioridades de operação das usinas hidrelétricas” deve ser alterado para “Adaptativa”</a:t>
            </a:r>
          </a:p>
        </p:txBody>
      </p:sp>
      <p:pic>
        <p:nvPicPr>
          <p:cNvPr id="10" name="Imagem 9">
            <a:extLst>
              <a:ext uri="{FF2B5EF4-FFF2-40B4-BE49-F238E27FC236}">
                <a16:creationId xmlns:a16="http://schemas.microsoft.com/office/drawing/2014/main" id="{DEABB1A0-78EB-7319-F297-AE7DA3A482D7}"/>
              </a:ext>
            </a:extLst>
          </p:cNvPr>
          <p:cNvPicPr>
            <a:picLocks noChangeAspect="1"/>
          </p:cNvPicPr>
          <p:nvPr/>
        </p:nvPicPr>
        <p:blipFill>
          <a:blip r:embed="rId3"/>
          <a:stretch>
            <a:fillRect/>
          </a:stretch>
        </p:blipFill>
        <p:spPr>
          <a:xfrm>
            <a:off x="2743432" y="2410577"/>
            <a:ext cx="6703856" cy="2540902"/>
          </a:xfrm>
          <a:prstGeom prst="rect">
            <a:avLst/>
          </a:prstGeom>
        </p:spPr>
      </p:pic>
      <p:sp>
        <p:nvSpPr>
          <p:cNvPr id="8" name="Freeform 11">
            <a:extLst>
              <a:ext uri="{FF2B5EF4-FFF2-40B4-BE49-F238E27FC236}">
                <a16:creationId xmlns:a16="http://schemas.microsoft.com/office/drawing/2014/main" id="{8F00E75B-F7ED-8E83-D401-38654A59AB35}"/>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3370800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F62F6-3537-132F-8EDC-FAF2C2985215}"/>
            </a:ext>
          </a:extLst>
        </p:cNvPr>
        <p:cNvGrpSpPr/>
        <p:nvPr/>
      </p:nvGrpSpPr>
      <p:grpSpPr>
        <a:xfrm>
          <a:off x="0" y="0"/>
          <a:ext cx="0" cy="0"/>
          <a:chOff x="0" y="0"/>
          <a:chExt cx="0" cy="0"/>
        </a:xfrm>
      </p:grpSpPr>
      <p:pic>
        <p:nvPicPr>
          <p:cNvPr id="18" name="Imagem 17">
            <a:extLst>
              <a:ext uri="{FF2B5EF4-FFF2-40B4-BE49-F238E27FC236}">
                <a16:creationId xmlns:a16="http://schemas.microsoft.com/office/drawing/2014/main" id="{1FFA5871-3C7E-2F50-0C78-821569A22C4D}"/>
              </a:ext>
            </a:extLst>
          </p:cNvPr>
          <p:cNvPicPr>
            <a:picLocks noChangeAspect="1"/>
          </p:cNvPicPr>
          <p:nvPr/>
        </p:nvPicPr>
        <p:blipFill>
          <a:blip r:embed="rId3"/>
          <a:stretch>
            <a:fillRect/>
          </a:stretch>
        </p:blipFill>
        <p:spPr>
          <a:xfrm>
            <a:off x="345298" y="970603"/>
            <a:ext cx="5727009" cy="5183456"/>
          </a:xfrm>
          <a:prstGeom prst="rect">
            <a:avLst/>
          </a:prstGeom>
        </p:spPr>
      </p:pic>
      <p:sp>
        <p:nvSpPr>
          <p:cNvPr id="3" name="Retângulo 2">
            <a:extLst>
              <a:ext uri="{FF2B5EF4-FFF2-40B4-BE49-F238E27FC236}">
                <a16:creationId xmlns:a16="http://schemas.microsoft.com/office/drawing/2014/main" id="{7CE2C75F-1081-5975-B0FA-B2FB82CC5D17}"/>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1BBFE8D7-F63D-DA30-6889-D42EFF9D3908}"/>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Dados do caso - Flags de controle</a:t>
            </a:r>
            <a:endParaRPr lang="pt-BR" sz="2800" b="1" i="1">
              <a:solidFill>
                <a:srgbClr val="0C2440"/>
              </a:solidFill>
            </a:endParaRPr>
          </a:p>
        </p:txBody>
      </p:sp>
      <p:sp>
        <p:nvSpPr>
          <p:cNvPr id="13" name="CaixaDeTexto 12">
            <a:extLst>
              <a:ext uri="{FF2B5EF4-FFF2-40B4-BE49-F238E27FC236}">
                <a16:creationId xmlns:a16="http://schemas.microsoft.com/office/drawing/2014/main" id="{1900802C-FE0D-CE6E-68CB-073B47581039}"/>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13</a:t>
            </a:fld>
            <a:endParaRPr lang="pt-BR" sz="1200">
              <a:solidFill>
                <a:schemeClr val="tx1">
                  <a:lumMod val="65000"/>
                  <a:lumOff val="35000"/>
                </a:schemeClr>
              </a:solidFill>
            </a:endParaRPr>
          </a:p>
        </p:txBody>
      </p:sp>
      <p:sp>
        <p:nvSpPr>
          <p:cNvPr id="8" name="CaixaDeTexto 7">
            <a:extLst>
              <a:ext uri="{FF2B5EF4-FFF2-40B4-BE49-F238E27FC236}">
                <a16:creationId xmlns:a16="http://schemas.microsoft.com/office/drawing/2014/main" id="{CDC7F841-89E8-748E-22CB-8937A9E3E305}"/>
              </a:ext>
            </a:extLst>
          </p:cNvPr>
          <p:cNvSpPr txBox="1"/>
          <p:nvPr/>
        </p:nvSpPr>
        <p:spPr>
          <a:xfrm>
            <a:off x="6119693" y="4855792"/>
            <a:ext cx="5766765" cy="741742"/>
          </a:xfrm>
          <a:prstGeom prst="rect">
            <a:avLst/>
          </a:prstGeom>
          <a:noFill/>
        </p:spPr>
        <p:txBody>
          <a:bodyPr wrap="square" rtlCol="0" anchor="t">
            <a:spAutoFit/>
          </a:bodyPr>
          <a:lstStyle/>
          <a:p>
            <a:pPr marL="285750" indent="-285750" algn="just" defTabSz="432008">
              <a:lnSpc>
                <a:spcPct val="108000"/>
              </a:lnSpc>
              <a:spcAft>
                <a:spcPts val="600"/>
              </a:spcAft>
              <a:buClr>
                <a:srgbClr val="254061"/>
              </a:buClr>
              <a:buSzPct val="120000"/>
              <a:buFont typeface="Wingdings" panose="05000000000000000000" pitchFamily="2" charset="2"/>
              <a:buChar char="§"/>
              <a:defRPr/>
            </a:pPr>
            <a:r>
              <a:rPr lang="pt-BR" altLang="pt-BR" sz="2000">
                <a:cs typeface="Arial" panose="020B0604020202020204" pitchFamily="34" charset="0"/>
              </a:rPr>
              <a:t>“Considera faixas operativas dinâmicas” não é parametrização </a:t>
            </a:r>
            <a:r>
              <a:rPr lang="pt-BR" altLang="pt-BR" sz="2000" i="1">
                <a:cs typeface="Arial" panose="020B0604020202020204" pitchFamily="34" charset="0"/>
              </a:rPr>
              <a:t>default</a:t>
            </a:r>
            <a:r>
              <a:rPr lang="pt-BR" altLang="pt-BR" sz="2000">
                <a:cs typeface="Arial" panose="020B0604020202020204" pitchFamily="34" charset="0"/>
              </a:rPr>
              <a:t> do SUISHI -&gt; selecionar</a:t>
            </a:r>
          </a:p>
        </p:txBody>
      </p:sp>
      <p:sp>
        <p:nvSpPr>
          <p:cNvPr id="15" name="CaixaDeTexto 14">
            <a:extLst>
              <a:ext uri="{FF2B5EF4-FFF2-40B4-BE49-F238E27FC236}">
                <a16:creationId xmlns:a16="http://schemas.microsoft.com/office/drawing/2014/main" id="{9AB16A52-AEF0-DD24-E575-867862498F35}"/>
              </a:ext>
            </a:extLst>
          </p:cNvPr>
          <p:cNvSpPr txBox="1"/>
          <p:nvPr/>
        </p:nvSpPr>
        <p:spPr>
          <a:xfrm>
            <a:off x="6119693" y="2665062"/>
            <a:ext cx="5736928" cy="1406539"/>
          </a:xfrm>
          <a:prstGeom prst="rect">
            <a:avLst/>
          </a:prstGeom>
          <a:noFill/>
        </p:spPr>
        <p:txBody>
          <a:bodyPr wrap="square" rtlCol="0" anchor="t">
            <a:spAutoFit/>
          </a:bodyPr>
          <a:lstStyle/>
          <a:p>
            <a:pPr marL="285750" indent="-285750" algn="just" defTabSz="432008">
              <a:lnSpc>
                <a:spcPct val="108000"/>
              </a:lnSpc>
              <a:spcAft>
                <a:spcPts val="6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“Considera volume operativo mínimo em detrimento de outras restrições” é parametrização </a:t>
            </a:r>
            <a:r>
              <a:rPr lang="pt-BR" altLang="pt-BR" sz="2000" i="1">
                <a:latin typeface="+mj-lt"/>
                <a:cs typeface="Arial" panose="020B0604020202020204" pitchFamily="34" charset="0"/>
              </a:rPr>
              <a:t>default</a:t>
            </a:r>
            <a:r>
              <a:rPr lang="pt-BR" altLang="pt-BR" sz="2000">
                <a:latin typeface="+mj-lt"/>
                <a:cs typeface="Arial" panose="020B0604020202020204" pitchFamily="34" charset="0"/>
              </a:rPr>
              <a:t> do SUISHI -&gt; sem necessidade de alteração pelo usuário</a:t>
            </a:r>
          </a:p>
        </p:txBody>
      </p:sp>
      <p:sp>
        <p:nvSpPr>
          <p:cNvPr id="19" name="Retângulo 18">
            <a:extLst>
              <a:ext uri="{FF2B5EF4-FFF2-40B4-BE49-F238E27FC236}">
                <a16:creationId xmlns:a16="http://schemas.microsoft.com/office/drawing/2014/main" id="{48B1474B-89AA-3DF2-1161-2F2A89D43EB9}"/>
              </a:ext>
            </a:extLst>
          </p:cNvPr>
          <p:cNvSpPr/>
          <p:nvPr/>
        </p:nvSpPr>
        <p:spPr>
          <a:xfrm>
            <a:off x="446567" y="2955851"/>
            <a:ext cx="3487480" cy="191386"/>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a:extLst>
              <a:ext uri="{FF2B5EF4-FFF2-40B4-BE49-F238E27FC236}">
                <a16:creationId xmlns:a16="http://schemas.microsoft.com/office/drawing/2014/main" id="{100BC1BC-0039-E06E-7F9C-0B31BB33B1B5}"/>
              </a:ext>
            </a:extLst>
          </p:cNvPr>
          <p:cNvSpPr/>
          <p:nvPr/>
        </p:nvSpPr>
        <p:spPr>
          <a:xfrm>
            <a:off x="446567" y="5146158"/>
            <a:ext cx="2030819" cy="19138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Freeform 11">
            <a:extLst>
              <a:ext uri="{FF2B5EF4-FFF2-40B4-BE49-F238E27FC236}">
                <a16:creationId xmlns:a16="http://schemas.microsoft.com/office/drawing/2014/main" id="{F265045E-F1E7-7CD3-801A-34739F9082A7}"/>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1200563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5EE37-35F2-77DA-54B9-15243761488B}"/>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B04AC563-A8A9-547A-AD50-6133118A247E}"/>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97C8FD05-727A-4BF8-D444-732C536CEC61}"/>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Dados do caso - Energia Firme</a:t>
            </a:r>
            <a:endParaRPr lang="pt-BR" sz="2800" b="1" i="1">
              <a:solidFill>
                <a:srgbClr val="0C2440"/>
              </a:solidFill>
            </a:endParaRPr>
          </a:p>
        </p:txBody>
      </p:sp>
      <p:sp>
        <p:nvSpPr>
          <p:cNvPr id="13" name="CaixaDeTexto 12">
            <a:extLst>
              <a:ext uri="{FF2B5EF4-FFF2-40B4-BE49-F238E27FC236}">
                <a16:creationId xmlns:a16="http://schemas.microsoft.com/office/drawing/2014/main" id="{7DDB3DF2-31F8-923C-CECE-296FB797913C}"/>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14</a:t>
            </a:fld>
            <a:endParaRPr lang="pt-BR" sz="1200">
              <a:solidFill>
                <a:schemeClr val="tx1">
                  <a:lumMod val="65000"/>
                  <a:lumOff val="35000"/>
                </a:schemeClr>
              </a:solidFill>
            </a:endParaRPr>
          </a:p>
        </p:txBody>
      </p:sp>
      <p:sp>
        <p:nvSpPr>
          <p:cNvPr id="10" name="CaixaDeTexto 9">
            <a:extLst>
              <a:ext uri="{FF2B5EF4-FFF2-40B4-BE49-F238E27FC236}">
                <a16:creationId xmlns:a16="http://schemas.microsoft.com/office/drawing/2014/main" id="{1B51BF7C-2F29-5B78-6B86-73E9B14D28E8}"/>
              </a:ext>
            </a:extLst>
          </p:cNvPr>
          <p:cNvSpPr txBox="1"/>
          <p:nvPr/>
        </p:nvSpPr>
        <p:spPr>
          <a:xfrm>
            <a:off x="6727370" y="2135978"/>
            <a:ext cx="5090747" cy="1406539"/>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“Tolerância máxima da variação do mercado entre a penúltima e a última iteração” </a:t>
            </a:r>
            <a:r>
              <a:rPr lang="pt-BR" altLang="pt-BR" sz="2000" i="1">
                <a:latin typeface="+mj-lt"/>
                <a:cs typeface="Arial" panose="020B0604020202020204" pitchFamily="34" charset="0"/>
              </a:rPr>
              <a:t>default</a:t>
            </a:r>
            <a:r>
              <a:rPr lang="pt-BR" altLang="pt-BR" sz="2000">
                <a:latin typeface="+mj-lt"/>
                <a:cs typeface="Arial" panose="020B0604020202020204" pitchFamily="34" charset="0"/>
              </a:rPr>
              <a:t> do SUISHI -&gt; sem necessidade de alteração pelo usuário</a:t>
            </a:r>
          </a:p>
        </p:txBody>
      </p:sp>
      <p:sp>
        <p:nvSpPr>
          <p:cNvPr id="11" name="CaixaDeTexto 10">
            <a:extLst>
              <a:ext uri="{FF2B5EF4-FFF2-40B4-BE49-F238E27FC236}">
                <a16:creationId xmlns:a16="http://schemas.microsoft.com/office/drawing/2014/main" id="{5E94A70D-80F1-3F7F-9A1B-9DD6B72E9C28}"/>
              </a:ext>
            </a:extLst>
          </p:cNvPr>
          <p:cNvSpPr txBox="1"/>
          <p:nvPr/>
        </p:nvSpPr>
        <p:spPr>
          <a:xfrm>
            <a:off x="6727370" y="3618296"/>
            <a:ext cx="5090748" cy="741742"/>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cs typeface="Arial" panose="020B0604020202020204" pitchFamily="34" charset="0"/>
              </a:rPr>
              <a:t>“Duração do patamar de ponta” deve ser alterada para 0,125</a:t>
            </a:r>
          </a:p>
        </p:txBody>
      </p:sp>
      <p:pic>
        <p:nvPicPr>
          <p:cNvPr id="16" name="Imagem 15">
            <a:extLst>
              <a:ext uri="{FF2B5EF4-FFF2-40B4-BE49-F238E27FC236}">
                <a16:creationId xmlns:a16="http://schemas.microsoft.com/office/drawing/2014/main" id="{390A2E2D-8A4A-8A44-56D8-3A855A8EC1CC}"/>
              </a:ext>
            </a:extLst>
          </p:cNvPr>
          <p:cNvPicPr>
            <a:picLocks noChangeAspect="1"/>
          </p:cNvPicPr>
          <p:nvPr/>
        </p:nvPicPr>
        <p:blipFill>
          <a:blip r:embed="rId3"/>
          <a:stretch>
            <a:fillRect/>
          </a:stretch>
        </p:blipFill>
        <p:spPr>
          <a:xfrm>
            <a:off x="592363" y="1887692"/>
            <a:ext cx="6053818" cy="3346624"/>
          </a:xfrm>
          <a:prstGeom prst="rect">
            <a:avLst/>
          </a:prstGeom>
        </p:spPr>
      </p:pic>
      <p:sp>
        <p:nvSpPr>
          <p:cNvPr id="18" name="Retângulo 17">
            <a:extLst>
              <a:ext uri="{FF2B5EF4-FFF2-40B4-BE49-F238E27FC236}">
                <a16:creationId xmlns:a16="http://schemas.microsoft.com/office/drawing/2014/main" id="{2F46C7CE-B3EF-FCC8-05A7-93089AF49582}"/>
              </a:ext>
            </a:extLst>
          </p:cNvPr>
          <p:cNvSpPr/>
          <p:nvPr/>
        </p:nvSpPr>
        <p:spPr>
          <a:xfrm>
            <a:off x="850605" y="4231758"/>
            <a:ext cx="5624623" cy="318977"/>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18">
            <a:extLst>
              <a:ext uri="{FF2B5EF4-FFF2-40B4-BE49-F238E27FC236}">
                <a16:creationId xmlns:a16="http://schemas.microsoft.com/office/drawing/2014/main" id="{9D1462DE-EA91-43C3-8135-AC1A88FECC94}"/>
              </a:ext>
            </a:extLst>
          </p:cNvPr>
          <p:cNvSpPr/>
          <p:nvPr/>
        </p:nvSpPr>
        <p:spPr>
          <a:xfrm>
            <a:off x="850605" y="4840343"/>
            <a:ext cx="5624623" cy="31897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Freeform 11">
            <a:extLst>
              <a:ext uri="{FF2B5EF4-FFF2-40B4-BE49-F238E27FC236}">
                <a16:creationId xmlns:a16="http://schemas.microsoft.com/office/drawing/2014/main" id="{21AD42EE-2229-2BE2-3345-23DFDB9744F1}"/>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1779487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FFC20-D065-3863-7D14-FF91DA4A64FE}"/>
            </a:ext>
          </a:extLst>
        </p:cNvPr>
        <p:cNvGrpSpPr/>
        <p:nvPr/>
      </p:nvGrpSpPr>
      <p:grpSpPr>
        <a:xfrm>
          <a:off x="0" y="0"/>
          <a:ext cx="0" cy="0"/>
          <a:chOff x="0" y="0"/>
          <a:chExt cx="0" cy="0"/>
        </a:xfrm>
      </p:grpSpPr>
      <p:pic>
        <p:nvPicPr>
          <p:cNvPr id="8" name="Imagem 7">
            <a:extLst>
              <a:ext uri="{FF2B5EF4-FFF2-40B4-BE49-F238E27FC236}">
                <a16:creationId xmlns:a16="http://schemas.microsoft.com/office/drawing/2014/main" id="{09244C77-E50A-7E9A-D972-57441CBED7E7}"/>
              </a:ext>
            </a:extLst>
          </p:cNvPr>
          <p:cNvPicPr>
            <a:picLocks noChangeAspect="1"/>
          </p:cNvPicPr>
          <p:nvPr/>
        </p:nvPicPr>
        <p:blipFill>
          <a:blip r:embed="rId3"/>
          <a:stretch>
            <a:fillRect/>
          </a:stretch>
        </p:blipFill>
        <p:spPr>
          <a:xfrm>
            <a:off x="4539343" y="1719832"/>
            <a:ext cx="7166283" cy="3218192"/>
          </a:xfrm>
          <a:prstGeom prst="rect">
            <a:avLst/>
          </a:prstGeom>
        </p:spPr>
      </p:pic>
      <p:sp>
        <p:nvSpPr>
          <p:cNvPr id="3" name="Retângulo 2">
            <a:extLst>
              <a:ext uri="{FF2B5EF4-FFF2-40B4-BE49-F238E27FC236}">
                <a16:creationId xmlns:a16="http://schemas.microsoft.com/office/drawing/2014/main" id="{4038E8F8-0464-32C5-7343-746CC2428C7A}"/>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21091F5-678E-0336-481A-F1C3C98D4E61}"/>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Sazonalidade da carga</a:t>
            </a:r>
          </a:p>
        </p:txBody>
      </p:sp>
      <p:sp>
        <p:nvSpPr>
          <p:cNvPr id="13" name="CaixaDeTexto 12">
            <a:extLst>
              <a:ext uri="{FF2B5EF4-FFF2-40B4-BE49-F238E27FC236}">
                <a16:creationId xmlns:a16="http://schemas.microsoft.com/office/drawing/2014/main" id="{A576634C-3710-3E45-7459-82121140704B}"/>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15</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B5A8E71E-5E84-7DDB-C2B1-1C19DBFC1DCE}"/>
              </a:ext>
            </a:extLst>
          </p:cNvPr>
          <p:cNvSpPr txBox="1"/>
          <p:nvPr/>
        </p:nvSpPr>
        <p:spPr>
          <a:xfrm>
            <a:off x="359072" y="911713"/>
            <a:ext cx="11459046" cy="757130"/>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Sazonalidade da carga de energia do SIN prevista para o </a:t>
            </a:r>
            <a:r>
              <a:rPr lang="pt-BR" altLang="pt-BR" sz="2000">
                <a:cs typeface="Arial" panose="020B0604020202020204" pitchFamily="34" charset="0"/>
              </a:rPr>
              <a:t>5º ano após a realização do leilão</a:t>
            </a:r>
            <a:r>
              <a:rPr lang="pt-BR" altLang="pt-BR" sz="2000">
                <a:latin typeface="+mj-lt"/>
                <a:cs typeface="Arial" panose="020B0604020202020204" pitchFamily="34" charset="0"/>
              </a:rPr>
              <a:t>, referente ao mais recente PDE aprovado pelo MME.</a:t>
            </a:r>
          </a:p>
        </p:txBody>
      </p:sp>
      <p:sp>
        <p:nvSpPr>
          <p:cNvPr id="10" name="CaixaDeTexto 9">
            <a:extLst>
              <a:ext uri="{FF2B5EF4-FFF2-40B4-BE49-F238E27FC236}">
                <a16:creationId xmlns:a16="http://schemas.microsoft.com/office/drawing/2014/main" id="{A552B09A-1750-D193-1CB5-AF0A450C4A6A}"/>
              </a:ext>
            </a:extLst>
          </p:cNvPr>
          <p:cNvSpPr txBox="1"/>
          <p:nvPr/>
        </p:nvSpPr>
        <p:spPr>
          <a:xfrm>
            <a:off x="7412322" y="3259723"/>
            <a:ext cx="3111037" cy="338554"/>
          </a:xfrm>
          <a:prstGeom prst="rect">
            <a:avLst/>
          </a:prstGeom>
          <a:noFill/>
          <a:ln w="19050">
            <a:solidFill>
              <a:srgbClr val="B57372"/>
            </a:solidFill>
          </a:ln>
        </p:spPr>
        <p:txBody>
          <a:bodyPr wrap="square" rtlCol="0" anchor="t">
            <a:spAutoFit/>
          </a:bodyPr>
          <a:lstStyle/>
          <a:p>
            <a:pPr algn="ctr" defTabSz="432008">
              <a:spcAft>
                <a:spcPts val="600"/>
              </a:spcAft>
              <a:buClr>
                <a:srgbClr val="254061"/>
              </a:buClr>
              <a:buSzPct val="120000"/>
              <a:defRPr/>
            </a:pPr>
            <a:r>
              <a:rPr lang="pt-BR" altLang="pt-BR" sz="1600">
                <a:solidFill>
                  <a:srgbClr val="953735"/>
                </a:solidFill>
                <a:latin typeface="+mj-lt"/>
                <a:cs typeface="Arial" panose="020B0604020202020204" pitchFamily="34" charset="0"/>
              </a:rPr>
              <a:t>Referência: ano 2030 do PDE 2034</a:t>
            </a:r>
          </a:p>
        </p:txBody>
      </p:sp>
      <p:graphicFrame>
        <p:nvGraphicFramePr>
          <p:cNvPr id="6" name="Tabela 5">
            <a:extLst>
              <a:ext uri="{FF2B5EF4-FFF2-40B4-BE49-F238E27FC236}">
                <a16:creationId xmlns:a16="http://schemas.microsoft.com/office/drawing/2014/main" id="{EC074CF1-061F-9601-E0F9-6D9FE60EAE5A}"/>
              </a:ext>
            </a:extLst>
          </p:cNvPr>
          <p:cNvGraphicFramePr>
            <a:graphicFrameLocks noGrp="1"/>
          </p:cNvGraphicFramePr>
          <p:nvPr>
            <p:extLst>
              <p:ext uri="{D42A27DB-BD31-4B8C-83A1-F6EECF244321}">
                <p14:modId xmlns:p14="http://schemas.microsoft.com/office/powerpoint/2010/main" val="2648411809"/>
              </p:ext>
            </p:extLst>
          </p:nvPr>
        </p:nvGraphicFramePr>
        <p:xfrm>
          <a:off x="5174548" y="5751636"/>
          <a:ext cx="6259560" cy="648000"/>
        </p:xfrm>
        <a:graphic>
          <a:graphicData uri="http://schemas.openxmlformats.org/drawingml/2006/table">
            <a:tbl>
              <a:tblPr/>
              <a:tblGrid>
                <a:gridCol w="521630">
                  <a:extLst>
                    <a:ext uri="{9D8B030D-6E8A-4147-A177-3AD203B41FA5}">
                      <a16:colId xmlns:a16="http://schemas.microsoft.com/office/drawing/2014/main" val="1635027277"/>
                    </a:ext>
                  </a:extLst>
                </a:gridCol>
                <a:gridCol w="521630">
                  <a:extLst>
                    <a:ext uri="{9D8B030D-6E8A-4147-A177-3AD203B41FA5}">
                      <a16:colId xmlns:a16="http://schemas.microsoft.com/office/drawing/2014/main" val="30179787"/>
                    </a:ext>
                  </a:extLst>
                </a:gridCol>
                <a:gridCol w="521630">
                  <a:extLst>
                    <a:ext uri="{9D8B030D-6E8A-4147-A177-3AD203B41FA5}">
                      <a16:colId xmlns:a16="http://schemas.microsoft.com/office/drawing/2014/main" val="1391526655"/>
                    </a:ext>
                  </a:extLst>
                </a:gridCol>
                <a:gridCol w="521630">
                  <a:extLst>
                    <a:ext uri="{9D8B030D-6E8A-4147-A177-3AD203B41FA5}">
                      <a16:colId xmlns:a16="http://schemas.microsoft.com/office/drawing/2014/main" val="707208672"/>
                    </a:ext>
                  </a:extLst>
                </a:gridCol>
                <a:gridCol w="521630">
                  <a:extLst>
                    <a:ext uri="{9D8B030D-6E8A-4147-A177-3AD203B41FA5}">
                      <a16:colId xmlns:a16="http://schemas.microsoft.com/office/drawing/2014/main" val="2428506742"/>
                    </a:ext>
                  </a:extLst>
                </a:gridCol>
                <a:gridCol w="521630">
                  <a:extLst>
                    <a:ext uri="{9D8B030D-6E8A-4147-A177-3AD203B41FA5}">
                      <a16:colId xmlns:a16="http://schemas.microsoft.com/office/drawing/2014/main" val="3261261889"/>
                    </a:ext>
                  </a:extLst>
                </a:gridCol>
                <a:gridCol w="521630">
                  <a:extLst>
                    <a:ext uri="{9D8B030D-6E8A-4147-A177-3AD203B41FA5}">
                      <a16:colId xmlns:a16="http://schemas.microsoft.com/office/drawing/2014/main" val="3710415874"/>
                    </a:ext>
                  </a:extLst>
                </a:gridCol>
                <a:gridCol w="521630">
                  <a:extLst>
                    <a:ext uri="{9D8B030D-6E8A-4147-A177-3AD203B41FA5}">
                      <a16:colId xmlns:a16="http://schemas.microsoft.com/office/drawing/2014/main" val="4121695006"/>
                    </a:ext>
                  </a:extLst>
                </a:gridCol>
                <a:gridCol w="521630">
                  <a:extLst>
                    <a:ext uri="{9D8B030D-6E8A-4147-A177-3AD203B41FA5}">
                      <a16:colId xmlns:a16="http://schemas.microsoft.com/office/drawing/2014/main" val="3368461818"/>
                    </a:ext>
                  </a:extLst>
                </a:gridCol>
                <a:gridCol w="521630">
                  <a:extLst>
                    <a:ext uri="{9D8B030D-6E8A-4147-A177-3AD203B41FA5}">
                      <a16:colId xmlns:a16="http://schemas.microsoft.com/office/drawing/2014/main" val="616920066"/>
                    </a:ext>
                  </a:extLst>
                </a:gridCol>
                <a:gridCol w="521630">
                  <a:extLst>
                    <a:ext uri="{9D8B030D-6E8A-4147-A177-3AD203B41FA5}">
                      <a16:colId xmlns:a16="http://schemas.microsoft.com/office/drawing/2014/main" val="1084858471"/>
                    </a:ext>
                  </a:extLst>
                </a:gridCol>
                <a:gridCol w="521630">
                  <a:extLst>
                    <a:ext uri="{9D8B030D-6E8A-4147-A177-3AD203B41FA5}">
                      <a16:colId xmlns:a16="http://schemas.microsoft.com/office/drawing/2014/main" val="3786023909"/>
                    </a:ext>
                  </a:extLst>
                </a:gridCol>
              </a:tblGrid>
              <a:tr h="252000">
                <a:tc>
                  <a:txBody>
                    <a:bodyPr/>
                    <a:lstStyle/>
                    <a:p>
                      <a:pPr algn="ctr" rtl="0" fontAlgn="ctr"/>
                      <a:r>
                        <a:rPr lang="pt-BR" sz="1100" b="1" i="0" u="none" strike="noStrike" err="1">
                          <a:solidFill>
                            <a:srgbClr val="000000"/>
                          </a:solidFill>
                          <a:effectLst/>
                          <a:latin typeface="Calibri" panose="020F0502020204030204" pitchFamily="34" charset="0"/>
                        </a:rPr>
                        <a:t>jan</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fev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err="1">
                          <a:solidFill>
                            <a:srgbClr val="000000"/>
                          </a:solidFill>
                          <a:effectLst/>
                          <a:latin typeface="Calibri" panose="020F0502020204030204" pitchFamily="34" charset="0"/>
                        </a:rPr>
                        <a:t>mai</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ago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set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out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nov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4232601224"/>
                  </a:ext>
                </a:extLst>
              </a:tr>
              <a:tr h="396000">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1,051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1,068</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1,030</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0,982</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0,952</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0,943</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0,946</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0,965</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0,997</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1,017</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1,018</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1,030</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4910849"/>
                  </a:ext>
                </a:extLst>
              </a:tr>
            </a:tbl>
          </a:graphicData>
        </a:graphic>
      </p:graphicFrame>
      <p:sp>
        <p:nvSpPr>
          <p:cNvPr id="12" name="CaixaDeTexto 11">
            <a:extLst>
              <a:ext uri="{FF2B5EF4-FFF2-40B4-BE49-F238E27FC236}">
                <a16:creationId xmlns:a16="http://schemas.microsoft.com/office/drawing/2014/main" id="{62DADDB7-26B5-649F-4DEA-F31C69833CEA}"/>
              </a:ext>
            </a:extLst>
          </p:cNvPr>
          <p:cNvSpPr txBox="1"/>
          <p:nvPr/>
        </p:nvSpPr>
        <p:spPr>
          <a:xfrm>
            <a:off x="6340104" y="5336647"/>
            <a:ext cx="3928448" cy="409343"/>
          </a:xfrm>
          <a:prstGeom prst="rect">
            <a:avLst/>
          </a:prstGeom>
          <a:noFill/>
        </p:spPr>
        <p:txBody>
          <a:bodyPr wrap="square" rtlCol="0" anchor="t">
            <a:spAutoFit/>
          </a:bodyPr>
          <a:lstStyle/>
          <a:p>
            <a:pPr algn="ctr" defTabSz="432008">
              <a:lnSpc>
                <a:spcPct val="108000"/>
              </a:lnSpc>
              <a:spcAft>
                <a:spcPts val="1200"/>
              </a:spcAft>
              <a:buClr>
                <a:srgbClr val="254061"/>
              </a:buClr>
              <a:buSzPct val="120000"/>
              <a:defRPr/>
            </a:pPr>
            <a:r>
              <a:rPr lang="pt-BR" altLang="pt-BR" sz="2000">
                <a:latin typeface="+mj-lt"/>
                <a:cs typeface="Arial" panose="020B0604020202020204" pitchFamily="34" charset="0"/>
              </a:rPr>
              <a:t>Formato editável:</a:t>
            </a:r>
          </a:p>
        </p:txBody>
      </p:sp>
      <p:sp>
        <p:nvSpPr>
          <p:cNvPr id="14" name="Freeform 11">
            <a:extLst>
              <a:ext uri="{FF2B5EF4-FFF2-40B4-BE49-F238E27FC236}">
                <a16:creationId xmlns:a16="http://schemas.microsoft.com/office/drawing/2014/main" id="{37B8BB49-29BD-71D2-7C46-7C940CDF132E}"/>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pic>
        <p:nvPicPr>
          <p:cNvPr id="2" name="Imagem 1">
            <a:extLst>
              <a:ext uri="{FF2B5EF4-FFF2-40B4-BE49-F238E27FC236}">
                <a16:creationId xmlns:a16="http://schemas.microsoft.com/office/drawing/2014/main" id="{DCBC7D40-4F3F-CD63-251C-0CE9EC45C837}"/>
              </a:ext>
            </a:extLst>
          </p:cNvPr>
          <p:cNvPicPr>
            <a:picLocks noChangeAspect="1"/>
          </p:cNvPicPr>
          <p:nvPr/>
        </p:nvPicPr>
        <p:blipFill>
          <a:blip r:embed="rId5"/>
          <a:srcRect r="39226" b="30080"/>
          <a:stretch>
            <a:fillRect/>
          </a:stretch>
        </p:blipFill>
        <p:spPr>
          <a:xfrm>
            <a:off x="486374" y="1740149"/>
            <a:ext cx="3868391" cy="2102508"/>
          </a:xfrm>
          <a:prstGeom prst="rect">
            <a:avLst/>
          </a:prstGeom>
        </p:spPr>
      </p:pic>
    </p:spTree>
    <p:extLst>
      <p:ext uri="{BB962C8B-B14F-4D97-AF65-F5344CB8AC3E}">
        <p14:creationId xmlns:p14="http://schemas.microsoft.com/office/powerpoint/2010/main" val="308741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E540881E-AD25-8765-5E84-B24265B6E8F9}"/>
              </a:ext>
            </a:extLst>
          </p:cNvPr>
          <p:cNvPicPr>
            <a:picLocks noChangeAspect="1"/>
          </p:cNvPicPr>
          <p:nvPr/>
        </p:nvPicPr>
        <p:blipFill>
          <a:blip r:embed="rId3"/>
          <a:stretch>
            <a:fillRect/>
          </a:stretch>
        </p:blipFill>
        <p:spPr>
          <a:xfrm>
            <a:off x="1942541" y="2431774"/>
            <a:ext cx="8292107" cy="4093571"/>
          </a:xfrm>
          <a:prstGeom prst="rect">
            <a:avLst/>
          </a:prstGeom>
        </p:spPr>
      </p:pic>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Vertimento</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16</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11459046" cy="757130"/>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A liberação do vertimento é permitida apenas quando da iminência de déficit. Portanto, o </a:t>
            </a:r>
            <a:r>
              <a:rPr lang="pt-BR" altLang="pt-BR" sz="2000" i="1">
                <a:latin typeface="+mj-lt"/>
                <a:cs typeface="Arial" panose="020B0604020202020204" pitchFamily="34" charset="0"/>
              </a:rPr>
              <a:t>flag</a:t>
            </a:r>
            <a:r>
              <a:rPr lang="pt-BR" altLang="pt-BR" sz="2000">
                <a:latin typeface="+mj-lt"/>
                <a:cs typeface="Arial" panose="020B0604020202020204" pitchFamily="34" charset="0"/>
              </a:rPr>
              <a:t> Liberação de Vertimento de todas as usinas deve ser mantido desligado, conforme </a:t>
            </a:r>
            <a:r>
              <a:rPr lang="pt-BR" altLang="pt-BR" sz="2000" i="1">
                <a:latin typeface="+mj-lt"/>
                <a:cs typeface="Arial" panose="020B0604020202020204" pitchFamily="34" charset="0"/>
              </a:rPr>
              <a:t>default</a:t>
            </a:r>
            <a:r>
              <a:rPr lang="pt-BR" altLang="pt-BR" sz="2000">
                <a:latin typeface="+mj-lt"/>
                <a:cs typeface="Arial" panose="020B0604020202020204" pitchFamily="34" charset="0"/>
              </a:rPr>
              <a:t> do SUISHI.</a:t>
            </a:r>
          </a:p>
        </p:txBody>
      </p:sp>
      <p:sp>
        <p:nvSpPr>
          <p:cNvPr id="12" name="Retângulo 11">
            <a:extLst>
              <a:ext uri="{FF2B5EF4-FFF2-40B4-BE49-F238E27FC236}">
                <a16:creationId xmlns:a16="http://schemas.microsoft.com/office/drawing/2014/main" id="{4839DCF1-C3DD-A5D8-D2CF-F081DDDA8B25}"/>
              </a:ext>
            </a:extLst>
          </p:cNvPr>
          <p:cNvSpPr/>
          <p:nvPr/>
        </p:nvSpPr>
        <p:spPr>
          <a:xfrm>
            <a:off x="4164447" y="4842670"/>
            <a:ext cx="1354610" cy="262729"/>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Freeform 11">
            <a:extLst>
              <a:ext uri="{FF2B5EF4-FFF2-40B4-BE49-F238E27FC236}">
                <a16:creationId xmlns:a16="http://schemas.microsoft.com/office/drawing/2014/main" id="{7228BAE4-E57D-FCE4-BFE2-2DE9F1258D9D}"/>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pic>
        <p:nvPicPr>
          <p:cNvPr id="5" name="Imagem 4">
            <a:extLst>
              <a:ext uri="{FF2B5EF4-FFF2-40B4-BE49-F238E27FC236}">
                <a16:creationId xmlns:a16="http://schemas.microsoft.com/office/drawing/2014/main" id="{7ED78699-ABD0-1DD7-78A5-F6B709312B92}"/>
              </a:ext>
            </a:extLst>
          </p:cNvPr>
          <p:cNvPicPr>
            <a:picLocks noChangeAspect="1"/>
          </p:cNvPicPr>
          <p:nvPr/>
        </p:nvPicPr>
        <p:blipFill>
          <a:blip r:embed="rId5"/>
          <a:stretch>
            <a:fillRect/>
          </a:stretch>
        </p:blipFill>
        <p:spPr>
          <a:xfrm>
            <a:off x="1942541" y="1668843"/>
            <a:ext cx="2531408" cy="693123"/>
          </a:xfrm>
          <a:prstGeom prst="rect">
            <a:avLst/>
          </a:prstGeom>
        </p:spPr>
      </p:pic>
    </p:spTree>
    <p:extLst>
      <p:ext uri="{BB962C8B-B14F-4D97-AF65-F5344CB8AC3E}">
        <p14:creationId xmlns:p14="http://schemas.microsoft.com/office/powerpoint/2010/main" val="1946828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a:extLst>
              <a:ext uri="{FF2B5EF4-FFF2-40B4-BE49-F238E27FC236}">
                <a16:creationId xmlns:a16="http://schemas.microsoft.com/office/drawing/2014/main" id="{5FF399C9-A19C-2D11-B29D-11983F518200}"/>
              </a:ext>
            </a:extLst>
          </p:cNvPr>
          <p:cNvPicPr>
            <a:picLocks noChangeAspect="1"/>
          </p:cNvPicPr>
          <p:nvPr/>
        </p:nvPicPr>
        <p:blipFill>
          <a:blip r:embed="rId3"/>
          <a:stretch>
            <a:fillRect/>
          </a:stretch>
        </p:blipFill>
        <p:spPr>
          <a:xfrm>
            <a:off x="5701581" y="929588"/>
            <a:ext cx="6153779" cy="5569721"/>
          </a:xfrm>
          <a:prstGeom prst="rect">
            <a:avLst/>
          </a:prstGeom>
        </p:spPr>
      </p:pic>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Paraíba do Sul (1/4)</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17</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4494282" cy="3222421"/>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Simulação da bacia do rio Paraíba do Sul com regras especiais, considerando a UHE Simplício como usina de acoplamento hidráulico e representação da UHE Fontes por Fontes A e BC.</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É considerado o arquivo </a:t>
            </a:r>
            <a:r>
              <a:rPr lang="pt-BR" altLang="pt-BR" sz="2000" i="1">
                <a:latin typeface="+mj-lt"/>
                <a:cs typeface="Arial" panose="020B0604020202020204" pitchFamily="34" charset="0"/>
              </a:rPr>
              <a:t>default</a:t>
            </a:r>
            <a:r>
              <a:rPr lang="pt-BR" altLang="pt-BR" sz="2000">
                <a:latin typeface="+mj-lt"/>
                <a:cs typeface="Arial" panose="020B0604020202020204" pitchFamily="34" charset="0"/>
              </a:rPr>
              <a:t> com os dados da bacia do rio Paraíba do Sul.</a:t>
            </a:r>
          </a:p>
        </p:txBody>
      </p:sp>
      <p:sp>
        <p:nvSpPr>
          <p:cNvPr id="14" name="Retângulo 13">
            <a:extLst>
              <a:ext uri="{FF2B5EF4-FFF2-40B4-BE49-F238E27FC236}">
                <a16:creationId xmlns:a16="http://schemas.microsoft.com/office/drawing/2014/main" id="{F0B801BE-EE34-BA10-9953-3B8253108734}"/>
              </a:ext>
            </a:extLst>
          </p:cNvPr>
          <p:cNvSpPr/>
          <p:nvPr/>
        </p:nvSpPr>
        <p:spPr>
          <a:xfrm>
            <a:off x="5826642" y="1945758"/>
            <a:ext cx="5221041" cy="94629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Freeform 11">
            <a:extLst>
              <a:ext uri="{FF2B5EF4-FFF2-40B4-BE49-F238E27FC236}">
                <a16:creationId xmlns:a16="http://schemas.microsoft.com/office/drawing/2014/main" id="{A44BD1C8-2DC4-750A-0361-3DB740C85F86}"/>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pic>
        <p:nvPicPr>
          <p:cNvPr id="5" name="Imagem 4">
            <a:extLst>
              <a:ext uri="{FF2B5EF4-FFF2-40B4-BE49-F238E27FC236}">
                <a16:creationId xmlns:a16="http://schemas.microsoft.com/office/drawing/2014/main" id="{C433FEF1-4A99-826F-C329-869D0748FA3F}"/>
              </a:ext>
            </a:extLst>
          </p:cNvPr>
          <p:cNvPicPr>
            <a:picLocks noChangeAspect="1"/>
          </p:cNvPicPr>
          <p:nvPr/>
        </p:nvPicPr>
        <p:blipFill>
          <a:blip r:embed="rId5"/>
          <a:stretch>
            <a:fillRect/>
          </a:stretch>
        </p:blipFill>
        <p:spPr>
          <a:xfrm>
            <a:off x="1186684" y="4136779"/>
            <a:ext cx="3238952" cy="2362530"/>
          </a:xfrm>
          <a:prstGeom prst="rect">
            <a:avLst/>
          </a:prstGeom>
        </p:spPr>
      </p:pic>
    </p:spTree>
    <p:extLst>
      <p:ext uri="{BB962C8B-B14F-4D97-AF65-F5344CB8AC3E}">
        <p14:creationId xmlns:p14="http://schemas.microsoft.com/office/powerpoint/2010/main" val="1171524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6F112DD2-6DD2-1FA3-DE6D-B62EDCBF1DED}"/>
              </a:ext>
            </a:extLst>
          </p:cNvPr>
          <p:cNvPicPr>
            <a:picLocks noChangeAspect="1"/>
          </p:cNvPicPr>
          <p:nvPr/>
        </p:nvPicPr>
        <p:blipFill>
          <a:blip r:embed="rId3"/>
          <a:stretch>
            <a:fillRect/>
          </a:stretch>
        </p:blipFill>
        <p:spPr>
          <a:xfrm>
            <a:off x="5795218" y="1901374"/>
            <a:ext cx="5313807" cy="4478970"/>
          </a:xfrm>
          <a:prstGeom prst="rect">
            <a:avLst/>
          </a:prstGeom>
        </p:spPr>
      </p:pic>
      <p:pic>
        <p:nvPicPr>
          <p:cNvPr id="10" name="Imagem 9">
            <a:extLst>
              <a:ext uri="{FF2B5EF4-FFF2-40B4-BE49-F238E27FC236}">
                <a16:creationId xmlns:a16="http://schemas.microsoft.com/office/drawing/2014/main" id="{6ABCFA59-F87A-AB66-81BD-B87F484F0BF2}"/>
              </a:ext>
            </a:extLst>
          </p:cNvPr>
          <p:cNvPicPr>
            <a:picLocks noChangeAspect="1"/>
          </p:cNvPicPr>
          <p:nvPr/>
        </p:nvPicPr>
        <p:blipFill>
          <a:blip r:embed="rId4"/>
          <a:stretch>
            <a:fillRect/>
          </a:stretch>
        </p:blipFill>
        <p:spPr>
          <a:xfrm>
            <a:off x="407854" y="3116955"/>
            <a:ext cx="4940554" cy="3549832"/>
          </a:xfrm>
          <a:prstGeom prst="rect">
            <a:avLst/>
          </a:prstGeom>
        </p:spPr>
      </p:pic>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Paraíba do Sul (2/4)</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18</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11459046" cy="818686"/>
          </a:xfrm>
          <a:prstGeom prst="rect">
            <a:avLst/>
          </a:prstGeom>
          <a:noFill/>
        </p:spPr>
        <p:txBody>
          <a:bodyPr wrap="square" rtlCol="0" anchor="t">
            <a:spAutoFit/>
          </a:bodyPr>
          <a:lstStyle/>
          <a:p>
            <a:pPr marL="285750" indent="-285750" algn="just" defTabSz="432008">
              <a:lnSpc>
                <a:spcPct val="108000"/>
              </a:lnSpc>
              <a:spcAft>
                <a:spcPts val="6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Operação do reservatório de Lajes em paralelo com a bacia do rio Paraíba do Sul (</a:t>
            </a:r>
            <a:r>
              <a:rPr lang="pt-BR" altLang="pt-BR" sz="2000" i="1">
                <a:latin typeface="+mj-lt"/>
                <a:cs typeface="Arial" panose="020B0604020202020204" pitchFamily="34" charset="0"/>
              </a:rPr>
              <a:t>default</a:t>
            </a:r>
            <a:r>
              <a:rPr lang="pt-BR" altLang="pt-BR" sz="2000">
                <a:latin typeface="+mj-lt"/>
                <a:cs typeface="Arial" panose="020B0604020202020204" pitchFamily="34" charset="0"/>
              </a:rPr>
              <a:t>).</a:t>
            </a:r>
          </a:p>
          <a:p>
            <a:pPr marL="285750" indent="-285750" algn="just" defTabSz="432008">
              <a:lnSpc>
                <a:spcPct val="108000"/>
              </a:lnSpc>
              <a:spcAft>
                <a:spcPts val="6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Não é considerada curva de controle de cheias (</a:t>
            </a:r>
            <a:r>
              <a:rPr lang="pt-BR" altLang="pt-BR" sz="2000" i="1">
                <a:latin typeface="+mj-lt"/>
                <a:cs typeface="Arial" panose="020B0604020202020204" pitchFamily="34" charset="0"/>
              </a:rPr>
              <a:t>default</a:t>
            </a:r>
            <a:r>
              <a:rPr lang="pt-BR" altLang="pt-BR" sz="2000">
                <a:latin typeface="+mj-lt"/>
                <a:cs typeface="Arial" panose="020B0604020202020204" pitchFamily="34" charset="0"/>
              </a:rPr>
              <a:t>).</a:t>
            </a:r>
          </a:p>
        </p:txBody>
      </p:sp>
      <p:sp>
        <p:nvSpPr>
          <p:cNvPr id="8" name="Freeform 11">
            <a:extLst>
              <a:ext uri="{FF2B5EF4-FFF2-40B4-BE49-F238E27FC236}">
                <a16:creationId xmlns:a16="http://schemas.microsoft.com/office/drawing/2014/main" id="{C2340F3E-2E99-6024-BEB1-CFAB7F76F928}"/>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5"/>
            <a:stretch>
              <a:fillRect/>
            </a:stretch>
          </a:blipFill>
        </p:spPr>
        <p:txBody>
          <a:bodyPr/>
          <a:lstStyle/>
          <a:p>
            <a:endParaRPr lang="pt-BR"/>
          </a:p>
        </p:txBody>
      </p:sp>
      <p:pic>
        <p:nvPicPr>
          <p:cNvPr id="5" name="Imagem 4">
            <a:extLst>
              <a:ext uri="{FF2B5EF4-FFF2-40B4-BE49-F238E27FC236}">
                <a16:creationId xmlns:a16="http://schemas.microsoft.com/office/drawing/2014/main" id="{D8221578-A254-175D-618B-707D1ABFB3C6}"/>
              </a:ext>
            </a:extLst>
          </p:cNvPr>
          <p:cNvPicPr>
            <a:picLocks noChangeAspect="1"/>
          </p:cNvPicPr>
          <p:nvPr/>
        </p:nvPicPr>
        <p:blipFill>
          <a:blip r:embed="rId6"/>
          <a:srcRect b="46520"/>
          <a:stretch>
            <a:fillRect/>
          </a:stretch>
        </p:blipFill>
        <p:spPr>
          <a:xfrm>
            <a:off x="945364" y="1730399"/>
            <a:ext cx="3865534" cy="1175999"/>
          </a:xfrm>
          <a:prstGeom prst="rect">
            <a:avLst/>
          </a:prstGeom>
        </p:spPr>
      </p:pic>
      <p:sp>
        <p:nvSpPr>
          <p:cNvPr id="11" name="Retângulo 10">
            <a:extLst>
              <a:ext uri="{FF2B5EF4-FFF2-40B4-BE49-F238E27FC236}">
                <a16:creationId xmlns:a16="http://schemas.microsoft.com/office/drawing/2014/main" id="{3CD3B4DA-7E4C-E6F8-A7C7-D22FC4DDA414}"/>
              </a:ext>
            </a:extLst>
          </p:cNvPr>
          <p:cNvSpPr/>
          <p:nvPr/>
        </p:nvSpPr>
        <p:spPr>
          <a:xfrm>
            <a:off x="1155230" y="5773817"/>
            <a:ext cx="396000" cy="3600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a:extLst>
              <a:ext uri="{FF2B5EF4-FFF2-40B4-BE49-F238E27FC236}">
                <a16:creationId xmlns:a16="http://schemas.microsoft.com/office/drawing/2014/main" id="{A2A77EDA-CE19-DCE4-CDEF-73F0834FA599}"/>
              </a:ext>
            </a:extLst>
          </p:cNvPr>
          <p:cNvSpPr/>
          <p:nvPr/>
        </p:nvSpPr>
        <p:spPr>
          <a:xfrm>
            <a:off x="5877806" y="4746171"/>
            <a:ext cx="3487480" cy="402771"/>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180078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Paraíba do Sul (3/4)</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19</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1" y="911713"/>
            <a:ext cx="8446601" cy="5539978"/>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Em virtude de a simulação do modelo SUISHI empregar série de vazões naturais para a UHE Simplício, é necessário incluir a vazão remanescente (igual a 90 m</a:t>
            </a:r>
            <a:r>
              <a:rPr lang="pt-BR" altLang="pt-BR" sz="2000" baseline="30000">
                <a:latin typeface="+mj-lt"/>
                <a:cs typeface="Arial" panose="020B0604020202020204" pitchFamily="34" charset="0"/>
              </a:rPr>
              <a:t>3</a:t>
            </a:r>
            <a:r>
              <a:rPr lang="pt-BR" altLang="pt-BR" sz="2000">
                <a:latin typeface="+mj-lt"/>
                <a:cs typeface="Arial" panose="020B0604020202020204" pitchFamily="34" charset="0"/>
              </a:rPr>
              <a:t>/s) como desvio d’água dessa usina e retorno na UHE Ilha dos Pombos. Na simulação com o modelo NEWAVE essa vazão remanescente já está descontada na série artificial utilizada na UHE Simplício.</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Adicionalmente, é necessário alterar os usos consuntivos da UHE Simplício no modelo SUISHI devido ao acoplamento hidráulico com a bacia do Alto Paraíba do Sul. Do valor cadastrado no NEWAVE para os usos consuntivos da UHE Simplício, deve-se abater o uso consuntivo acumulado da UHE Funil.</a:t>
            </a:r>
          </a:p>
          <a:p>
            <a:pPr lvl="1" algn="just" defTabSz="432008">
              <a:lnSpc>
                <a:spcPct val="108000"/>
              </a:lnSpc>
              <a:spcAft>
                <a:spcPts val="1200"/>
              </a:spcAft>
              <a:buClr>
                <a:srgbClr val="254061"/>
              </a:buClr>
              <a:buSzPct val="120000"/>
              <a:defRPr/>
            </a:pPr>
            <a:r>
              <a:rPr lang="pt-BR" altLang="pt-BR" sz="2000">
                <a:latin typeface="+mj-lt"/>
                <a:cs typeface="Arial" panose="020B0604020202020204" pitchFamily="34" charset="0"/>
              </a:rPr>
              <a:t>No modelo NEWAVE, como não há acoplamento hidráulico entre as bacias do Alto e do Baixo Paraíba do Sul, considera-se: (i) a UHE Funil apontando para a UHE Nilo Peçanha, e (</a:t>
            </a:r>
            <a:r>
              <a:rPr lang="pt-BR" altLang="pt-BR" sz="2000" err="1">
                <a:latin typeface="+mj-lt"/>
                <a:cs typeface="Arial" panose="020B0604020202020204" pitchFamily="34" charset="0"/>
              </a:rPr>
              <a:t>ii</a:t>
            </a:r>
            <a:r>
              <a:rPr lang="pt-BR" altLang="pt-BR" sz="2000">
                <a:latin typeface="+mj-lt"/>
                <a:cs typeface="Arial" panose="020B0604020202020204" pitchFamily="34" charset="0"/>
              </a:rPr>
              <a:t>) na UHE Simplício, a soma do uso consuntivo acumulado da UHE Funil com o uso consuntivo incremental em Simplício, considerando as UHEs Funil e </a:t>
            </a:r>
            <a:r>
              <a:rPr lang="pt-BR" altLang="pt-BR" sz="2000" err="1">
                <a:latin typeface="+mj-lt"/>
                <a:cs typeface="Arial" panose="020B0604020202020204" pitchFamily="34" charset="0"/>
              </a:rPr>
              <a:t>Sobragi</a:t>
            </a:r>
            <a:r>
              <a:rPr lang="pt-BR" altLang="pt-BR" sz="2000">
                <a:latin typeface="+mj-lt"/>
                <a:cs typeface="Arial" panose="020B0604020202020204" pitchFamily="34" charset="0"/>
              </a:rPr>
              <a:t> à montante. </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continua no próximo slide...</a:t>
            </a:r>
          </a:p>
        </p:txBody>
      </p:sp>
      <p:pic>
        <p:nvPicPr>
          <p:cNvPr id="6" name="Imagem 5"/>
          <p:cNvPicPr>
            <a:picLocks noChangeAspect="1"/>
          </p:cNvPicPr>
          <p:nvPr/>
        </p:nvPicPr>
        <p:blipFill>
          <a:blip r:embed="rId3"/>
          <a:stretch>
            <a:fillRect/>
          </a:stretch>
        </p:blipFill>
        <p:spPr>
          <a:xfrm>
            <a:off x="8906257" y="911713"/>
            <a:ext cx="3049688" cy="5027490"/>
          </a:xfrm>
          <a:prstGeom prst="rect">
            <a:avLst/>
          </a:prstGeom>
        </p:spPr>
      </p:pic>
      <p:sp>
        <p:nvSpPr>
          <p:cNvPr id="7" name="Freeform 11">
            <a:extLst>
              <a:ext uri="{FF2B5EF4-FFF2-40B4-BE49-F238E27FC236}">
                <a16:creationId xmlns:a16="http://schemas.microsoft.com/office/drawing/2014/main" id="{82A40EEC-5DEC-3C75-C23C-92F588070744}"/>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211767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D782B5-A28C-F3D9-5249-4A886939BC8F}"/>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BB63EBB7-51C0-437D-C5BB-FF480AA82542}"/>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773AE974-4FB7-FB7D-2D3D-F6FF77BF074B}"/>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Introdução</a:t>
            </a:r>
          </a:p>
        </p:txBody>
      </p:sp>
      <p:sp>
        <p:nvSpPr>
          <p:cNvPr id="13" name="CaixaDeTexto 12">
            <a:extLst>
              <a:ext uri="{FF2B5EF4-FFF2-40B4-BE49-F238E27FC236}">
                <a16:creationId xmlns:a16="http://schemas.microsoft.com/office/drawing/2014/main" id="{193F5116-AC22-C0D6-7F6D-A1995A89A507}"/>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2</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642845ED-5C19-CD70-D9F3-8017FEA0356F}"/>
              </a:ext>
            </a:extLst>
          </p:cNvPr>
          <p:cNvSpPr txBox="1"/>
          <p:nvPr/>
        </p:nvSpPr>
        <p:spPr>
          <a:xfrm>
            <a:off x="359072" y="911713"/>
            <a:ext cx="11459046" cy="5678478"/>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cs typeface="Arial" panose="020B0604020202020204" pitchFamily="34" charset="0"/>
              </a:rPr>
              <a:t>Este material é um guia da parametrização que deve ser realizada no SUISHI a partir da conversão de um caso NEWAVE em caso de energia firme para fins de cálculo de garantia física.</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cs typeface="Arial" panose="020B0604020202020204" pitchFamily="34" charset="0"/>
              </a:rPr>
              <a:t>Primeiramente, são apresentadas as alterações que devem ser realizadas no caso NEWAVE antes da conversão desse caso em caso de energia firme no SUISHI. Em seguida, são apresentados dois roteiros de conversão e parametrização do caso de energia firme no SUISHI: com ou sem recuperação de opções de execução de casos antigos.</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solidFill>
                  <a:srgbClr val="000000"/>
                </a:solidFill>
                <a:latin typeface="+mj-lt"/>
                <a:cs typeface="Arial" panose="020B0604020202020204" pitchFamily="34" charset="0"/>
              </a:rPr>
              <a:t>A parametrização empregada está de acordo com a Portaria MME/GM nº 91/2024 - com nova redação dada pela Portaria GM/MME nº 121/2025 - que define as premissas gerais a serem utilizadas na aplicação da metodologia estabelecida na Portaria MME nº 101/2016, no que diz respeito ao cálculo da garantia física de energia de novas usinas hidrelétricas despachadas centralizadamente.</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Os decks SUISHI dos casos de garantia física disponibilizados no site da EPE já estão parametrizados.</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Nesta revisão 5, o processo é exemplificado com a parametrização da CRA0 e da CRA1 utilizadas na revisão de garantia física das usinas hidrelétricas para o</a:t>
            </a:r>
            <a:r>
              <a:rPr lang="pt-BR" altLang="pt-BR" sz="2000">
                <a:solidFill>
                  <a:srgbClr val="000000"/>
                </a:solidFill>
                <a:latin typeface="+mj-lt"/>
                <a:cs typeface="Arial" panose="020B0604020202020204" pitchFamily="34" charset="0"/>
              </a:rPr>
              <a:t> Leilão de Reserva de Capacidade na forma de Potência - LRCAP de 2026, </a:t>
            </a:r>
            <a:r>
              <a:rPr lang="pt-BR" altLang="pt-BR" sz="2000">
                <a:latin typeface="+mj-lt"/>
                <a:cs typeface="Arial" panose="020B0604020202020204" pitchFamily="34" charset="0"/>
              </a:rPr>
              <a:t>na versão 16.6.3 do SUISHI</a:t>
            </a:r>
            <a:r>
              <a:rPr lang="pt-BR" altLang="pt-BR" sz="2000">
                <a:solidFill>
                  <a:srgbClr val="000000"/>
                </a:solidFill>
                <a:latin typeface="+mj-lt"/>
                <a:cs typeface="Arial" panose="020B0604020202020204" pitchFamily="34" charset="0"/>
              </a:rPr>
              <a:t>, </a:t>
            </a:r>
            <a:r>
              <a:rPr lang="pt-BR" altLang="pt-BR" sz="2000">
                <a:cs typeface="Arial" panose="020B0604020202020204" pitchFamily="34" charset="0"/>
              </a:rPr>
              <a:t>disponível</a:t>
            </a:r>
            <a:r>
              <a:rPr lang="pt-BR" altLang="pt-BR" sz="2000">
                <a:latin typeface="+mj-lt"/>
                <a:cs typeface="Arial" panose="020B0604020202020204" pitchFamily="34" charset="0"/>
              </a:rPr>
              <a:t> </a:t>
            </a:r>
            <a:r>
              <a:rPr lang="pt-BR" altLang="pt-BR" sz="2000">
                <a:cs typeface="Arial" panose="020B0604020202020204" pitchFamily="34" charset="0"/>
              </a:rPr>
              <a:t>na página </a:t>
            </a:r>
            <a:r>
              <a:rPr lang="pt-BR" altLang="pt-BR" sz="2000">
                <a:cs typeface="Arial" panose="020B0604020202020204" pitchFamily="34" charset="0"/>
                <a:hlinkClick r:id="rId3"/>
              </a:rPr>
              <a:t>https://www.epe.gov.br/</a:t>
            </a:r>
            <a:r>
              <a:rPr lang="pt-BR" altLang="pt-BR" sz="2000" err="1">
                <a:cs typeface="Arial" panose="020B0604020202020204" pitchFamily="34" charset="0"/>
                <a:hlinkClick r:id="rId3"/>
              </a:rPr>
              <a:t>pt</a:t>
            </a:r>
            <a:r>
              <a:rPr lang="pt-BR" altLang="pt-BR" sz="2000">
                <a:cs typeface="Arial" panose="020B0604020202020204" pitchFamily="34" charset="0"/>
                <a:hlinkClick r:id="rId3"/>
              </a:rPr>
              <a:t>/</a:t>
            </a:r>
            <a:r>
              <a:rPr lang="pt-BR" altLang="pt-BR" sz="2000" err="1">
                <a:cs typeface="Arial" panose="020B0604020202020204" pitchFamily="34" charset="0"/>
                <a:hlinkClick r:id="rId3"/>
              </a:rPr>
              <a:t>publicacoes</a:t>
            </a:r>
            <a:r>
              <a:rPr lang="pt-BR" altLang="pt-BR" sz="2000">
                <a:cs typeface="Arial" panose="020B0604020202020204" pitchFamily="34" charset="0"/>
                <a:hlinkClick r:id="rId3"/>
              </a:rPr>
              <a:t>-dados-abertos/</a:t>
            </a:r>
            <a:r>
              <a:rPr lang="pt-BR" altLang="pt-BR" sz="2000" err="1">
                <a:cs typeface="Arial" panose="020B0604020202020204" pitchFamily="34" charset="0"/>
                <a:hlinkClick r:id="rId3"/>
              </a:rPr>
              <a:t>publicacoes</a:t>
            </a:r>
            <a:r>
              <a:rPr lang="pt-BR" altLang="pt-BR" sz="2000">
                <a:cs typeface="Arial" panose="020B0604020202020204" pitchFamily="34" charset="0"/>
                <a:hlinkClick r:id="rId3"/>
              </a:rPr>
              <a:t>/</a:t>
            </a:r>
            <a:r>
              <a:rPr lang="pt-BR" altLang="pt-BR" sz="2000" err="1">
                <a:cs typeface="Arial" panose="020B0604020202020204" pitchFamily="34" charset="0"/>
                <a:hlinkClick r:id="rId3"/>
              </a:rPr>
              <a:t>revisao</a:t>
            </a:r>
            <a:r>
              <a:rPr lang="pt-BR" altLang="pt-BR" sz="2000">
                <a:cs typeface="Arial" panose="020B0604020202020204" pitchFamily="34" charset="0"/>
                <a:hlinkClick r:id="rId3"/>
              </a:rPr>
              <a:t>-</a:t>
            </a:r>
            <a:r>
              <a:rPr lang="pt-BR" altLang="pt-BR" sz="2000" err="1">
                <a:cs typeface="Arial" panose="020B0604020202020204" pitchFamily="34" charset="0"/>
                <a:hlinkClick r:id="rId3"/>
              </a:rPr>
              <a:t>extraordinaria</a:t>
            </a:r>
            <a:r>
              <a:rPr lang="pt-BR" altLang="pt-BR" sz="2000">
                <a:cs typeface="Arial" panose="020B0604020202020204" pitchFamily="34" charset="0"/>
                <a:hlinkClick r:id="rId3"/>
              </a:rPr>
              <a:t>-de-garantia-</a:t>
            </a:r>
            <a:r>
              <a:rPr lang="pt-BR" altLang="pt-BR" sz="2000" err="1">
                <a:cs typeface="Arial" panose="020B0604020202020204" pitchFamily="34" charset="0"/>
                <a:hlinkClick r:id="rId3"/>
              </a:rPr>
              <a:t>fisica</a:t>
            </a:r>
            <a:r>
              <a:rPr lang="pt-BR" altLang="pt-BR" sz="2000">
                <a:cs typeface="Arial" panose="020B0604020202020204" pitchFamily="34" charset="0"/>
                <a:hlinkClick r:id="rId3"/>
              </a:rPr>
              <a:t>-de-energia-de-</a:t>
            </a:r>
            <a:r>
              <a:rPr lang="pt-BR" altLang="pt-BR" sz="2000" err="1">
                <a:cs typeface="Arial" panose="020B0604020202020204" pitchFamily="34" charset="0"/>
                <a:hlinkClick r:id="rId3"/>
              </a:rPr>
              <a:t>uhes</a:t>
            </a:r>
            <a:r>
              <a:rPr lang="pt-BR" altLang="pt-BR" sz="2000">
                <a:latin typeface="+mj-lt"/>
                <a:cs typeface="Arial" panose="020B0604020202020204" pitchFamily="34" charset="0"/>
              </a:rPr>
              <a:t>.</a:t>
            </a:r>
          </a:p>
        </p:txBody>
      </p:sp>
      <p:sp>
        <p:nvSpPr>
          <p:cNvPr id="5" name="Freeform 11">
            <a:extLst>
              <a:ext uri="{FF2B5EF4-FFF2-40B4-BE49-F238E27FC236}">
                <a16:creationId xmlns:a16="http://schemas.microsoft.com/office/drawing/2014/main" id="{48D8F13C-C405-0CB6-D69C-6FDA15290CA2}"/>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1926031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a:extLst>
              <a:ext uri="{FF2B5EF4-FFF2-40B4-BE49-F238E27FC236}">
                <a16:creationId xmlns:a16="http://schemas.microsoft.com/office/drawing/2014/main" id="{317CA647-32D3-3500-21B0-527E3EBD0142}"/>
              </a:ext>
            </a:extLst>
          </p:cNvPr>
          <p:cNvPicPr>
            <a:picLocks noChangeAspect="1"/>
          </p:cNvPicPr>
          <p:nvPr/>
        </p:nvPicPr>
        <p:blipFill>
          <a:blip r:embed="rId3"/>
          <a:srcRect l="-1" r="33218"/>
          <a:stretch>
            <a:fillRect/>
          </a:stretch>
        </p:blipFill>
        <p:spPr>
          <a:xfrm>
            <a:off x="257358" y="4766026"/>
            <a:ext cx="3950554" cy="1284062"/>
          </a:xfrm>
          <a:prstGeom prst="rect">
            <a:avLst/>
          </a:prstGeom>
        </p:spPr>
      </p:pic>
      <p:pic>
        <p:nvPicPr>
          <p:cNvPr id="20" name="Imagem 19">
            <a:extLst>
              <a:ext uri="{FF2B5EF4-FFF2-40B4-BE49-F238E27FC236}">
                <a16:creationId xmlns:a16="http://schemas.microsoft.com/office/drawing/2014/main" id="{562097C2-9DC6-4255-7018-8C6443768CB9}"/>
              </a:ext>
            </a:extLst>
          </p:cNvPr>
          <p:cNvPicPr>
            <a:picLocks noChangeAspect="1"/>
          </p:cNvPicPr>
          <p:nvPr/>
        </p:nvPicPr>
        <p:blipFill>
          <a:blip r:embed="rId4"/>
          <a:stretch>
            <a:fillRect/>
          </a:stretch>
        </p:blipFill>
        <p:spPr>
          <a:xfrm>
            <a:off x="4401360" y="5733379"/>
            <a:ext cx="7460302" cy="544058"/>
          </a:xfrm>
          <a:prstGeom prst="rect">
            <a:avLst/>
          </a:prstGeom>
        </p:spPr>
      </p:pic>
      <p:pic>
        <p:nvPicPr>
          <p:cNvPr id="8" name="Imagem 7">
            <a:extLst>
              <a:ext uri="{FF2B5EF4-FFF2-40B4-BE49-F238E27FC236}">
                <a16:creationId xmlns:a16="http://schemas.microsoft.com/office/drawing/2014/main" id="{6C60779A-4548-EE55-3AA8-E4D36B68341B}"/>
              </a:ext>
            </a:extLst>
          </p:cNvPr>
          <p:cNvPicPr>
            <a:picLocks noChangeAspect="1"/>
          </p:cNvPicPr>
          <p:nvPr/>
        </p:nvPicPr>
        <p:blipFill>
          <a:blip r:embed="rId5"/>
          <a:stretch>
            <a:fillRect/>
          </a:stretch>
        </p:blipFill>
        <p:spPr>
          <a:xfrm>
            <a:off x="4401360" y="4541289"/>
            <a:ext cx="7460302" cy="1181089"/>
          </a:xfrm>
          <a:prstGeom prst="rect">
            <a:avLst/>
          </a:prstGeom>
        </p:spPr>
      </p:pic>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Paraíba do Sul (4/4)</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20</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11459046" cy="2768771"/>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UC incremental Simplício = UC Simplício (NEWAVE) - UC acumulado Funil</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8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Desvio d’água Simplício SUISHI = UC incremental Simplício + VR Simplício + volta da VR de Sobragi</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36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Desvio d’água Ilha dos Pombos SUISHI = UC incremental Ilha dos Pombos + volta da VR Simplício</a:t>
            </a:r>
          </a:p>
        </p:txBody>
      </p:sp>
      <p:sp>
        <p:nvSpPr>
          <p:cNvPr id="10" name="CaixaDeTexto 9">
            <a:extLst>
              <a:ext uri="{FF2B5EF4-FFF2-40B4-BE49-F238E27FC236}">
                <a16:creationId xmlns:a16="http://schemas.microsoft.com/office/drawing/2014/main" id="{ACABCF81-4E55-4822-8F73-B77A69063FD8}"/>
              </a:ext>
            </a:extLst>
          </p:cNvPr>
          <p:cNvSpPr txBox="1"/>
          <p:nvPr/>
        </p:nvSpPr>
        <p:spPr>
          <a:xfrm>
            <a:off x="6913559" y="6395314"/>
            <a:ext cx="2435903" cy="338554"/>
          </a:xfrm>
          <a:prstGeom prst="rect">
            <a:avLst/>
          </a:prstGeom>
          <a:noFill/>
          <a:ln w="19050">
            <a:solidFill>
              <a:srgbClr val="B57372"/>
            </a:solidFill>
          </a:ln>
        </p:spPr>
        <p:txBody>
          <a:bodyPr wrap="square" rtlCol="0" anchor="t">
            <a:spAutoFit/>
          </a:bodyPr>
          <a:lstStyle/>
          <a:p>
            <a:pPr algn="ctr" defTabSz="432008">
              <a:spcAft>
                <a:spcPts val="600"/>
              </a:spcAft>
              <a:buClr>
                <a:srgbClr val="254061"/>
              </a:buClr>
              <a:buSzPct val="120000"/>
              <a:defRPr/>
            </a:pPr>
            <a:r>
              <a:rPr lang="pt-BR" altLang="pt-BR" sz="1600">
                <a:solidFill>
                  <a:srgbClr val="953735"/>
                </a:solidFill>
                <a:latin typeface="+mj-lt"/>
                <a:cs typeface="Arial" panose="020B0604020202020204" pitchFamily="34" charset="0"/>
              </a:rPr>
              <a:t>Referência: ano 2030</a:t>
            </a:r>
          </a:p>
        </p:txBody>
      </p:sp>
      <p:graphicFrame>
        <p:nvGraphicFramePr>
          <p:cNvPr id="11" name="Tabela 10"/>
          <p:cNvGraphicFramePr>
            <a:graphicFrameLocks noGrp="1"/>
          </p:cNvGraphicFramePr>
          <p:nvPr>
            <p:extLst>
              <p:ext uri="{D42A27DB-BD31-4B8C-83A1-F6EECF244321}">
                <p14:modId xmlns:p14="http://schemas.microsoft.com/office/powerpoint/2010/main" val="1475168566"/>
              </p:ext>
            </p:extLst>
          </p:nvPr>
        </p:nvGraphicFramePr>
        <p:xfrm>
          <a:off x="779022" y="1323800"/>
          <a:ext cx="10714167" cy="552450"/>
        </p:xfrm>
        <a:graphic>
          <a:graphicData uri="http://schemas.openxmlformats.org/drawingml/2006/table">
            <a:tbl>
              <a:tblPr/>
              <a:tblGrid>
                <a:gridCol w="1757187">
                  <a:extLst>
                    <a:ext uri="{9D8B030D-6E8A-4147-A177-3AD203B41FA5}">
                      <a16:colId xmlns:a16="http://schemas.microsoft.com/office/drawing/2014/main" val="20000"/>
                    </a:ext>
                  </a:extLst>
                </a:gridCol>
                <a:gridCol w="746415">
                  <a:extLst>
                    <a:ext uri="{9D8B030D-6E8A-4147-A177-3AD203B41FA5}">
                      <a16:colId xmlns:a16="http://schemas.microsoft.com/office/drawing/2014/main" val="20001"/>
                    </a:ext>
                  </a:extLst>
                </a:gridCol>
                <a:gridCol w="746415">
                  <a:extLst>
                    <a:ext uri="{9D8B030D-6E8A-4147-A177-3AD203B41FA5}">
                      <a16:colId xmlns:a16="http://schemas.microsoft.com/office/drawing/2014/main" val="20002"/>
                    </a:ext>
                  </a:extLst>
                </a:gridCol>
                <a:gridCol w="746415">
                  <a:extLst>
                    <a:ext uri="{9D8B030D-6E8A-4147-A177-3AD203B41FA5}">
                      <a16:colId xmlns:a16="http://schemas.microsoft.com/office/drawing/2014/main" val="20003"/>
                    </a:ext>
                  </a:extLst>
                </a:gridCol>
                <a:gridCol w="746415">
                  <a:extLst>
                    <a:ext uri="{9D8B030D-6E8A-4147-A177-3AD203B41FA5}">
                      <a16:colId xmlns:a16="http://schemas.microsoft.com/office/drawing/2014/main" val="20004"/>
                    </a:ext>
                  </a:extLst>
                </a:gridCol>
                <a:gridCol w="746415">
                  <a:extLst>
                    <a:ext uri="{9D8B030D-6E8A-4147-A177-3AD203B41FA5}">
                      <a16:colId xmlns:a16="http://schemas.microsoft.com/office/drawing/2014/main" val="20005"/>
                    </a:ext>
                  </a:extLst>
                </a:gridCol>
                <a:gridCol w="746415">
                  <a:extLst>
                    <a:ext uri="{9D8B030D-6E8A-4147-A177-3AD203B41FA5}">
                      <a16:colId xmlns:a16="http://schemas.microsoft.com/office/drawing/2014/main" val="20006"/>
                    </a:ext>
                  </a:extLst>
                </a:gridCol>
                <a:gridCol w="746415">
                  <a:extLst>
                    <a:ext uri="{9D8B030D-6E8A-4147-A177-3AD203B41FA5}">
                      <a16:colId xmlns:a16="http://schemas.microsoft.com/office/drawing/2014/main" val="20007"/>
                    </a:ext>
                  </a:extLst>
                </a:gridCol>
                <a:gridCol w="746415">
                  <a:extLst>
                    <a:ext uri="{9D8B030D-6E8A-4147-A177-3AD203B41FA5}">
                      <a16:colId xmlns:a16="http://schemas.microsoft.com/office/drawing/2014/main" val="20008"/>
                    </a:ext>
                  </a:extLst>
                </a:gridCol>
                <a:gridCol w="746415">
                  <a:extLst>
                    <a:ext uri="{9D8B030D-6E8A-4147-A177-3AD203B41FA5}">
                      <a16:colId xmlns:a16="http://schemas.microsoft.com/office/drawing/2014/main" val="20009"/>
                    </a:ext>
                  </a:extLst>
                </a:gridCol>
                <a:gridCol w="746415">
                  <a:extLst>
                    <a:ext uri="{9D8B030D-6E8A-4147-A177-3AD203B41FA5}">
                      <a16:colId xmlns:a16="http://schemas.microsoft.com/office/drawing/2014/main" val="20010"/>
                    </a:ext>
                  </a:extLst>
                </a:gridCol>
                <a:gridCol w="746415">
                  <a:extLst>
                    <a:ext uri="{9D8B030D-6E8A-4147-A177-3AD203B41FA5}">
                      <a16:colId xmlns:a16="http://schemas.microsoft.com/office/drawing/2014/main" val="20011"/>
                    </a:ext>
                  </a:extLst>
                </a:gridCol>
                <a:gridCol w="746415">
                  <a:extLst>
                    <a:ext uri="{9D8B030D-6E8A-4147-A177-3AD203B41FA5}">
                      <a16:colId xmlns:a16="http://schemas.microsoft.com/office/drawing/2014/main" val="20012"/>
                    </a:ext>
                  </a:extLst>
                </a:gridCol>
              </a:tblGrid>
              <a:tr h="184150">
                <a:tc>
                  <a:txBody>
                    <a:bodyPr/>
                    <a:lstStyle/>
                    <a:p>
                      <a:pPr algn="l" fontAlgn="b"/>
                      <a:r>
                        <a:rPr lang="pt-BR" sz="1100" b="0" i="0" u="none" strike="noStrike">
                          <a:solidFill>
                            <a:srgbClr val="000000"/>
                          </a:solidFill>
                          <a:effectLst/>
                          <a:latin typeface="Calibri" panose="020F0502020204030204" pitchFamily="34" charset="0"/>
                        </a:rPr>
                        <a:t>UC ACUM Funil</a:t>
                      </a:r>
                    </a:p>
                  </a:txBody>
                  <a:tcPr marL="6350" marR="6350" marT="6350"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-2.91</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-2.89</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-2.71</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-2.89</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-2.83</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-2.91</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-3.13</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-3.48</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-3.97</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-4.24</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-4.32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-3.31</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184150">
                <a:tc>
                  <a:txBody>
                    <a:bodyPr/>
                    <a:lstStyle/>
                    <a:p>
                      <a:pPr algn="l" fontAlgn="b"/>
                      <a:r>
                        <a:rPr lang="pt-BR" sz="1100" b="0" i="0" u="none" strike="noStrike">
                          <a:solidFill>
                            <a:srgbClr val="000000"/>
                          </a:solidFill>
                          <a:effectLst/>
                          <a:latin typeface="Calibri" panose="020F0502020204030204" pitchFamily="34" charset="0"/>
                        </a:rPr>
                        <a:t>UC Simplício (NEWAVE)</a:t>
                      </a:r>
                    </a:p>
                  </a:txBody>
                  <a:tcPr marL="6350" marR="6350" marT="6350"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-5.19</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-5.24</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-5.03</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-5.6</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-5.87</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-6.21</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-6.65</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-7.12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-7.18</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-6.92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-6.66</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-5.6</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184150">
                <a:tc>
                  <a:txBody>
                    <a:bodyPr/>
                    <a:lstStyle/>
                    <a:p>
                      <a:pPr algn="l" fontAlgn="b"/>
                      <a:r>
                        <a:rPr lang="pt-BR" sz="1100" b="0" i="0" u="none" strike="noStrike">
                          <a:solidFill>
                            <a:srgbClr val="000000"/>
                          </a:solidFill>
                          <a:effectLst/>
                          <a:latin typeface="Calibri" panose="020F0502020204030204" pitchFamily="34" charset="0"/>
                        </a:rPr>
                        <a:t>UC INC</a:t>
                      </a:r>
                      <a:r>
                        <a:rPr lang="pt-BR" sz="1100" b="0" i="0" u="none" strike="noStrike" baseline="0">
                          <a:solidFill>
                            <a:srgbClr val="000000"/>
                          </a:solidFill>
                          <a:effectLst/>
                          <a:latin typeface="Calibri" panose="020F0502020204030204" pitchFamily="34" charset="0"/>
                        </a:rPr>
                        <a:t> </a:t>
                      </a:r>
                      <a:r>
                        <a:rPr lang="pt-BR" sz="1100" b="0" i="0" u="none" strike="noStrike">
                          <a:solidFill>
                            <a:srgbClr val="000000"/>
                          </a:solidFill>
                          <a:effectLst/>
                          <a:latin typeface="Calibri" panose="020F0502020204030204" pitchFamily="34" charset="0"/>
                        </a:rPr>
                        <a:t>Simplício</a:t>
                      </a:r>
                    </a:p>
                  </a:txBody>
                  <a:tcPr marL="6350" marR="6350" marT="6350"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-2.28</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-2.35</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-2.32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-2.71</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-3.04</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-3.3</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-3.52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-3.64</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-3.21</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-2.68</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-2.34</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-2.29</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bl>
          </a:graphicData>
        </a:graphic>
      </p:graphicFrame>
      <p:graphicFrame>
        <p:nvGraphicFramePr>
          <p:cNvPr id="14" name="Tabela 13"/>
          <p:cNvGraphicFramePr>
            <a:graphicFrameLocks noGrp="1"/>
          </p:cNvGraphicFramePr>
          <p:nvPr>
            <p:extLst>
              <p:ext uri="{D42A27DB-BD31-4B8C-83A1-F6EECF244321}">
                <p14:modId xmlns:p14="http://schemas.microsoft.com/office/powerpoint/2010/main" val="3210717934"/>
              </p:ext>
            </p:extLst>
          </p:nvPr>
        </p:nvGraphicFramePr>
        <p:xfrm>
          <a:off x="779018" y="2406325"/>
          <a:ext cx="8750300" cy="736600"/>
        </p:xfrm>
        <a:graphic>
          <a:graphicData uri="http://schemas.openxmlformats.org/drawingml/2006/table">
            <a:tbl>
              <a:tblPr/>
              <a:tblGrid>
                <a:gridCol w="14351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gridCol w="609600">
                  <a:extLst>
                    <a:ext uri="{9D8B030D-6E8A-4147-A177-3AD203B41FA5}">
                      <a16:colId xmlns:a16="http://schemas.microsoft.com/office/drawing/2014/main" val="20010"/>
                    </a:ext>
                  </a:extLst>
                </a:gridCol>
                <a:gridCol w="609600">
                  <a:extLst>
                    <a:ext uri="{9D8B030D-6E8A-4147-A177-3AD203B41FA5}">
                      <a16:colId xmlns:a16="http://schemas.microsoft.com/office/drawing/2014/main" val="20011"/>
                    </a:ext>
                  </a:extLst>
                </a:gridCol>
                <a:gridCol w="609600">
                  <a:extLst>
                    <a:ext uri="{9D8B030D-6E8A-4147-A177-3AD203B41FA5}">
                      <a16:colId xmlns:a16="http://schemas.microsoft.com/office/drawing/2014/main" val="20012"/>
                    </a:ext>
                  </a:extLst>
                </a:gridCol>
              </a:tblGrid>
              <a:tr h="184150">
                <a:tc>
                  <a:txBody>
                    <a:bodyPr/>
                    <a:lstStyle/>
                    <a:p>
                      <a:pPr algn="l" fontAlgn="b"/>
                      <a:r>
                        <a:rPr lang="pt-BR" sz="1100" b="0" i="0" u="none" strike="noStrike">
                          <a:solidFill>
                            <a:srgbClr val="000000"/>
                          </a:solidFill>
                          <a:effectLst/>
                          <a:latin typeface="Calibri" panose="020F0502020204030204" pitchFamily="34" charset="0"/>
                        </a:rPr>
                        <a:t>UC INC Simplício</a:t>
                      </a:r>
                    </a:p>
                  </a:txBody>
                  <a:tcPr marL="6350" marR="6350" marT="6350"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-2.28</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-2.35</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-2.32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-2.71</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-3.04</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-3.3</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-3.52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-3.64</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-3.21</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-2.68</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-2.34</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-2.29</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184150">
                <a:tc>
                  <a:txBody>
                    <a:bodyPr/>
                    <a:lstStyle/>
                    <a:p>
                      <a:pPr algn="l" fontAlgn="b"/>
                      <a:r>
                        <a:rPr lang="pt-BR" sz="1100" b="0" i="0" u="none" strike="noStrike">
                          <a:solidFill>
                            <a:srgbClr val="000000"/>
                          </a:solidFill>
                          <a:effectLst/>
                          <a:latin typeface="Calibri" panose="020F0502020204030204" pitchFamily="34" charset="0"/>
                        </a:rPr>
                        <a:t>VR Simplício</a:t>
                      </a:r>
                    </a:p>
                  </a:txBody>
                  <a:tcPr marL="6350" marR="6350" marT="6350"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184150">
                <a:tc>
                  <a:txBody>
                    <a:bodyPr/>
                    <a:lstStyle/>
                    <a:p>
                      <a:pPr algn="l" fontAlgn="b"/>
                      <a:r>
                        <a:rPr lang="pt-BR" sz="1100" b="0" i="0" u="none" strike="noStrike">
                          <a:solidFill>
                            <a:srgbClr val="000000"/>
                          </a:solidFill>
                          <a:effectLst/>
                          <a:latin typeface="Calibri" panose="020F0502020204030204" pitchFamily="34" charset="0"/>
                        </a:rPr>
                        <a:t>VR </a:t>
                      </a:r>
                      <a:r>
                        <a:rPr lang="pt-BR" sz="1100" b="0" i="0" u="none" strike="noStrike" err="1">
                          <a:solidFill>
                            <a:srgbClr val="000000"/>
                          </a:solidFill>
                          <a:effectLst/>
                          <a:latin typeface="Calibri" panose="020F0502020204030204" pitchFamily="34" charset="0"/>
                        </a:rPr>
                        <a:t>Sobragi</a:t>
                      </a:r>
                      <a:r>
                        <a:rPr lang="pt-BR" sz="1100" b="0" i="0" u="none" strike="noStrike">
                          <a:solidFill>
                            <a:srgbClr val="000000"/>
                          </a:solidFill>
                          <a:effectLst/>
                          <a:latin typeface="Calibri" panose="020F0502020204030204" pitchFamily="34" charset="0"/>
                        </a:rPr>
                        <a:t>-&gt;Simplício</a:t>
                      </a:r>
                    </a:p>
                  </a:txBody>
                  <a:tcPr marL="6350" marR="6350" marT="6350"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184150">
                <a:tc>
                  <a:txBody>
                    <a:bodyPr/>
                    <a:lstStyle/>
                    <a:p>
                      <a:pPr algn="l" fontAlgn="b"/>
                      <a:r>
                        <a:rPr lang="pt-BR" sz="1100" b="0" i="0" u="none" strike="noStrike">
                          <a:solidFill>
                            <a:srgbClr val="000000"/>
                          </a:solidFill>
                          <a:effectLst/>
                          <a:latin typeface="Calibri" panose="020F0502020204030204" pitchFamily="34" charset="0"/>
                        </a:rPr>
                        <a:t>Simplício </a:t>
                      </a:r>
                    </a:p>
                  </a:txBody>
                  <a:tcPr marL="6350" marR="6350" marT="6350"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-90.28</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-90.35</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-90.32</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-90.71</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-91.04</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-91.30</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-91.52</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-91.64</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-91.21</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-90.68</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-90.34</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-90.29</a:t>
                      </a:r>
                    </a:p>
                  </a:txBody>
                  <a:tcPr marL="9525" marR="9525" marT="9525" marB="0" anchor="b">
                    <a:lnL>
                      <a:noFill/>
                    </a:lnL>
                    <a:lnR>
                      <a:noFill/>
                    </a:lnR>
                    <a:lnT>
                      <a:noFill/>
                    </a:lnT>
                    <a:lnB>
                      <a:noFill/>
                    </a:lnB>
                    <a:solidFill>
                      <a:srgbClr val="D8E4BC"/>
                    </a:solidFill>
                  </a:tcPr>
                </a:tc>
                <a:extLst>
                  <a:ext uri="{0D108BD9-81ED-4DB2-BD59-A6C34878D82A}">
                    <a16:rowId xmlns:a16="http://schemas.microsoft.com/office/drawing/2014/main" val="10003"/>
                  </a:ext>
                </a:extLst>
              </a:tr>
            </a:tbl>
          </a:graphicData>
        </a:graphic>
      </p:graphicFrame>
      <p:graphicFrame>
        <p:nvGraphicFramePr>
          <p:cNvPr id="16" name="Tabela 15"/>
          <p:cNvGraphicFramePr>
            <a:graphicFrameLocks noGrp="1"/>
          </p:cNvGraphicFramePr>
          <p:nvPr>
            <p:extLst>
              <p:ext uri="{D42A27DB-BD31-4B8C-83A1-F6EECF244321}">
                <p14:modId xmlns:p14="http://schemas.microsoft.com/office/powerpoint/2010/main" val="4166433294"/>
              </p:ext>
            </p:extLst>
          </p:nvPr>
        </p:nvGraphicFramePr>
        <p:xfrm>
          <a:off x="779018" y="3658109"/>
          <a:ext cx="8750300" cy="552450"/>
        </p:xfrm>
        <a:graphic>
          <a:graphicData uri="http://schemas.openxmlformats.org/drawingml/2006/table">
            <a:tbl>
              <a:tblPr/>
              <a:tblGrid>
                <a:gridCol w="14351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gridCol w="609600">
                  <a:extLst>
                    <a:ext uri="{9D8B030D-6E8A-4147-A177-3AD203B41FA5}">
                      <a16:colId xmlns:a16="http://schemas.microsoft.com/office/drawing/2014/main" val="20010"/>
                    </a:ext>
                  </a:extLst>
                </a:gridCol>
                <a:gridCol w="609600">
                  <a:extLst>
                    <a:ext uri="{9D8B030D-6E8A-4147-A177-3AD203B41FA5}">
                      <a16:colId xmlns:a16="http://schemas.microsoft.com/office/drawing/2014/main" val="20011"/>
                    </a:ext>
                  </a:extLst>
                </a:gridCol>
                <a:gridCol w="609600">
                  <a:extLst>
                    <a:ext uri="{9D8B030D-6E8A-4147-A177-3AD203B41FA5}">
                      <a16:colId xmlns:a16="http://schemas.microsoft.com/office/drawing/2014/main" val="20012"/>
                    </a:ext>
                  </a:extLst>
                </a:gridCol>
              </a:tblGrid>
              <a:tr h="184150">
                <a:tc>
                  <a:txBody>
                    <a:bodyPr/>
                    <a:lstStyle/>
                    <a:p>
                      <a:pPr algn="l" fontAlgn="b"/>
                      <a:r>
                        <a:rPr lang="pt-BR" sz="1100" b="0" i="0" u="none" strike="noStrike">
                          <a:solidFill>
                            <a:srgbClr val="000000"/>
                          </a:solidFill>
                          <a:effectLst/>
                          <a:latin typeface="Calibri" panose="020F0502020204030204" pitchFamily="34" charset="0"/>
                        </a:rPr>
                        <a:t>UC INC Ilha Pombos</a:t>
                      </a:r>
                    </a:p>
                  </a:txBody>
                  <a:tcPr marL="6350" marR="6350" marT="6350"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-0.12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-0.39</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-0.19</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-0.86</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-1.44</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-1.74</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-1.87</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-2.14</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-1.68</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-1.07</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-0.12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-0.11</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184150">
                <a:tc>
                  <a:txBody>
                    <a:bodyPr/>
                    <a:lstStyle/>
                    <a:p>
                      <a:pPr algn="l" fontAlgn="b"/>
                      <a:r>
                        <a:rPr lang="pt-BR" sz="1100" b="0" i="0" u="none" strike="noStrike">
                          <a:solidFill>
                            <a:srgbClr val="000000"/>
                          </a:solidFill>
                          <a:effectLst/>
                          <a:latin typeface="Calibri" panose="020F0502020204030204" pitchFamily="34" charset="0"/>
                        </a:rPr>
                        <a:t>VR Simplício</a:t>
                      </a:r>
                    </a:p>
                  </a:txBody>
                  <a:tcPr marL="6350" marR="6350" marT="6350"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184150">
                <a:tc>
                  <a:txBody>
                    <a:bodyPr/>
                    <a:lstStyle/>
                    <a:p>
                      <a:pPr algn="l" fontAlgn="b"/>
                      <a:r>
                        <a:rPr lang="pt-BR" sz="1100" b="0" i="0" u="none" strike="noStrike">
                          <a:solidFill>
                            <a:srgbClr val="000000"/>
                          </a:solidFill>
                          <a:effectLst/>
                          <a:latin typeface="Calibri" panose="020F0502020204030204" pitchFamily="34" charset="0"/>
                        </a:rPr>
                        <a:t>Ilha dos Pombos</a:t>
                      </a:r>
                    </a:p>
                  </a:txBody>
                  <a:tcPr marL="6350" marR="6350" marT="6350"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89.88</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89.61</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89.81</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89.14</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88.56</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88.26</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88.13</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87.86</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88.32</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88.93</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89.88</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89.89</a:t>
                      </a:r>
                    </a:p>
                  </a:txBody>
                  <a:tcPr marL="9525" marR="9525" marT="9525" marB="0" anchor="b">
                    <a:lnL>
                      <a:noFill/>
                    </a:lnL>
                    <a:lnR>
                      <a:noFill/>
                    </a:lnR>
                    <a:lnT>
                      <a:noFill/>
                    </a:lnT>
                    <a:lnB>
                      <a:noFill/>
                    </a:lnB>
                    <a:solidFill>
                      <a:srgbClr val="D8E4BC"/>
                    </a:solidFill>
                  </a:tcPr>
                </a:tc>
                <a:extLst>
                  <a:ext uri="{0D108BD9-81ED-4DB2-BD59-A6C34878D82A}">
                    <a16:rowId xmlns:a16="http://schemas.microsoft.com/office/drawing/2014/main" val="10002"/>
                  </a:ext>
                </a:extLst>
              </a:tr>
            </a:tbl>
          </a:graphicData>
        </a:graphic>
      </p:graphicFrame>
      <p:sp>
        <p:nvSpPr>
          <p:cNvPr id="18" name="Retângulo 17"/>
          <p:cNvSpPr/>
          <p:nvPr/>
        </p:nvSpPr>
        <p:spPr>
          <a:xfrm>
            <a:off x="5727652" y="5485471"/>
            <a:ext cx="5940562" cy="217657"/>
          </a:xfrm>
          <a:prstGeom prst="rect">
            <a:avLst/>
          </a:prstGeom>
          <a:noFill/>
          <a:ln w="28575">
            <a:solidFill>
              <a:srgbClr val="ED1A2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19" name="Retângulo 18"/>
          <p:cNvSpPr/>
          <p:nvPr/>
        </p:nvSpPr>
        <p:spPr>
          <a:xfrm>
            <a:off x="5727652" y="6112476"/>
            <a:ext cx="5940562" cy="169197"/>
          </a:xfrm>
          <a:prstGeom prst="rect">
            <a:avLst/>
          </a:prstGeom>
          <a:noFill/>
          <a:ln w="28575">
            <a:solidFill>
              <a:srgbClr val="ED1A2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6" name="Freeform 11">
            <a:extLst>
              <a:ext uri="{FF2B5EF4-FFF2-40B4-BE49-F238E27FC236}">
                <a16:creationId xmlns:a16="http://schemas.microsoft.com/office/drawing/2014/main" id="{FCBDE23D-AC15-6898-5E78-7563D4348462}"/>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6"/>
            <a:stretch>
              <a:fillRect/>
            </a:stretch>
          </a:blipFill>
        </p:spPr>
        <p:txBody>
          <a:bodyPr/>
          <a:lstStyle/>
          <a:p>
            <a:endParaRPr lang="pt-BR"/>
          </a:p>
        </p:txBody>
      </p:sp>
    </p:spTree>
    <p:extLst>
      <p:ext uri="{BB962C8B-B14F-4D97-AF65-F5344CB8AC3E}">
        <p14:creationId xmlns:p14="http://schemas.microsoft.com/office/powerpoint/2010/main" val="2779633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18">
            <a:extLst>
              <a:ext uri="{FF2B5EF4-FFF2-40B4-BE49-F238E27FC236}">
                <a16:creationId xmlns:a16="http://schemas.microsoft.com/office/drawing/2014/main" id="{70291DD1-8631-FDDD-4008-D2769A39CAF8}"/>
              </a:ext>
            </a:extLst>
          </p:cNvPr>
          <p:cNvPicPr>
            <a:picLocks noChangeAspect="1"/>
          </p:cNvPicPr>
          <p:nvPr/>
        </p:nvPicPr>
        <p:blipFill>
          <a:blip r:embed="rId3"/>
          <a:stretch>
            <a:fillRect/>
          </a:stretch>
        </p:blipFill>
        <p:spPr>
          <a:xfrm>
            <a:off x="4031577" y="1739787"/>
            <a:ext cx="7682510" cy="3666459"/>
          </a:xfrm>
          <a:prstGeom prst="rect">
            <a:avLst/>
          </a:prstGeom>
        </p:spPr>
      </p:pic>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Sinop</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21</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11459046" cy="757130"/>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Restrição de volume máximo operativo sazonal para a UHE Sinop, para a preservação de lagoas, conforme determinado na Resolução ANA nº 772, de 24 de outubro de 2012.</a:t>
            </a:r>
          </a:p>
        </p:txBody>
      </p:sp>
      <p:graphicFrame>
        <p:nvGraphicFramePr>
          <p:cNvPr id="8" name="Tabela 7">
            <a:extLst>
              <a:ext uri="{FF2B5EF4-FFF2-40B4-BE49-F238E27FC236}">
                <a16:creationId xmlns:a16="http://schemas.microsoft.com/office/drawing/2014/main" id="{B9907DAA-C264-0BEC-AD39-1DBD8B69F22D}"/>
              </a:ext>
            </a:extLst>
          </p:cNvPr>
          <p:cNvGraphicFramePr>
            <a:graphicFrameLocks noGrp="1"/>
          </p:cNvGraphicFramePr>
          <p:nvPr>
            <p:extLst>
              <p:ext uri="{D42A27DB-BD31-4B8C-83A1-F6EECF244321}">
                <p14:modId xmlns:p14="http://schemas.microsoft.com/office/powerpoint/2010/main" val="3589991006"/>
              </p:ext>
            </p:extLst>
          </p:nvPr>
        </p:nvGraphicFramePr>
        <p:xfrm>
          <a:off x="4732917" y="5877345"/>
          <a:ext cx="6259560" cy="648000"/>
        </p:xfrm>
        <a:graphic>
          <a:graphicData uri="http://schemas.openxmlformats.org/drawingml/2006/table">
            <a:tbl>
              <a:tblPr/>
              <a:tblGrid>
                <a:gridCol w="521630">
                  <a:extLst>
                    <a:ext uri="{9D8B030D-6E8A-4147-A177-3AD203B41FA5}">
                      <a16:colId xmlns:a16="http://schemas.microsoft.com/office/drawing/2014/main" val="1635027277"/>
                    </a:ext>
                  </a:extLst>
                </a:gridCol>
                <a:gridCol w="521630">
                  <a:extLst>
                    <a:ext uri="{9D8B030D-6E8A-4147-A177-3AD203B41FA5}">
                      <a16:colId xmlns:a16="http://schemas.microsoft.com/office/drawing/2014/main" val="30179787"/>
                    </a:ext>
                  </a:extLst>
                </a:gridCol>
                <a:gridCol w="521630">
                  <a:extLst>
                    <a:ext uri="{9D8B030D-6E8A-4147-A177-3AD203B41FA5}">
                      <a16:colId xmlns:a16="http://schemas.microsoft.com/office/drawing/2014/main" val="1391526655"/>
                    </a:ext>
                  </a:extLst>
                </a:gridCol>
                <a:gridCol w="521630">
                  <a:extLst>
                    <a:ext uri="{9D8B030D-6E8A-4147-A177-3AD203B41FA5}">
                      <a16:colId xmlns:a16="http://schemas.microsoft.com/office/drawing/2014/main" val="707208672"/>
                    </a:ext>
                  </a:extLst>
                </a:gridCol>
                <a:gridCol w="521630">
                  <a:extLst>
                    <a:ext uri="{9D8B030D-6E8A-4147-A177-3AD203B41FA5}">
                      <a16:colId xmlns:a16="http://schemas.microsoft.com/office/drawing/2014/main" val="2428506742"/>
                    </a:ext>
                  </a:extLst>
                </a:gridCol>
                <a:gridCol w="521630">
                  <a:extLst>
                    <a:ext uri="{9D8B030D-6E8A-4147-A177-3AD203B41FA5}">
                      <a16:colId xmlns:a16="http://schemas.microsoft.com/office/drawing/2014/main" val="3261261889"/>
                    </a:ext>
                  </a:extLst>
                </a:gridCol>
                <a:gridCol w="521630">
                  <a:extLst>
                    <a:ext uri="{9D8B030D-6E8A-4147-A177-3AD203B41FA5}">
                      <a16:colId xmlns:a16="http://schemas.microsoft.com/office/drawing/2014/main" val="3710415874"/>
                    </a:ext>
                  </a:extLst>
                </a:gridCol>
                <a:gridCol w="521630">
                  <a:extLst>
                    <a:ext uri="{9D8B030D-6E8A-4147-A177-3AD203B41FA5}">
                      <a16:colId xmlns:a16="http://schemas.microsoft.com/office/drawing/2014/main" val="4121695006"/>
                    </a:ext>
                  </a:extLst>
                </a:gridCol>
                <a:gridCol w="521630">
                  <a:extLst>
                    <a:ext uri="{9D8B030D-6E8A-4147-A177-3AD203B41FA5}">
                      <a16:colId xmlns:a16="http://schemas.microsoft.com/office/drawing/2014/main" val="3368461818"/>
                    </a:ext>
                  </a:extLst>
                </a:gridCol>
                <a:gridCol w="521630">
                  <a:extLst>
                    <a:ext uri="{9D8B030D-6E8A-4147-A177-3AD203B41FA5}">
                      <a16:colId xmlns:a16="http://schemas.microsoft.com/office/drawing/2014/main" val="616920066"/>
                    </a:ext>
                  </a:extLst>
                </a:gridCol>
                <a:gridCol w="521630">
                  <a:extLst>
                    <a:ext uri="{9D8B030D-6E8A-4147-A177-3AD203B41FA5}">
                      <a16:colId xmlns:a16="http://schemas.microsoft.com/office/drawing/2014/main" val="1084858471"/>
                    </a:ext>
                  </a:extLst>
                </a:gridCol>
                <a:gridCol w="521630">
                  <a:extLst>
                    <a:ext uri="{9D8B030D-6E8A-4147-A177-3AD203B41FA5}">
                      <a16:colId xmlns:a16="http://schemas.microsoft.com/office/drawing/2014/main" val="3786023909"/>
                    </a:ext>
                  </a:extLst>
                </a:gridCol>
              </a:tblGrid>
              <a:tr h="252000">
                <a:tc>
                  <a:txBody>
                    <a:bodyPr/>
                    <a:lstStyle/>
                    <a:p>
                      <a:pPr algn="ctr" rtl="0" fontAlgn="ctr"/>
                      <a:r>
                        <a:rPr lang="pt-BR" sz="1100" b="1" i="0" u="none" strike="noStrike" err="1">
                          <a:solidFill>
                            <a:srgbClr val="000000"/>
                          </a:solidFill>
                          <a:effectLst/>
                          <a:latin typeface="Calibri" panose="020F0502020204030204" pitchFamily="34" charset="0"/>
                        </a:rPr>
                        <a:t>jan</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fev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err="1">
                          <a:solidFill>
                            <a:srgbClr val="000000"/>
                          </a:solidFill>
                          <a:effectLst/>
                          <a:latin typeface="Calibri" panose="020F0502020204030204" pitchFamily="34" charset="0"/>
                        </a:rPr>
                        <a:t>mai</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ago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set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out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nov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4232601224"/>
                  </a:ext>
                </a:extLst>
              </a:tr>
              <a:tr h="396000">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0,7172</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0,7172</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0,7172</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0,7172</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0,7172</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4910849"/>
                  </a:ext>
                </a:extLst>
              </a:tr>
            </a:tbl>
          </a:graphicData>
        </a:graphic>
      </p:graphicFrame>
      <p:sp>
        <p:nvSpPr>
          <p:cNvPr id="10" name="CaixaDeTexto 9">
            <a:extLst>
              <a:ext uri="{FF2B5EF4-FFF2-40B4-BE49-F238E27FC236}">
                <a16:creationId xmlns:a16="http://schemas.microsoft.com/office/drawing/2014/main" id="{67C181D3-1629-CCF4-9B91-D1E12C743B77}"/>
              </a:ext>
            </a:extLst>
          </p:cNvPr>
          <p:cNvSpPr txBox="1"/>
          <p:nvPr/>
        </p:nvSpPr>
        <p:spPr>
          <a:xfrm>
            <a:off x="5898473" y="5462356"/>
            <a:ext cx="3928448" cy="409343"/>
          </a:xfrm>
          <a:prstGeom prst="rect">
            <a:avLst/>
          </a:prstGeom>
          <a:noFill/>
        </p:spPr>
        <p:txBody>
          <a:bodyPr wrap="square" rtlCol="0" anchor="t">
            <a:spAutoFit/>
          </a:bodyPr>
          <a:lstStyle/>
          <a:p>
            <a:pPr algn="ctr" defTabSz="432008">
              <a:lnSpc>
                <a:spcPct val="108000"/>
              </a:lnSpc>
              <a:spcAft>
                <a:spcPts val="1200"/>
              </a:spcAft>
              <a:buClr>
                <a:srgbClr val="254061"/>
              </a:buClr>
              <a:buSzPct val="120000"/>
              <a:defRPr/>
            </a:pPr>
            <a:r>
              <a:rPr lang="pt-BR" altLang="pt-BR" sz="2000">
                <a:latin typeface="+mj-lt"/>
                <a:cs typeface="Arial" panose="020B0604020202020204" pitchFamily="34" charset="0"/>
              </a:rPr>
              <a:t>Formato editável:</a:t>
            </a:r>
          </a:p>
        </p:txBody>
      </p:sp>
      <p:sp>
        <p:nvSpPr>
          <p:cNvPr id="11" name="Freeform 11">
            <a:extLst>
              <a:ext uri="{FF2B5EF4-FFF2-40B4-BE49-F238E27FC236}">
                <a16:creationId xmlns:a16="http://schemas.microsoft.com/office/drawing/2014/main" id="{A95F1BCB-587D-6EE2-6E7F-3AABDDC7077D}"/>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
        <p:nvSpPr>
          <p:cNvPr id="15" name="CaixaDeTexto 14">
            <a:extLst>
              <a:ext uri="{FF2B5EF4-FFF2-40B4-BE49-F238E27FC236}">
                <a16:creationId xmlns:a16="http://schemas.microsoft.com/office/drawing/2014/main" id="{0C95BA6D-41B3-BCD4-BE43-E6AFFA15D848}"/>
              </a:ext>
            </a:extLst>
          </p:cNvPr>
          <p:cNvSpPr txBox="1"/>
          <p:nvPr/>
        </p:nvSpPr>
        <p:spPr>
          <a:xfrm>
            <a:off x="5766858" y="3393824"/>
            <a:ext cx="5109028" cy="741742"/>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Dica: para inserir uma nova usina clique com o botão direito e selecione “Nova Linha”</a:t>
            </a:r>
          </a:p>
        </p:txBody>
      </p:sp>
      <p:pic>
        <p:nvPicPr>
          <p:cNvPr id="5" name="Imagem 4">
            <a:extLst>
              <a:ext uri="{FF2B5EF4-FFF2-40B4-BE49-F238E27FC236}">
                <a16:creationId xmlns:a16="http://schemas.microsoft.com/office/drawing/2014/main" id="{BD4AAD2E-8C35-F263-D8CD-E7F135A1CD2E}"/>
              </a:ext>
            </a:extLst>
          </p:cNvPr>
          <p:cNvPicPr>
            <a:picLocks noChangeAspect="1"/>
          </p:cNvPicPr>
          <p:nvPr/>
        </p:nvPicPr>
        <p:blipFill>
          <a:blip r:embed="rId5"/>
          <a:srcRect r="24170"/>
          <a:stretch>
            <a:fillRect/>
          </a:stretch>
        </p:blipFill>
        <p:spPr>
          <a:xfrm>
            <a:off x="359072" y="1954228"/>
            <a:ext cx="3272191" cy="2444601"/>
          </a:xfrm>
          <a:prstGeom prst="rect">
            <a:avLst/>
          </a:prstGeom>
        </p:spPr>
      </p:pic>
    </p:spTree>
    <p:extLst>
      <p:ext uri="{BB962C8B-B14F-4D97-AF65-F5344CB8AC3E}">
        <p14:creationId xmlns:p14="http://schemas.microsoft.com/office/powerpoint/2010/main" val="2755134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A563A-FFA6-BA00-D19C-B663556E95B5}"/>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9C7055A1-4F20-A67C-41D6-0C4AD5D38DE8}"/>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7D6D2D32-35D5-5FAD-4DE5-4B55171E166E}"/>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Jirau (1/4)</a:t>
            </a:r>
          </a:p>
        </p:txBody>
      </p:sp>
      <p:sp>
        <p:nvSpPr>
          <p:cNvPr id="13" name="CaixaDeTexto 12">
            <a:extLst>
              <a:ext uri="{FF2B5EF4-FFF2-40B4-BE49-F238E27FC236}">
                <a16:creationId xmlns:a16="http://schemas.microsoft.com/office/drawing/2014/main" id="{DBE95F7B-39EA-B88E-0129-9363ACC0FE74}"/>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22</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5A359559-9FD3-FFB1-5DD0-E650991BABB4}"/>
              </a:ext>
            </a:extLst>
          </p:cNvPr>
          <p:cNvSpPr txBox="1"/>
          <p:nvPr/>
        </p:nvSpPr>
        <p:spPr>
          <a:xfrm>
            <a:off x="359072" y="911713"/>
            <a:ext cx="11459046" cy="3043910"/>
          </a:xfrm>
          <a:prstGeom prst="rect">
            <a:avLst/>
          </a:prstGeom>
          <a:noFill/>
        </p:spPr>
        <p:txBody>
          <a:bodyPr wrap="square" rtlCol="0" anchor="t">
            <a:spAutoFit/>
          </a:bodyPr>
          <a:lstStyle/>
          <a:p>
            <a:pPr algn="just" defTabSz="432008">
              <a:lnSpc>
                <a:spcPct val="108000"/>
              </a:lnSpc>
              <a:spcAft>
                <a:spcPts val="1200"/>
              </a:spcAft>
              <a:buClr>
                <a:srgbClr val="254061"/>
              </a:buClr>
              <a:buSzPct val="120000"/>
              <a:defRPr/>
            </a:pPr>
            <a:r>
              <a:rPr lang="pt-BR" altLang="pt-BR" sz="2000">
                <a:cs typeface="Arial" panose="020B0604020202020204" pitchFamily="34" charset="0"/>
              </a:rPr>
              <a:t>Curva guia</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cs typeface="Arial" panose="020B0604020202020204" pitchFamily="34" charset="0"/>
              </a:rPr>
              <a:t>A Agência Nacional e Águas e Saneamento Básico – ANA emitiu, em 23 de outubro de 2024, a outorga de direito de uso de recursos hídricos referente ao Aproveitamento Hidrelétrico UHE Jirau (Outorga nº 2.735/2024). Esta outorga exclui o inciso IV do Art. 5º da Resolução ANA nº 269/2009, permitindo que o reservatório da usina seja operado entre os níveis operacionais já estabelecidos em seu Art. 1º, sem a necessidade de observância de uma curva guia, preservada a manutenção dos usos múltiplos da água. </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cs typeface="Arial" panose="020B0604020202020204" pitchFamily="34" charset="0"/>
              </a:rPr>
              <a:t>Portanto, a curva guia estabelecida na Resolução ANA nº 269/2009, cadastrada no arquivo </a:t>
            </a:r>
            <a:r>
              <a:rPr lang="pt-BR" altLang="pt-BR" sz="2000" i="1">
                <a:cs typeface="Arial" panose="020B0604020202020204" pitchFamily="34" charset="0"/>
              </a:rPr>
              <a:t>default</a:t>
            </a:r>
            <a:r>
              <a:rPr lang="pt-BR" altLang="pt-BR" sz="2000">
                <a:cs typeface="Arial" panose="020B0604020202020204" pitchFamily="34" charset="0"/>
              </a:rPr>
              <a:t> do SUISHI, não deve ser considerada. </a:t>
            </a:r>
          </a:p>
        </p:txBody>
      </p:sp>
      <p:sp>
        <p:nvSpPr>
          <p:cNvPr id="6" name="Freeform 11">
            <a:extLst>
              <a:ext uri="{FF2B5EF4-FFF2-40B4-BE49-F238E27FC236}">
                <a16:creationId xmlns:a16="http://schemas.microsoft.com/office/drawing/2014/main" id="{BA671FF5-9D01-E63C-F4DC-F69BAE6253D5}"/>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3"/>
            <a:stretch>
              <a:fillRect/>
            </a:stretch>
          </a:blipFill>
        </p:spPr>
        <p:txBody>
          <a:bodyPr/>
          <a:lstStyle/>
          <a:p>
            <a:endParaRPr lang="pt-BR"/>
          </a:p>
        </p:txBody>
      </p:sp>
    </p:spTree>
    <p:extLst>
      <p:ext uri="{BB962C8B-B14F-4D97-AF65-F5344CB8AC3E}">
        <p14:creationId xmlns:p14="http://schemas.microsoft.com/office/powerpoint/2010/main" val="3317699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E5F58-7452-1EB7-19B1-08CE3C800113}"/>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19A4FDE1-8FB7-9803-8668-CD81212C5CC2}"/>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36B916D9-6C27-3CFC-8B2E-2037D0D44058}"/>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Jirau (2/4)</a:t>
            </a:r>
          </a:p>
        </p:txBody>
      </p:sp>
      <p:sp>
        <p:nvSpPr>
          <p:cNvPr id="13" name="CaixaDeTexto 12">
            <a:extLst>
              <a:ext uri="{FF2B5EF4-FFF2-40B4-BE49-F238E27FC236}">
                <a16:creationId xmlns:a16="http://schemas.microsoft.com/office/drawing/2014/main" id="{494CF7B7-ACC0-77CA-6F24-5BE88765D80E}"/>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23</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2030BB2-AF05-DC29-6C39-A46FEFE8B874}"/>
              </a:ext>
            </a:extLst>
          </p:cNvPr>
          <p:cNvSpPr txBox="1"/>
          <p:nvPr/>
        </p:nvSpPr>
        <p:spPr>
          <a:xfrm>
            <a:off x="359072" y="911713"/>
            <a:ext cx="11459046" cy="1074140"/>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O volume máximo operativo sazonal deve ser cadastrado com os seguintes valores, representativos da operação na cota 90m ampliada, para a qual o Ibama concedeu anuência, conforme Parecer Técnico Ibama nº 110/2024-Cohid/</a:t>
            </a:r>
            <a:r>
              <a:rPr lang="pt-BR" altLang="pt-BR" sz="2000" err="1">
                <a:latin typeface="+mj-lt"/>
                <a:cs typeface="Arial" panose="020B0604020202020204" pitchFamily="34" charset="0"/>
              </a:rPr>
              <a:t>CGTef</a:t>
            </a:r>
            <a:r>
              <a:rPr lang="pt-BR" altLang="pt-BR" sz="2000">
                <a:latin typeface="+mj-lt"/>
                <a:cs typeface="Arial" panose="020B0604020202020204" pitchFamily="34" charset="0"/>
              </a:rPr>
              <a:t>/</a:t>
            </a:r>
            <a:r>
              <a:rPr lang="pt-BR" altLang="pt-BR" sz="2000" err="1">
                <a:latin typeface="+mj-lt"/>
                <a:cs typeface="Arial" panose="020B0604020202020204" pitchFamily="34" charset="0"/>
              </a:rPr>
              <a:t>Dilic</a:t>
            </a:r>
            <a:r>
              <a:rPr lang="pt-BR" altLang="pt-BR" sz="2000">
                <a:latin typeface="+mj-lt"/>
                <a:cs typeface="Arial" panose="020B0604020202020204" pitchFamily="34" charset="0"/>
              </a:rPr>
              <a:t>.</a:t>
            </a:r>
          </a:p>
        </p:txBody>
      </p:sp>
      <p:pic>
        <p:nvPicPr>
          <p:cNvPr id="5" name="Imagem 4">
            <a:extLst>
              <a:ext uri="{FF2B5EF4-FFF2-40B4-BE49-F238E27FC236}">
                <a16:creationId xmlns:a16="http://schemas.microsoft.com/office/drawing/2014/main" id="{8685ADD8-DBC6-5725-4D41-72B6C19AF1B6}"/>
              </a:ext>
            </a:extLst>
          </p:cNvPr>
          <p:cNvPicPr>
            <a:picLocks noChangeAspect="1"/>
          </p:cNvPicPr>
          <p:nvPr/>
        </p:nvPicPr>
        <p:blipFill>
          <a:blip r:embed="rId3"/>
          <a:srcRect l="421" t="973" r="-192" b="-140"/>
          <a:stretch/>
        </p:blipFill>
        <p:spPr>
          <a:xfrm>
            <a:off x="4075640" y="2123122"/>
            <a:ext cx="7779720" cy="2943678"/>
          </a:xfrm>
          <a:prstGeom prst="rect">
            <a:avLst/>
          </a:prstGeom>
        </p:spPr>
      </p:pic>
      <p:graphicFrame>
        <p:nvGraphicFramePr>
          <p:cNvPr id="8" name="Tabela 7">
            <a:extLst>
              <a:ext uri="{FF2B5EF4-FFF2-40B4-BE49-F238E27FC236}">
                <a16:creationId xmlns:a16="http://schemas.microsoft.com/office/drawing/2014/main" id="{961450D4-55FB-D17D-3059-16E42C550BC0}"/>
              </a:ext>
            </a:extLst>
          </p:cNvPr>
          <p:cNvGraphicFramePr>
            <a:graphicFrameLocks noGrp="1"/>
          </p:cNvGraphicFramePr>
          <p:nvPr>
            <p:extLst>
              <p:ext uri="{D42A27DB-BD31-4B8C-83A1-F6EECF244321}">
                <p14:modId xmlns:p14="http://schemas.microsoft.com/office/powerpoint/2010/main" val="1368676490"/>
              </p:ext>
            </p:extLst>
          </p:nvPr>
        </p:nvGraphicFramePr>
        <p:xfrm>
          <a:off x="4901408" y="5577396"/>
          <a:ext cx="6259560" cy="648000"/>
        </p:xfrm>
        <a:graphic>
          <a:graphicData uri="http://schemas.openxmlformats.org/drawingml/2006/table">
            <a:tbl>
              <a:tblPr/>
              <a:tblGrid>
                <a:gridCol w="521630">
                  <a:extLst>
                    <a:ext uri="{9D8B030D-6E8A-4147-A177-3AD203B41FA5}">
                      <a16:colId xmlns:a16="http://schemas.microsoft.com/office/drawing/2014/main" val="1635027277"/>
                    </a:ext>
                  </a:extLst>
                </a:gridCol>
                <a:gridCol w="521630">
                  <a:extLst>
                    <a:ext uri="{9D8B030D-6E8A-4147-A177-3AD203B41FA5}">
                      <a16:colId xmlns:a16="http://schemas.microsoft.com/office/drawing/2014/main" val="30179787"/>
                    </a:ext>
                  </a:extLst>
                </a:gridCol>
                <a:gridCol w="521630">
                  <a:extLst>
                    <a:ext uri="{9D8B030D-6E8A-4147-A177-3AD203B41FA5}">
                      <a16:colId xmlns:a16="http://schemas.microsoft.com/office/drawing/2014/main" val="1391526655"/>
                    </a:ext>
                  </a:extLst>
                </a:gridCol>
                <a:gridCol w="521630">
                  <a:extLst>
                    <a:ext uri="{9D8B030D-6E8A-4147-A177-3AD203B41FA5}">
                      <a16:colId xmlns:a16="http://schemas.microsoft.com/office/drawing/2014/main" val="707208672"/>
                    </a:ext>
                  </a:extLst>
                </a:gridCol>
                <a:gridCol w="521630">
                  <a:extLst>
                    <a:ext uri="{9D8B030D-6E8A-4147-A177-3AD203B41FA5}">
                      <a16:colId xmlns:a16="http://schemas.microsoft.com/office/drawing/2014/main" val="2428506742"/>
                    </a:ext>
                  </a:extLst>
                </a:gridCol>
                <a:gridCol w="521630">
                  <a:extLst>
                    <a:ext uri="{9D8B030D-6E8A-4147-A177-3AD203B41FA5}">
                      <a16:colId xmlns:a16="http://schemas.microsoft.com/office/drawing/2014/main" val="3261261889"/>
                    </a:ext>
                  </a:extLst>
                </a:gridCol>
                <a:gridCol w="521630">
                  <a:extLst>
                    <a:ext uri="{9D8B030D-6E8A-4147-A177-3AD203B41FA5}">
                      <a16:colId xmlns:a16="http://schemas.microsoft.com/office/drawing/2014/main" val="3710415874"/>
                    </a:ext>
                  </a:extLst>
                </a:gridCol>
                <a:gridCol w="521630">
                  <a:extLst>
                    <a:ext uri="{9D8B030D-6E8A-4147-A177-3AD203B41FA5}">
                      <a16:colId xmlns:a16="http://schemas.microsoft.com/office/drawing/2014/main" val="4121695006"/>
                    </a:ext>
                  </a:extLst>
                </a:gridCol>
                <a:gridCol w="521630">
                  <a:extLst>
                    <a:ext uri="{9D8B030D-6E8A-4147-A177-3AD203B41FA5}">
                      <a16:colId xmlns:a16="http://schemas.microsoft.com/office/drawing/2014/main" val="3368461818"/>
                    </a:ext>
                  </a:extLst>
                </a:gridCol>
                <a:gridCol w="521630">
                  <a:extLst>
                    <a:ext uri="{9D8B030D-6E8A-4147-A177-3AD203B41FA5}">
                      <a16:colId xmlns:a16="http://schemas.microsoft.com/office/drawing/2014/main" val="616920066"/>
                    </a:ext>
                  </a:extLst>
                </a:gridCol>
                <a:gridCol w="521630">
                  <a:extLst>
                    <a:ext uri="{9D8B030D-6E8A-4147-A177-3AD203B41FA5}">
                      <a16:colId xmlns:a16="http://schemas.microsoft.com/office/drawing/2014/main" val="1084858471"/>
                    </a:ext>
                  </a:extLst>
                </a:gridCol>
                <a:gridCol w="521630">
                  <a:extLst>
                    <a:ext uri="{9D8B030D-6E8A-4147-A177-3AD203B41FA5}">
                      <a16:colId xmlns:a16="http://schemas.microsoft.com/office/drawing/2014/main" val="3786023909"/>
                    </a:ext>
                  </a:extLst>
                </a:gridCol>
              </a:tblGrid>
              <a:tr h="252000">
                <a:tc>
                  <a:txBody>
                    <a:bodyPr/>
                    <a:lstStyle/>
                    <a:p>
                      <a:pPr algn="ctr" rtl="0" fontAlgn="ctr"/>
                      <a:r>
                        <a:rPr lang="pt-BR" sz="1100" b="1" i="0" u="none" strike="noStrike" err="1">
                          <a:solidFill>
                            <a:srgbClr val="000000"/>
                          </a:solidFill>
                          <a:effectLst/>
                          <a:latin typeface="Calibri" panose="020F0502020204030204" pitchFamily="34" charset="0"/>
                        </a:rPr>
                        <a:t>jan</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fev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err="1">
                          <a:solidFill>
                            <a:srgbClr val="000000"/>
                          </a:solidFill>
                          <a:effectLst/>
                          <a:latin typeface="Calibri" panose="020F0502020204030204" pitchFamily="34" charset="0"/>
                        </a:rPr>
                        <a:t>mai</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ago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set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out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nov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4232601224"/>
                  </a:ext>
                </a:extLst>
              </a:tr>
              <a:tr h="396000">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0,9849</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0,4974</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0,0522</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0,0000</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0,0958</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0,7761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4910849"/>
                  </a:ext>
                </a:extLst>
              </a:tr>
            </a:tbl>
          </a:graphicData>
        </a:graphic>
      </p:graphicFrame>
      <p:sp>
        <p:nvSpPr>
          <p:cNvPr id="10" name="CaixaDeTexto 9">
            <a:extLst>
              <a:ext uri="{FF2B5EF4-FFF2-40B4-BE49-F238E27FC236}">
                <a16:creationId xmlns:a16="http://schemas.microsoft.com/office/drawing/2014/main" id="{874B7536-B2B6-F8DC-F253-A961A8158987}"/>
              </a:ext>
            </a:extLst>
          </p:cNvPr>
          <p:cNvSpPr txBox="1"/>
          <p:nvPr/>
        </p:nvSpPr>
        <p:spPr>
          <a:xfrm>
            <a:off x="6066964" y="5162407"/>
            <a:ext cx="3928448" cy="409343"/>
          </a:xfrm>
          <a:prstGeom prst="rect">
            <a:avLst/>
          </a:prstGeom>
          <a:noFill/>
        </p:spPr>
        <p:txBody>
          <a:bodyPr wrap="square" rtlCol="0" anchor="t">
            <a:spAutoFit/>
          </a:bodyPr>
          <a:lstStyle/>
          <a:p>
            <a:pPr algn="ctr" defTabSz="432008">
              <a:lnSpc>
                <a:spcPct val="108000"/>
              </a:lnSpc>
              <a:spcAft>
                <a:spcPts val="1200"/>
              </a:spcAft>
              <a:buClr>
                <a:srgbClr val="254061"/>
              </a:buClr>
              <a:buSzPct val="120000"/>
              <a:defRPr/>
            </a:pPr>
            <a:r>
              <a:rPr lang="pt-BR" altLang="pt-BR" sz="2000">
                <a:latin typeface="+mj-lt"/>
                <a:cs typeface="Arial" panose="020B0604020202020204" pitchFamily="34" charset="0"/>
              </a:rPr>
              <a:t>Formato editável:</a:t>
            </a:r>
          </a:p>
        </p:txBody>
      </p:sp>
      <p:sp>
        <p:nvSpPr>
          <p:cNvPr id="11" name="Freeform 11">
            <a:extLst>
              <a:ext uri="{FF2B5EF4-FFF2-40B4-BE49-F238E27FC236}">
                <a16:creationId xmlns:a16="http://schemas.microsoft.com/office/drawing/2014/main" id="{CE7BCCD2-D071-BAB9-0100-F90D48E14C32}"/>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pic>
        <p:nvPicPr>
          <p:cNvPr id="6" name="Imagem 5">
            <a:extLst>
              <a:ext uri="{FF2B5EF4-FFF2-40B4-BE49-F238E27FC236}">
                <a16:creationId xmlns:a16="http://schemas.microsoft.com/office/drawing/2014/main" id="{A6F60555-6C5C-E38F-3785-D3C948792C38}"/>
              </a:ext>
            </a:extLst>
          </p:cNvPr>
          <p:cNvPicPr>
            <a:picLocks noChangeAspect="1"/>
          </p:cNvPicPr>
          <p:nvPr/>
        </p:nvPicPr>
        <p:blipFill>
          <a:blip r:embed="rId5"/>
          <a:srcRect r="24170"/>
          <a:stretch>
            <a:fillRect/>
          </a:stretch>
        </p:blipFill>
        <p:spPr>
          <a:xfrm>
            <a:off x="359072" y="2203608"/>
            <a:ext cx="3272191" cy="2444601"/>
          </a:xfrm>
          <a:prstGeom prst="rect">
            <a:avLst/>
          </a:prstGeom>
        </p:spPr>
      </p:pic>
    </p:spTree>
    <p:extLst>
      <p:ext uri="{BB962C8B-B14F-4D97-AF65-F5344CB8AC3E}">
        <p14:creationId xmlns:p14="http://schemas.microsoft.com/office/powerpoint/2010/main" val="3189863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8279F-868F-B993-2C72-860366A8FCF1}"/>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9437CB58-98C2-7F75-FBA1-386C5EF19DD9}"/>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943A3D0D-2815-D172-F0CB-271E2D80EAAD}"/>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Jirau (3/4)</a:t>
            </a:r>
          </a:p>
        </p:txBody>
      </p:sp>
      <p:sp>
        <p:nvSpPr>
          <p:cNvPr id="13" name="CaixaDeTexto 12">
            <a:extLst>
              <a:ext uri="{FF2B5EF4-FFF2-40B4-BE49-F238E27FC236}">
                <a16:creationId xmlns:a16="http://schemas.microsoft.com/office/drawing/2014/main" id="{A2B7285F-E9A3-9097-5FE1-4E4D7DF73DA9}"/>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24</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604D34C3-93FA-0E4C-0213-AA2F2E2FB4D3}"/>
              </a:ext>
            </a:extLst>
          </p:cNvPr>
          <p:cNvSpPr txBox="1"/>
          <p:nvPr/>
        </p:nvSpPr>
        <p:spPr>
          <a:xfrm>
            <a:off x="359071" y="911713"/>
            <a:ext cx="4321785" cy="4552015"/>
          </a:xfrm>
          <a:prstGeom prst="rect">
            <a:avLst/>
          </a:prstGeom>
          <a:noFill/>
        </p:spPr>
        <p:txBody>
          <a:bodyPr wrap="square" rtlCol="0" anchor="t">
            <a:spAutoFit/>
          </a:bodyPr>
          <a:lstStyle/>
          <a:p>
            <a:pPr marL="285750" indent="-285750"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As faixas operativas da UHE Jirau devem ser alteradas conforme tabela apresentada à direita, com os valores representativos da operação na cota 90m ampliada, para a qual o Ibama concedeu anuência, conforme Parecer Técnico Ibama nº 110/2024-Cohid/</a:t>
            </a:r>
            <a:r>
              <a:rPr lang="pt-BR" altLang="pt-BR" sz="2000" err="1">
                <a:latin typeface="+mj-lt"/>
                <a:cs typeface="Arial" panose="020B0604020202020204" pitchFamily="34" charset="0"/>
              </a:rPr>
              <a:t>CGTef</a:t>
            </a:r>
            <a:r>
              <a:rPr lang="pt-BR" altLang="pt-BR" sz="2000">
                <a:latin typeface="+mj-lt"/>
                <a:cs typeface="Arial" panose="020B0604020202020204" pitchFamily="34" charset="0"/>
              </a:rPr>
              <a:t>/</a:t>
            </a:r>
            <a:r>
              <a:rPr lang="pt-BR" altLang="pt-BR" sz="2000" err="1">
                <a:latin typeface="+mj-lt"/>
                <a:cs typeface="Arial" panose="020B0604020202020204" pitchFamily="34" charset="0"/>
              </a:rPr>
              <a:t>Dilic</a:t>
            </a:r>
            <a:r>
              <a:rPr lang="pt-BR" altLang="pt-BR" sz="2000">
                <a:latin typeface="+mj-lt"/>
                <a:cs typeface="Arial" panose="020B0604020202020204" pitchFamily="34" charset="0"/>
              </a:rPr>
              <a:t>. </a:t>
            </a:r>
          </a:p>
          <a:p>
            <a:pPr marL="285750" indent="-285750"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Não é possível cadastrar uma faixa de operação igual a 1,000 (volume máximo). Portanto, para os meses com valores de volume máximo, deve ser cadastrado o valor de 0,999.</a:t>
            </a:r>
          </a:p>
        </p:txBody>
      </p:sp>
      <p:pic>
        <p:nvPicPr>
          <p:cNvPr id="11" name="Imagem 10">
            <a:extLst>
              <a:ext uri="{FF2B5EF4-FFF2-40B4-BE49-F238E27FC236}">
                <a16:creationId xmlns:a16="http://schemas.microsoft.com/office/drawing/2014/main" id="{83255063-3444-2C4C-5D15-DF58B2EBC530}"/>
              </a:ext>
            </a:extLst>
          </p:cNvPr>
          <p:cNvPicPr>
            <a:picLocks noChangeAspect="1"/>
          </p:cNvPicPr>
          <p:nvPr/>
        </p:nvPicPr>
        <p:blipFill>
          <a:blip r:embed="rId3"/>
          <a:stretch>
            <a:fillRect/>
          </a:stretch>
        </p:blipFill>
        <p:spPr>
          <a:xfrm>
            <a:off x="4820561" y="911713"/>
            <a:ext cx="6635659" cy="5712506"/>
          </a:xfrm>
          <a:prstGeom prst="rect">
            <a:avLst/>
          </a:prstGeom>
        </p:spPr>
      </p:pic>
      <p:sp>
        <p:nvSpPr>
          <p:cNvPr id="5" name="Freeform 11">
            <a:extLst>
              <a:ext uri="{FF2B5EF4-FFF2-40B4-BE49-F238E27FC236}">
                <a16:creationId xmlns:a16="http://schemas.microsoft.com/office/drawing/2014/main" id="{9D3CA59A-60E2-A1EB-92F5-5D7626564CFA}"/>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pic>
        <p:nvPicPr>
          <p:cNvPr id="2" name="Imagem 1">
            <a:extLst>
              <a:ext uri="{FF2B5EF4-FFF2-40B4-BE49-F238E27FC236}">
                <a16:creationId xmlns:a16="http://schemas.microsoft.com/office/drawing/2014/main" id="{753384F4-DA59-DBAF-32CD-0556F2D597E9}"/>
              </a:ext>
            </a:extLst>
          </p:cNvPr>
          <p:cNvPicPr>
            <a:picLocks noChangeAspect="1"/>
          </p:cNvPicPr>
          <p:nvPr/>
        </p:nvPicPr>
        <p:blipFill>
          <a:blip r:embed="rId5"/>
          <a:stretch>
            <a:fillRect/>
          </a:stretch>
        </p:blipFill>
        <p:spPr>
          <a:xfrm>
            <a:off x="828128" y="5571847"/>
            <a:ext cx="3383670" cy="1052372"/>
          </a:xfrm>
          <a:prstGeom prst="rect">
            <a:avLst/>
          </a:prstGeom>
        </p:spPr>
      </p:pic>
    </p:spTree>
    <p:extLst>
      <p:ext uri="{BB962C8B-B14F-4D97-AF65-F5344CB8AC3E}">
        <p14:creationId xmlns:p14="http://schemas.microsoft.com/office/powerpoint/2010/main" val="2266654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F50E4-7DE0-5BA8-A2EC-CB9B5A634A37}"/>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7C4C9FB0-8B27-E1ED-B75B-42047DFE87CF}"/>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F9673D2B-D85F-B111-0EE0-B3C886B65EBB}"/>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Jirau (4/4)</a:t>
            </a:r>
          </a:p>
        </p:txBody>
      </p:sp>
      <p:sp>
        <p:nvSpPr>
          <p:cNvPr id="13" name="CaixaDeTexto 12">
            <a:extLst>
              <a:ext uri="{FF2B5EF4-FFF2-40B4-BE49-F238E27FC236}">
                <a16:creationId xmlns:a16="http://schemas.microsoft.com/office/drawing/2014/main" id="{81E4A40C-1061-1AF1-75C1-42BA15BDF919}"/>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25</a:t>
            </a:fld>
            <a:endParaRPr lang="pt-BR" sz="1200">
              <a:solidFill>
                <a:schemeClr val="tx1">
                  <a:lumMod val="65000"/>
                  <a:lumOff val="35000"/>
                </a:schemeClr>
              </a:solidFill>
            </a:endParaRPr>
          </a:p>
        </p:txBody>
      </p:sp>
      <p:graphicFrame>
        <p:nvGraphicFramePr>
          <p:cNvPr id="5" name="Tabela 4">
            <a:extLst>
              <a:ext uri="{FF2B5EF4-FFF2-40B4-BE49-F238E27FC236}">
                <a16:creationId xmlns:a16="http://schemas.microsoft.com/office/drawing/2014/main" id="{9BE65153-D3E7-2315-7487-B9929BE17226}"/>
              </a:ext>
            </a:extLst>
          </p:cNvPr>
          <p:cNvGraphicFramePr>
            <a:graphicFrameLocks noGrp="1"/>
          </p:cNvGraphicFramePr>
          <p:nvPr>
            <p:extLst>
              <p:ext uri="{D42A27DB-BD31-4B8C-83A1-F6EECF244321}">
                <p14:modId xmlns:p14="http://schemas.microsoft.com/office/powerpoint/2010/main" val="1226033619"/>
              </p:ext>
            </p:extLst>
          </p:nvPr>
        </p:nvGraphicFramePr>
        <p:xfrm>
          <a:off x="345299" y="1325888"/>
          <a:ext cx="7524000" cy="4752000"/>
        </p:xfrm>
        <a:graphic>
          <a:graphicData uri="http://schemas.openxmlformats.org/drawingml/2006/table">
            <a:tbl>
              <a:tblPr/>
              <a:tblGrid>
                <a:gridCol w="828000">
                  <a:extLst>
                    <a:ext uri="{9D8B030D-6E8A-4147-A177-3AD203B41FA5}">
                      <a16:colId xmlns:a16="http://schemas.microsoft.com/office/drawing/2014/main" val="1818750184"/>
                    </a:ext>
                  </a:extLst>
                </a:gridCol>
                <a:gridCol w="558000">
                  <a:extLst>
                    <a:ext uri="{9D8B030D-6E8A-4147-A177-3AD203B41FA5}">
                      <a16:colId xmlns:a16="http://schemas.microsoft.com/office/drawing/2014/main" val="211170379"/>
                    </a:ext>
                  </a:extLst>
                </a:gridCol>
                <a:gridCol w="558000">
                  <a:extLst>
                    <a:ext uri="{9D8B030D-6E8A-4147-A177-3AD203B41FA5}">
                      <a16:colId xmlns:a16="http://schemas.microsoft.com/office/drawing/2014/main" val="1164316899"/>
                    </a:ext>
                  </a:extLst>
                </a:gridCol>
                <a:gridCol w="558000">
                  <a:extLst>
                    <a:ext uri="{9D8B030D-6E8A-4147-A177-3AD203B41FA5}">
                      <a16:colId xmlns:a16="http://schemas.microsoft.com/office/drawing/2014/main" val="3277007333"/>
                    </a:ext>
                  </a:extLst>
                </a:gridCol>
                <a:gridCol w="558000">
                  <a:extLst>
                    <a:ext uri="{9D8B030D-6E8A-4147-A177-3AD203B41FA5}">
                      <a16:colId xmlns:a16="http://schemas.microsoft.com/office/drawing/2014/main" val="1142107191"/>
                    </a:ext>
                  </a:extLst>
                </a:gridCol>
                <a:gridCol w="558000">
                  <a:extLst>
                    <a:ext uri="{9D8B030D-6E8A-4147-A177-3AD203B41FA5}">
                      <a16:colId xmlns:a16="http://schemas.microsoft.com/office/drawing/2014/main" val="615164851"/>
                    </a:ext>
                  </a:extLst>
                </a:gridCol>
                <a:gridCol w="558000">
                  <a:extLst>
                    <a:ext uri="{9D8B030D-6E8A-4147-A177-3AD203B41FA5}">
                      <a16:colId xmlns:a16="http://schemas.microsoft.com/office/drawing/2014/main" val="3859926202"/>
                    </a:ext>
                  </a:extLst>
                </a:gridCol>
                <a:gridCol w="558000">
                  <a:extLst>
                    <a:ext uri="{9D8B030D-6E8A-4147-A177-3AD203B41FA5}">
                      <a16:colId xmlns:a16="http://schemas.microsoft.com/office/drawing/2014/main" val="4245765983"/>
                    </a:ext>
                  </a:extLst>
                </a:gridCol>
                <a:gridCol w="558000">
                  <a:extLst>
                    <a:ext uri="{9D8B030D-6E8A-4147-A177-3AD203B41FA5}">
                      <a16:colId xmlns:a16="http://schemas.microsoft.com/office/drawing/2014/main" val="3272188106"/>
                    </a:ext>
                  </a:extLst>
                </a:gridCol>
                <a:gridCol w="558000">
                  <a:extLst>
                    <a:ext uri="{9D8B030D-6E8A-4147-A177-3AD203B41FA5}">
                      <a16:colId xmlns:a16="http://schemas.microsoft.com/office/drawing/2014/main" val="3706516318"/>
                    </a:ext>
                  </a:extLst>
                </a:gridCol>
                <a:gridCol w="558000">
                  <a:extLst>
                    <a:ext uri="{9D8B030D-6E8A-4147-A177-3AD203B41FA5}">
                      <a16:colId xmlns:a16="http://schemas.microsoft.com/office/drawing/2014/main" val="911215538"/>
                    </a:ext>
                  </a:extLst>
                </a:gridCol>
                <a:gridCol w="558000">
                  <a:extLst>
                    <a:ext uri="{9D8B030D-6E8A-4147-A177-3AD203B41FA5}">
                      <a16:colId xmlns:a16="http://schemas.microsoft.com/office/drawing/2014/main" val="100705770"/>
                    </a:ext>
                  </a:extLst>
                </a:gridCol>
                <a:gridCol w="558000">
                  <a:extLst>
                    <a:ext uri="{9D8B030D-6E8A-4147-A177-3AD203B41FA5}">
                      <a16:colId xmlns:a16="http://schemas.microsoft.com/office/drawing/2014/main" val="301199881"/>
                    </a:ext>
                  </a:extLst>
                </a:gridCol>
              </a:tblGrid>
              <a:tr h="432000">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Faixa de operação</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err="1">
                          <a:solidFill>
                            <a:srgbClr val="000000"/>
                          </a:solidFill>
                          <a:effectLst/>
                          <a:latin typeface="Calibri" panose="020F0502020204030204" pitchFamily="34" charset="0"/>
                          <a:ea typeface="Calibri" panose="020F0502020204030204" pitchFamily="34" charset="0"/>
                          <a:cs typeface="Calibri" panose="020F0502020204030204" pitchFamily="34" charset="0"/>
                        </a:rPr>
                        <a:t>jan</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fev</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mar</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abr</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mai</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jun</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jul</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ago</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set</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out</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nov</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dez</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3958258250"/>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20915832"/>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55114591"/>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3</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73804736"/>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4</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40243620"/>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4806327"/>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24236335"/>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9507670"/>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8</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51841205"/>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1877410"/>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1544234"/>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11</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20102968"/>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1443591"/>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13</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34512029"/>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14</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55027425"/>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82192225"/>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05083612"/>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8416713"/>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18</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55027751"/>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7434839"/>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20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17329089"/>
                  </a:ext>
                </a:extLst>
              </a:tr>
            </a:tbl>
          </a:graphicData>
        </a:graphic>
      </p:graphicFrame>
      <p:pic>
        <p:nvPicPr>
          <p:cNvPr id="7" name="Imagem 6">
            <a:extLst>
              <a:ext uri="{FF2B5EF4-FFF2-40B4-BE49-F238E27FC236}">
                <a16:creationId xmlns:a16="http://schemas.microsoft.com/office/drawing/2014/main" id="{352FC117-4325-D85E-0802-511613EFE457}"/>
              </a:ext>
            </a:extLst>
          </p:cNvPr>
          <p:cNvPicPr>
            <a:picLocks noChangeAspect="1"/>
          </p:cNvPicPr>
          <p:nvPr/>
        </p:nvPicPr>
        <p:blipFill>
          <a:blip r:embed="rId3"/>
          <a:stretch>
            <a:fillRect/>
          </a:stretch>
        </p:blipFill>
        <p:spPr>
          <a:xfrm>
            <a:off x="7976308" y="1852183"/>
            <a:ext cx="4140000" cy="3564044"/>
          </a:xfrm>
          <a:prstGeom prst="rect">
            <a:avLst/>
          </a:prstGeom>
        </p:spPr>
      </p:pic>
      <p:sp>
        <p:nvSpPr>
          <p:cNvPr id="8" name="Seta: Curva para a Esquerda 7">
            <a:extLst>
              <a:ext uri="{FF2B5EF4-FFF2-40B4-BE49-F238E27FC236}">
                <a16:creationId xmlns:a16="http://schemas.microsoft.com/office/drawing/2014/main" id="{9B84FEF6-49C2-C672-A2A3-4C08A577CEE9}"/>
              </a:ext>
            </a:extLst>
          </p:cNvPr>
          <p:cNvSpPr/>
          <p:nvPr/>
        </p:nvSpPr>
        <p:spPr>
          <a:xfrm rot="17482918">
            <a:off x="8241071" y="953438"/>
            <a:ext cx="324000" cy="1260000"/>
          </a:xfrm>
          <a:prstGeom prst="curvedLeftArrow">
            <a:avLst>
              <a:gd name="adj1" fmla="val 25000"/>
              <a:gd name="adj2" fmla="val 100916"/>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0" name="CaixaDeTexto 9">
            <a:extLst>
              <a:ext uri="{FF2B5EF4-FFF2-40B4-BE49-F238E27FC236}">
                <a16:creationId xmlns:a16="http://schemas.microsoft.com/office/drawing/2014/main" id="{05118C8B-ED9E-5952-AD03-234E252A08AE}"/>
              </a:ext>
            </a:extLst>
          </p:cNvPr>
          <p:cNvSpPr txBox="1"/>
          <p:nvPr/>
        </p:nvSpPr>
        <p:spPr>
          <a:xfrm>
            <a:off x="335360" y="871732"/>
            <a:ext cx="3928448" cy="409343"/>
          </a:xfrm>
          <a:prstGeom prst="rect">
            <a:avLst/>
          </a:prstGeom>
          <a:noFill/>
        </p:spPr>
        <p:txBody>
          <a:bodyPr wrap="square" rtlCol="0" anchor="t">
            <a:spAutoFit/>
          </a:bodyPr>
          <a:lstStyle/>
          <a:p>
            <a:pPr defTabSz="432008">
              <a:lnSpc>
                <a:spcPct val="108000"/>
              </a:lnSpc>
              <a:spcAft>
                <a:spcPts val="1200"/>
              </a:spcAft>
              <a:buClr>
                <a:srgbClr val="254061"/>
              </a:buClr>
              <a:buSzPct val="120000"/>
              <a:defRPr/>
            </a:pPr>
            <a:r>
              <a:rPr lang="pt-BR" altLang="pt-BR" sz="2000">
                <a:latin typeface="+mj-lt"/>
                <a:cs typeface="Arial" panose="020B0604020202020204" pitchFamily="34" charset="0"/>
              </a:rPr>
              <a:t>Formato editável</a:t>
            </a:r>
          </a:p>
        </p:txBody>
      </p:sp>
      <p:sp>
        <p:nvSpPr>
          <p:cNvPr id="9" name="Freeform 11">
            <a:extLst>
              <a:ext uri="{FF2B5EF4-FFF2-40B4-BE49-F238E27FC236}">
                <a16:creationId xmlns:a16="http://schemas.microsoft.com/office/drawing/2014/main" id="{6D355BCD-3B27-0060-AEEB-4EEC8419FAA6}"/>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1914731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id="{17CE7FEC-9532-60BC-3E35-A79B53811C45}"/>
              </a:ext>
            </a:extLst>
          </p:cNvPr>
          <p:cNvPicPr>
            <a:picLocks noChangeAspect="1"/>
          </p:cNvPicPr>
          <p:nvPr/>
        </p:nvPicPr>
        <p:blipFill>
          <a:blip r:embed="rId3"/>
          <a:stretch>
            <a:fillRect/>
          </a:stretch>
        </p:blipFill>
        <p:spPr>
          <a:xfrm>
            <a:off x="3822701" y="1481119"/>
            <a:ext cx="7995418" cy="3802508"/>
          </a:xfrm>
          <a:prstGeom prst="rect">
            <a:avLst/>
          </a:prstGeom>
        </p:spPr>
      </p:pic>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Belo Monte (1/3)</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26</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3" y="993742"/>
            <a:ext cx="3371680" cy="2905411"/>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Uso do reservatório a fio d’água da UHE Belo Monte para atendimento à vazão mínima.</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Compartilhamento do reservatório com a UHE Belo Monte Complementar (</a:t>
            </a:r>
            <a:r>
              <a:rPr lang="pt-BR" altLang="pt-BR" sz="2000" err="1">
                <a:latin typeface="+mj-lt"/>
                <a:cs typeface="Arial" panose="020B0604020202020204" pitchFamily="34" charset="0"/>
              </a:rPr>
              <a:t>Pimental</a:t>
            </a:r>
            <a:r>
              <a:rPr lang="pt-BR" altLang="pt-BR" sz="2000">
                <a:latin typeface="+mj-lt"/>
                <a:cs typeface="Arial" panose="020B0604020202020204" pitchFamily="34" charset="0"/>
              </a:rPr>
              <a:t>).</a:t>
            </a:r>
          </a:p>
        </p:txBody>
      </p:sp>
      <p:sp>
        <p:nvSpPr>
          <p:cNvPr id="16" name="Retângulo 15">
            <a:extLst>
              <a:ext uri="{FF2B5EF4-FFF2-40B4-BE49-F238E27FC236}">
                <a16:creationId xmlns:a16="http://schemas.microsoft.com/office/drawing/2014/main" id="{0EDBE553-4181-22EA-1644-D43C2ADB001D}"/>
              </a:ext>
            </a:extLst>
          </p:cNvPr>
          <p:cNvSpPr/>
          <p:nvPr/>
        </p:nvSpPr>
        <p:spPr>
          <a:xfrm>
            <a:off x="3924300" y="2133600"/>
            <a:ext cx="1803400" cy="2032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a:extLst>
              <a:ext uri="{FF2B5EF4-FFF2-40B4-BE49-F238E27FC236}">
                <a16:creationId xmlns:a16="http://schemas.microsoft.com/office/drawing/2014/main" id="{283BBAEA-ED18-8B9B-18D1-D2C7CB5CD515}"/>
              </a:ext>
            </a:extLst>
          </p:cNvPr>
          <p:cNvSpPr/>
          <p:nvPr/>
        </p:nvSpPr>
        <p:spPr>
          <a:xfrm>
            <a:off x="5943600" y="4305300"/>
            <a:ext cx="5702300" cy="4953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Freeform 11">
            <a:extLst>
              <a:ext uri="{FF2B5EF4-FFF2-40B4-BE49-F238E27FC236}">
                <a16:creationId xmlns:a16="http://schemas.microsoft.com/office/drawing/2014/main" id="{9002EF84-6BB0-0769-745B-D99E9A621963}"/>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3916293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F47F9AA1-16B0-F1F7-319B-083F24D410B0}"/>
              </a:ext>
            </a:extLst>
          </p:cNvPr>
          <p:cNvPicPr>
            <a:picLocks noChangeAspect="1"/>
          </p:cNvPicPr>
          <p:nvPr/>
        </p:nvPicPr>
        <p:blipFill>
          <a:blip r:embed="rId3"/>
          <a:stretch>
            <a:fillRect/>
          </a:stretch>
        </p:blipFill>
        <p:spPr>
          <a:xfrm>
            <a:off x="3878404" y="3696060"/>
            <a:ext cx="8076659" cy="1273565"/>
          </a:xfrm>
          <a:prstGeom prst="rect">
            <a:avLst/>
          </a:prstGeom>
        </p:spPr>
      </p:pic>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Belo Monte (2/3)</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27</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3472264" cy="5386090"/>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Consideração do hidrograma ecológico bianual para a UHE Belo Monte no modelo SUISHI, com as seguintes alterações:</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Série de vazões: série de vazões artificiais (posto 292), em vez da série natural (posto 288); e</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Desvios d’água: apenas os usos consuntivos, pois o hidrograma ecológico bianual já foi descontado na série de vazões artificiais utilizada nos decks da EPE.</a:t>
            </a:r>
          </a:p>
        </p:txBody>
      </p:sp>
      <p:pic>
        <p:nvPicPr>
          <p:cNvPr id="10" name="Imagem 9"/>
          <p:cNvPicPr>
            <a:picLocks noChangeAspect="1"/>
          </p:cNvPicPr>
          <p:nvPr/>
        </p:nvPicPr>
        <p:blipFill>
          <a:blip r:embed="rId4"/>
          <a:stretch>
            <a:fillRect/>
          </a:stretch>
        </p:blipFill>
        <p:spPr>
          <a:xfrm>
            <a:off x="3978764" y="1007770"/>
            <a:ext cx="7875938" cy="2092046"/>
          </a:xfrm>
          <a:prstGeom prst="rect">
            <a:avLst/>
          </a:prstGeom>
        </p:spPr>
      </p:pic>
      <p:sp>
        <p:nvSpPr>
          <p:cNvPr id="12" name="CaixaDeTexto 11">
            <a:extLst>
              <a:ext uri="{FF2B5EF4-FFF2-40B4-BE49-F238E27FC236}">
                <a16:creationId xmlns:a16="http://schemas.microsoft.com/office/drawing/2014/main" id="{ACABCF81-4E55-4822-8F73-B77A69063FD8}"/>
              </a:ext>
            </a:extLst>
          </p:cNvPr>
          <p:cNvSpPr txBox="1"/>
          <p:nvPr/>
        </p:nvSpPr>
        <p:spPr>
          <a:xfrm>
            <a:off x="6698781" y="5047974"/>
            <a:ext cx="2435903" cy="338554"/>
          </a:xfrm>
          <a:prstGeom prst="rect">
            <a:avLst/>
          </a:prstGeom>
          <a:noFill/>
          <a:ln w="19050">
            <a:solidFill>
              <a:srgbClr val="B57372"/>
            </a:solidFill>
          </a:ln>
        </p:spPr>
        <p:txBody>
          <a:bodyPr wrap="square" rtlCol="0" anchor="t">
            <a:spAutoFit/>
          </a:bodyPr>
          <a:lstStyle/>
          <a:p>
            <a:pPr algn="ctr" defTabSz="432008">
              <a:spcAft>
                <a:spcPts val="600"/>
              </a:spcAft>
              <a:buClr>
                <a:srgbClr val="254061"/>
              </a:buClr>
              <a:buSzPct val="120000"/>
              <a:defRPr/>
            </a:pPr>
            <a:r>
              <a:rPr lang="pt-BR" altLang="pt-BR" sz="1600">
                <a:solidFill>
                  <a:srgbClr val="953735"/>
                </a:solidFill>
                <a:latin typeface="+mj-lt"/>
                <a:cs typeface="Arial" panose="020B0604020202020204" pitchFamily="34" charset="0"/>
              </a:rPr>
              <a:t>Referência: ano 2030</a:t>
            </a:r>
          </a:p>
        </p:txBody>
      </p:sp>
      <p:sp>
        <p:nvSpPr>
          <p:cNvPr id="5" name="Retângulo 4"/>
          <p:cNvSpPr/>
          <p:nvPr/>
        </p:nvSpPr>
        <p:spPr>
          <a:xfrm>
            <a:off x="4480560" y="3139115"/>
            <a:ext cx="6968069" cy="307777"/>
          </a:xfrm>
          <a:prstGeom prst="rect">
            <a:avLst/>
          </a:prstGeom>
          <a:ln>
            <a:solidFill>
              <a:srgbClr val="002060"/>
            </a:solidFill>
          </a:ln>
        </p:spPr>
        <p:txBody>
          <a:bodyPr wrap="square">
            <a:spAutoFit/>
          </a:bodyPr>
          <a:lstStyle/>
          <a:p>
            <a:pPr algn="just" defTabSz="432008">
              <a:spcAft>
                <a:spcPts val="600"/>
              </a:spcAft>
              <a:buClr>
                <a:srgbClr val="254061"/>
              </a:buClr>
              <a:buSzPct val="120000"/>
              <a:defRPr/>
            </a:pPr>
            <a:r>
              <a:rPr lang="pt-BR" altLang="pt-BR" sz="1400">
                <a:solidFill>
                  <a:schemeClr val="tx1">
                    <a:lumMod val="75000"/>
                    <a:lumOff val="25000"/>
                  </a:schemeClr>
                </a:solidFill>
                <a:cs typeface="Arial" panose="020B0604020202020204" pitchFamily="34" charset="0"/>
              </a:rPr>
              <a:t>Observação: q292 = </a:t>
            </a:r>
            <a:r>
              <a:rPr lang="pt-BR" altLang="pt-BR" sz="1400" err="1">
                <a:solidFill>
                  <a:schemeClr val="tx1">
                    <a:lumMod val="75000"/>
                    <a:lumOff val="25000"/>
                  </a:schemeClr>
                </a:solidFill>
                <a:cs typeface="Arial" panose="020B0604020202020204" pitchFamily="34" charset="0"/>
              </a:rPr>
              <a:t>max</a:t>
            </a:r>
            <a:r>
              <a:rPr lang="pt-BR" altLang="pt-BR" sz="1400">
                <a:solidFill>
                  <a:schemeClr val="tx1">
                    <a:lumMod val="75000"/>
                    <a:lumOff val="25000"/>
                  </a:schemeClr>
                </a:solidFill>
                <a:cs typeface="Arial" panose="020B0604020202020204" pitchFamily="34" charset="0"/>
              </a:rPr>
              <a:t> (q288; q288 - </a:t>
            </a:r>
            <a:r>
              <a:rPr lang="pt-BR" altLang="pt-BR" sz="1400" err="1">
                <a:solidFill>
                  <a:schemeClr val="tx1">
                    <a:lumMod val="75000"/>
                    <a:lumOff val="25000"/>
                  </a:schemeClr>
                </a:solidFill>
                <a:cs typeface="Arial" panose="020B0604020202020204" pitchFamily="34" charset="0"/>
              </a:rPr>
              <a:t>qTVR</a:t>
            </a:r>
            <a:r>
              <a:rPr lang="pt-BR" altLang="pt-BR" sz="1400">
                <a:solidFill>
                  <a:schemeClr val="tx1">
                    <a:lumMod val="75000"/>
                    <a:lumOff val="25000"/>
                  </a:schemeClr>
                </a:solidFill>
                <a:cs typeface="Arial" panose="020B0604020202020204" pitchFamily="34" charset="0"/>
              </a:rPr>
              <a:t>), onde </a:t>
            </a:r>
            <a:r>
              <a:rPr lang="pt-BR" altLang="pt-BR" sz="1400" err="1">
                <a:solidFill>
                  <a:schemeClr val="tx1">
                    <a:lumMod val="75000"/>
                    <a:lumOff val="25000"/>
                  </a:schemeClr>
                </a:solidFill>
                <a:cs typeface="Arial" panose="020B0604020202020204" pitchFamily="34" charset="0"/>
              </a:rPr>
              <a:t>qTVR</a:t>
            </a:r>
            <a:r>
              <a:rPr lang="pt-BR" altLang="pt-BR" sz="1400">
                <a:solidFill>
                  <a:schemeClr val="tx1">
                    <a:lumMod val="75000"/>
                    <a:lumOff val="25000"/>
                  </a:schemeClr>
                </a:solidFill>
                <a:cs typeface="Arial" panose="020B0604020202020204" pitchFamily="34" charset="0"/>
              </a:rPr>
              <a:t> = hidrogramas B e A alternados</a:t>
            </a:r>
          </a:p>
        </p:txBody>
      </p:sp>
      <p:sp>
        <p:nvSpPr>
          <p:cNvPr id="14" name="Retângulo 13"/>
          <p:cNvSpPr/>
          <p:nvPr/>
        </p:nvSpPr>
        <p:spPr>
          <a:xfrm>
            <a:off x="5302746" y="4723170"/>
            <a:ext cx="6414201" cy="220053"/>
          </a:xfrm>
          <a:prstGeom prst="rect">
            <a:avLst/>
          </a:prstGeom>
          <a:noFill/>
          <a:ln w="28575">
            <a:solidFill>
              <a:srgbClr val="ED1A2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7" name="Freeform 11">
            <a:extLst>
              <a:ext uri="{FF2B5EF4-FFF2-40B4-BE49-F238E27FC236}">
                <a16:creationId xmlns:a16="http://schemas.microsoft.com/office/drawing/2014/main" id="{A9A02F1C-9F75-A38E-F55E-4C5AE14716ED}"/>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5"/>
            <a:stretch>
              <a:fillRect/>
            </a:stretch>
          </a:blipFill>
        </p:spPr>
        <p:txBody>
          <a:bodyPr/>
          <a:lstStyle/>
          <a:p>
            <a:endParaRPr lang="pt-BR"/>
          </a:p>
        </p:txBody>
      </p:sp>
      <p:graphicFrame>
        <p:nvGraphicFramePr>
          <p:cNvPr id="2" name="Tabela 1">
            <a:extLst>
              <a:ext uri="{FF2B5EF4-FFF2-40B4-BE49-F238E27FC236}">
                <a16:creationId xmlns:a16="http://schemas.microsoft.com/office/drawing/2014/main" id="{1F186EE6-277E-2D25-5591-26840FB02372}"/>
              </a:ext>
            </a:extLst>
          </p:cNvPr>
          <p:cNvGraphicFramePr>
            <a:graphicFrameLocks noGrp="1"/>
          </p:cNvGraphicFramePr>
          <p:nvPr>
            <p:extLst>
              <p:ext uri="{D42A27DB-BD31-4B8C-83A1-F6EECF244321}">
                <p14:modId xmlns:p14="http://schemas.microsoft.com/office/powerpoint/2010/main" val="3416046415"/>
              </p:ext>
            </p:extLst>
          </p:nvPr>
        </p:nvGraphicFramePr>
        <p:xfrm>
          <a:off x="4715531" y="5901534"/>
          <a:ext cx="6259560" cy="648000"/>
        </p:xfrm>
        <a:graphic>
          <a:graphicData uri="http://schemas.openxmlformats.org/drawingml/2006/table">
            <a:tbl>
              <a:tblPr/>
              <a:tblGrid>
                <a:gridCol w="521630">
                  <a:extLst>
                    <a:ext uri="{9D8B030D-6E8A-4147-A177-3AD203B41FA5}">
                      <a16:colId xmlns:a16="http://schemas.microsoft.com/office/drawing/2014/main" val="1635027277"/>
                    </a:ext>
                  </a:extLst>
                </a:gridCol>
                <a:gridCol w="521630">
                  <a:extLst>
                    <a:ext uri="{9D8B030D-6E8A-4147-A177-3AD203B41FA5}">
                      <a16:colId xmlns:a16="http://schemas.microsoft.com/office/drawing/2014/main" val="30179787"/>
                    </a:ext>
                  </a:extLst>
                </a:gridCol>
                <a:gridCol w="521630">
                  <a:extLst>
                    <a:ext uri="{9D8B030D-6E8A-4147-A177-3AD203B41FA5}">
                      <a16:colId xmlns:a16="http://schemas.microsoft.com/office/drawing/2014/main" val="1391526655"/>
                    </a:ext>
                  </a:extLst>
                </a:gridCol>
                <a:gridCol w="521630">
                  <a:extLst>
                    <a:ext uri="{9D8B030D-6E8A-4147-A177-3AD203B41FA5}">
                      <a16:colId xmlns:a16="http://schemas.microsoft.com/office/drawing/2014/main" val="707208672"/>
                    </a:ext>
                  </a:extLst>
                </a:gridCol>
                <a:gridCol w="521630">
                  <a:extLst>
                    <a:ext uri="{9D8B030D-6E8A-4147-A177-3AD203B41FA5}">
                      <a16:colId xmlns:a16="http://schemas.microsoft.com/office/drawing/2014/main" val="2428506742"/>
                    </a:ext>
                  </a:extLst>
                </a:gridCol>
                <a:gridCol w="521630">
                  <a:extLst>
                    <a:ext uri="{9D8B030D-6E8A-4147-A177-3AD203B41FA5}">
                      <a16:colId xmlns:a16="http://schemas.microsoft.com/office/drawing/2014/main" val="3261261889"/>
                    </a:ext>
                  </a:extLst>
                </a:gridCol>
                <a:gridCol w="521630">
                  <a:extLst>
                    <a:ext uri="{9D8B030D-6E8A-4147-A177-3AD203B41FA5}">
                      <a16:colId xmlns:a16="http://schemas.microsoft.com/office/drawing/2014/main" val="3710415874"/>
                    </a:ext>
                  </a:extLst>
                </a:gridCol>
                <a:gridCol w="521630">
                  <a:extLst>
                    <a:ext uri="{9D8B030D-6E8A-4147-A177-3AD203B41FA5}">
                      <a16:colId xmlns:a16="http://schemas.microsoft.com/office/drawing/2014/main" val="4121695006"/>
                    </a:ext>
                  </a:extLst>
                </a:gridCol>
                <a:gridCol w="521630">
                  <a:extLst>
                    <a:ext uri="{9D8B030D-6E8A-4147-A177-3AD203B41FA5}">
                      <a16:colId xmlns:a16="http://schemas.microsoft.com/office/drawing/2014/main" val="3368461818"/>
                    </a:ext>
                  </a:extLst>
                </a:gridCol>
                <a:gridCol w="521630">
                  <a:extLst>
                    <a:ext uri="{9D8B030D-6E8A-4147-A177-3AD203B41FA5}">
                      <a16:colId xmlns:a16="http://schemas.microsoft.com/office/drawing/2014/main" val="616920066"/>
                    </a:ext>
                  </a:extLst>
                </a:gridCol>
                <a:gridCol w="521630">
                  <a:extLst>
                    <a:ext uri="{9D8B030D-6E8A-4147-A177-3AD203B41FA5}">
                      <a16:colId xmlns:a16="http://schemas.microsoft.com/office/drawing/2014/main" val="1084858471"/>
                    </a:ext>
                  </a:extLst>
                </a:gridCol>
                <a:gridCol w="521630">
                  <a:extLst>
                    <a:ext uri="{9D8B030D-6E8A-4147-A177-3AD203B41FA5}">
                      <a16:colId xmlns:a16="http://schemas.microsoft.com/office/drawing/2014/main" val="3786023909"/>
                    </a:ext>
                  </a:extLst>
                </a:gridCol>
              </a:tblGrid>
              <a:tr h="252000">
                <a:tc>
                  <a:txBody>
                    <a:bodyPr/>
                    <a:lstStyle/>
                    <a:p>
                      <a:pPr algn="ctr" rtl="0" fontAlgn="ctr"/>
                      <a:r>
                        <a:rPr lang="pt-BR" sz="1100" b="1" i="0" u="none" strike="noStrike" err="1">
                          <a:solidFill>
                            <a:srgbClr val="000000"/>
                          </a:solidFill>
                          <a:effectLst/>
                          <a:latin typeface="Calibri" panose="020F0502020204030204" pitchFamily="34" charset="0"/>
                        </a:rPr>
                        <a:t>jan</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fev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err="1">
                          <a:solidFill>
                            <a:srgbClr val="000000"/>
                          </a:solidFill>
                          <a:effectLst/>
                          <a:latin typeface="Calibri" panose="020F0502020204030204" pitchFamily="34" charset="0"/>
                        </a:rPr>
                        <a:t>mai</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ago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set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out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nov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4232601224"/>
                  </a:ext>
                </a:extLst>
              </a:tr>
              <a:tr h="396000">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-5,14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-5,15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-5,16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-7,20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-16,92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-19,52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-17,90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-16,06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-11,1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-6,44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-5,28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-5,23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4910849"/>
                  </a:ext>
                </a:extLst>
              </a:tr>
            </a:tbl>
          </a:graphicData>
        </a:graphic>
      </p:graphicFrame>
      <p:sp>
        <p:nvSpPr>
          <p:cNvPr id="6" name="CaixaDeTexto 5">
            <a:extLst>
              <a:ext uri="{FF2B5EF4-FFF2-40B4-BE49-F238E27FC236}">
                <a16:creationId xmlns:a16="http://schemas.microsoft.com/office/drawing/2014/main" id="{3D5595E5-F1DB-CF3F-7B81-9C6BA9D64556}"/>
              </a:ext>
            </a:extLst>
          </p:cNvPr>
          <p:cNvSpPr txBox="1"/>
          <p:nvPr/>
        </p:nvSpPr>
        <p:spPr>
          <a:xfrm>
            <a:off x="5881087" y="5486545"/>
            <a:ext cx="3928448" cy="409343"/>
          </a:xfrm>
          <a:prstGeom prst="rect">
            <a:avLst/>
          </a:prstGeom>
          <a:noFill/>
        </p:spPr>
        <p:txBody>
          <a:bodyPr wrap="square" rtlCol="0" anchor="t">
            <a:spAutoFit/>
          </a:bodyPr>
          <a:lstStyle/>
          <a:p>
            <a:pPr algn="ctr" defTabSz="432008">
              <a:lnSpc>
                <a:spcPct val="108000"/>
              </a:lnSpc>
              <a:spcAft>
                <a:spcPts val="1200"/>
              </a:spcAft>
              <a:buClr>
                <a:srgbClr val="254061"/>
              </a:buClr>
              <a:buSzPct val="120000"/>
              <a:defRPr/>
            </a:pPr>
            <a:r>
              <a:rPr lang="pt-BR" altLang="pt-BR" sz="2000">
                <a:latin typeface="+mj-lt"/>
                <a:cs typeface="Arial" panose="020B0604020202020204" pitchFamily="34" charset="0"/>
              </a:rPr>
              <a:t>Formato editável:</a:t>
            </a:r>
          </a:p>
        </p:txBody>
      </p:sp>
    </p:spTree>
    <p:extLst>
      <p:ext uri="{BB962C8B-B14F-4D97-AF65-F5344CB8AC3E}">
        <p14:creationId xmlns:p14="http://schemas.microsoft.com/office/powerpoint/2010/main" val="2887373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Belo Monte (3/3)</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28</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4423240" cy="1421928"/>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Consideração de posto intermediário de vazões influenciando o nível do canal de fuga da UHE Belo Monte (posto 293).</a:t>
            </a:r>
          </a:p>
        </p:txBody>
      </p:sp>
      <p:pic>
        <p:nvPicPr>
          <p:cNvPr id="5" name="Imagem 4"/>
          <p:cNvPicPr>
            <a:picLocks noChangeAspect="1"/>
          </p:cNvPicPr>
          <p:nvPr/>
        </p:nvPicPr>
        <p:blipFill>
          <a:blip r:embed="rId3">
            <a:extLst>
              <a:ext uri="{28A0092B-C50C-407E-A947-70E740481C1C}">
                <a14:useLocalDpi xmlns:a14="http://schemas.microsoft.com/office/drawing/2010/main" val="0"/>
              </a:ext>
            </a:extLst>
          </a:blip>
          <a:srcRect/>
          <a:stretch/>
        </p:blipFill>
        <p:spPr>
          <a:xfrm>
            <a:off x="5528453" y="1247842"/>
            <a:ext cx="5476224" cy="5017322"/>
          </a:xfrm>
          <a:prstGeom prst="rect">
            <a:avLst/>
          </a:prstGeom>
        </p:spPr>
      </p:pic>
      <p:sp>
        <p:nvSpPr>
          <p:cNvPr id="6" name="Retângulo 5"/>
          <p:cNvSpPr/>
          <p:nvPr/>
        </p:nvSpPr>
        <p:spPr>
          <a:xfrm>
            <a:off x="3877177" y="6356067"/>
            <a:ext cx="7637732" cy="307777"/>
          </a:xfrm>
          <a:prstGeom prst="rect">
            <a:avLst/>
          </a:prstGeom>
          <a:ln>
            <a:solidFill>
              <a:srgbClr val="002060"/>
            </a:solidFill>
          </a:ln>
        </p:spPr>
        <p:txBody>
          <a:bodyPr wrap="none">
            <a:spAutoFit/>
          </a:bodyPr>
          <a:lstStyle/>
          <a:p>
            <a:pPr algn="just" defTabSz="432008">
              <a:spcAft>
                <a:spcPts val="600"/>
              </a:spcAft>
              <a:buClr>
                <a:srgbClr val="254061"/>
              </a:buClr>
              <a:buSzPct val="120000"/>
              <a:defRPr/>
            </a:pPr>
            <a:r>
              <a:rPr lang="pt-BR" altLang="pt-BR" sz="1400">
                <a:solidFill>
                  <a:schemeClr val="tx1">
                    <a:lumMod val="75000"/>
                    <a:lumOff val="25000"/>
                  </a:schemeClr>
                </a:solidFill>
                <a:cs typeface="Arial" panose="020B0604020202020204" pitchFamily="34" charset="0"/>
              </a:rPr>
              <a:t>Observação: q293 = 7% q288 (</a:t>
            </a:r>
            <a:r>
              <a:rPr lang="pt-BR" altLang="pt-BR" sz="1400" err="1">
                <a:solidFill>
                  <a:schemeClr val="tx1">
                    <a:lumMod val="75000"/>
                    <a:lumOff val="25000"/>
                  </a:schemeClr>
                </a:solidFill>
                <a:cs typeface="Arial" panose="020B0604020202020204" pitchFamily="34" charset="0"/>
              </a:rPr>
              <a:t>Bacajá</a:t>
            </a:r>
            <a:r>
              <a:rPr lang="pt-BR" altLang="pt-BR" sz="1400">
                <a:solidFill>
                  <a:schemeClr val="tx1">
                    <a:lumMod val="75000"/>
                    <a:lumOff val="25000"/>
                  </a:schemeClr>
                </a:solidFill>
                <a:cs typeface="Arial" panose="020B0604020202020204" pitchFamily="34" charset="0"/>
              </a:rPr>
              <a:t>) + min (</a:t>
            </a:r>
            <a:r>
              <a:rPr lang="pt-BR" altLang="pt-BR" sz="1400" err="1">
                <a:solidFill>
                  <a:schemeClr val="tx1">
                    <a:lumMod val="75000"/>
                    <a:lumOff val="25000"/>
                  </a:schemeClr>
                </a:solidFill>
                <a:cs typeface="Arial" panose="020B0604020202020204" pitchFamily="34" charset="0"/>
              </a:rPr>
              <a:t>qTVR</a:t>
            </a:r>
            <a:r>
              <a:rPr lang="pt-BR" altLang="pt-BR" sz="1400">
                <a:solidFill>
                  <a:schemeClr val="tx1">
                    <a:lumMod val="75000"/>
                    <a:lumOff val="25000"/>
                  </a:schemeClr>
                </a:solidFill>
                <a:cs typeface="Arial" panose="020B0604020202020204" pitchFamily="34" charset="0"/>
              </a:rPr>
              <a:t>, q288), onde </a:t>
            </a:r>
            <a:r>
              <a:rPr lang="pt-BR" altLang="pt-BR" sz="1400" err="1">
                <a:solidFill>
                  <a:schemeClr val="tx1">
                    <a:lumMod val="75000"/>
                    <a:lumOff val="25000"/>
                  </a:schemeClr>
                </a:solidFill>
                <a:cs typeface="Arial" panose="020B0604020202020204" pitchFamily="34" charset="0"/>
              </a:rPr>
              <a:t>qTVR</a:t>
            </a:r>
            <a:r>
              <a:rPr lang="pt-BR" altLang="pt-BR" sz="1400">
                <a:solidFill>
                  <a:schemeClr val="tx1">
                    <a:lumMod val="75000"/>
                    <a:lumOff val="25000"/>
                  </a:schemeClr>
                </a:solidFill>
                <a:cs typeface="Arial" panose="020B0604020202020204" pitchFamily="34" charset="0"/>
              </a:rPr>
              <a:t> = hidrogramas B e A alternados</a:t>
            </a:r>
          </a:p>
        </p:txBody>
      </p:sp>
      <p:sp>
        <p:nvSpPr>
          <p:cNvPr id="8" name="Freeform 11">
            <a:extLst>
              <a:ext uri="{FF2B5EF4-FFF2-40B4-BE49-F238E27FC236}">
                <a16:creationId xmlns:a16="http://schemas.microsoft.com/office/drawing/2014/main" id="{72541EC2-0834-1D81-09DF-ADC2534F0085}"/>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pic>
        <p:nvPicPr>
          <p:cNvPr id="7" name="Imagem 6">
            <a:extLst>
              <a:ext uri="{FF2B5EF4-FFF2-40B4-BE49-F238E27FC236}">
                <a16:creationId xmlns:a16="http://schemas.microsoft.com/office/drawing/2014/main" id="{AB1891C8-D175-FA49-148E-6284D0A3B5D6}"/>
              </a:ext>
            </a:extLst>
          </p:cNvPr>
          <p:cNvPicPr>
            <a:picLocks noChangeAspect="1"/>
          </p:cNvPicPr>
          <p:nvPr/>
        </p:nvPicPr>
        <p:blipFill>
          <a:blip r:embed="rId5"/>
          <a:srcRect r="21705"/>
          <a:stretch>
            <a:fillRect/>
          </a:stretch>
        </p:blipFill>
        <p:spPr>
          <a:xfrm>
            <a:off x="981145" y="2598572"/>
            <a:ext cx="3436297" cy="2495799"/>
          </a:xfrm>
          <a:prstGeom prst="rect">
            <a:avLst/>
          </a:prstGeom>
        </p:spPr>
      </p:pic>
    </p:spTree>
    <p:extLst>
      <p:ext uri="{BB962C8B-B14F-4D97-AF65-F5344CB8AC3E}">
        <p14:creationId xmlns:p14="http://schemas.microsoft.com/office/powerpoint/2010/main" val="2189819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4A1FF2EF-107D-F5D0-96D2-FE6B9B47138F}"/>
              </a:ext>
            </a:extLst>
          </p:cNvPr>
          <p:cNvPicPr>
            <a:picLocks noChangeAspect="1"/>
          </p:cNvPicPr>
          <p:nvPr/>
        </p:nvPicPr>
        <p:blipFill>
          <a:blip r:embed="rId3"/>
          <a:stretch>
            <a:fillRect/>
          </a:stretch>
        </p:blipFill>
        <p:spPr>
          <a:xfrm>
            <a:off x="1207412" y="1411446"/>
            <a:ext cx="9802469" cy="4676933"/>
          </a:xfrm>
          <a:prstGeom prst="rect">
            <a:avLst/>
          </a:prstGeom>
        </p:spPr>
      </p:pic>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Ilha Solteira e Três Irmãos</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29</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11459046" cy="424732"/>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Consideração do mesmo nível de montante para as </a:t>
            </a:r>
            <a:r>
              <a:rPr lang="pt-BR" altLang="pt-BR" sz="2000" err="1">
                <a:latin typeface="+mj-lt"/>
                <a:cs typeface="Arial" panose="020B0604020202020204" pitchFamily="34" charset="0"/>
              </a:rPr>
              <a:t>UHEs</a:t>
            </a:r>
            <a:r>
              <a:rPr lang="pt-BR" altLang="pt-BR" sz="2000">
                <a:latin typeface="+mj-lt"/>
                <a:cs typeface="Arial" panose="020B0604020202020204" pitchFamily="34" charset="0"/>
              </a:rPr>
              <a:t> Ilha Solteira e Três Irmãos. </a:t>
            </a:r>
          </a:p>
        </p:txBody>
      </p:sp>
      <p:sp>
        <p:nvSpPr>
          <p:cNvPr id="12" name="Retângulo 11">
            <a:extLst>
              <a:ext uri="{FF2B5EF4-FFF2-40B4-BE49-F238E27FC236}">
                <a16:creationId xmlns:a16="http://schemas.microsoft.com/office/drawing/2014/main" id="{E325AC1C-4BA2-2A01-B302-C6581B249B61}"/>
              </a:ext>
            </a:extLst>
          </p:cNvPr>
          <p:cNvSpPr/>
          <p:nvPr/>
        </p:nvSpPr>
        <p:spPr>
          <a:xfrm>
            <a:off x="1320800" y="2209800"/>
            <a:ext cx="2235200" cy="2794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19055AA3-BDA3-EDB3-89F8-B91DB7C22603}"/>
              </a:ext>
            </a:extLst>
          </p:cNvPr>
          <p:cNvSpPr/>
          <p:nvPr/>
        </p:nvSpPr>
        <p:spPr>
          <a:xfrm>
            <a:off x="3797300" y="5461000"/>
            <a:ext cx="6985000" cy="2921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Freeform 11">
            <a:extLst>
              <a:ext uri="{FF2B5EF4-FFF2-40B4-BE49-F238E27FC236}">
                <a16:creationId xmlns:a16="http://schemas.microsoft.com/office/drawing/2014/main" id="{B770BBAF-8172-D94E-7020-97FF21FC11AE}"/>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1028497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Revisões</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3</a:t>
            </a:fld>
            <a:endParaRPr lang="pt-BR" sz="1200">
              <a:solidFill>
                <a:schemeClr val="tx1">
                  <a:lumMod val="65000"/>
                  <a:lumOff val="35000"/>
                </a:schemeClr>
              </a:solidFill>
            </a:endParaRPr>
          </a:p>
        </p:txBody>
      </p:sp>
      <p:graphicFrame>
        <p:nvGraphicFramePr>
          <p:cNvPr id="5" name="Tabela 4"/>
          <p:cNvGraphicFramePr>
            <a:graphicFrameLocks noGrp="1"/>
          </p:cNvGraphicFramePr>
          <p:nvPr>
            <p:extLst>
              <p:ext uri="{D42A27DB-BD31-4B8C-83A1-F6EECF244321}">
                <p14:modId xmlns:p14="http://schemas.microsoft.com/office/powerpoint/2010/main" val="3154774262"/>
              </p:ext>
            </p:extLst>
          </p:nvPr>
        </p:nvGraphicFramePr>
        <p:xfrm>
          <a:off x="359072" y="1290998"/>
          <a:ext cx="11520000" cy="3672840"/>
        </p:xfrm>
        <a:graphic>
          <a:graphicData uri="http://schemas.openxmlformats.org/drawingml/2006/table">
            <a:tbl>
              <a:tblPr firstRow="1">
                <a:tableStyleId>{10A1B5D5-9B99-4C35-A422-299274C87663}</a:tableStyleId>
              </a:tblPr>
              <a:tblGrid>
                <a:gridCol w="936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8784000">
                  <a:extLst>
                    <a:ext uri="{9D8B030D-6E8A-4147-A177-3AD203B41FA5}">
                      <a16:colId xmlns:a16="http://schemas.microsoft.com/office/drawing/2014/main" val="20002"/>
                    </a:ext>
                  </a:extLst>
                </a:gridCol>
              </a:tblGrid>
              <a:tr h="370840">
                <a:tc>
                  <a:txBody>
                    <a:bodyPr/>
                    <a:lstStyle/>
                    <a:p>
                      <a:r>
                        <a:rPr lang="pt-BR">
                          <a:solidFill>
                            <a:schemeClr val="tx1"/>
                          </a:solidFill>
                        </a:rPr>
                        <a:t>Revisão</a:t>
                      </a:r>
                    </a:p>
                  </a:txBody>
                  <a:tcPr>
                    <a:solidFill>
                      <a:srgbClr val="FFC000"/>
                    </a:solidFill>
                  </a:tcPr>
                </a:tc>
                <a:tc>
                  <a:txBody>
                    <a:bodyPr/>
                    <a:lstStyle/>
                    <a:p>
                      <a:r>
                        <a:rPr lang="pt-BR">
                          <a:solidFill>
                            <a:schemeClr val="tx1"/>
                          </a:solidFill>
                        </a:rPr>
                        <a:t>Data</a:t>
                      </a:r>
                    </a:p>
                  </a:txBody>
                  <a:tcPr>
                    <a:solidFill>
                      <a:srgbClr val="FFC000"/>
                    </a:solidFill>
                  </a:tcPr>
                </a:tc>
                <a:tc>
                  <a:txBody>
                    <a:bodyPr/>
                    <a:lstStyle/>
                    <a:p>
                      <a:r>
                        <a:rPr lang="pt-BR">
                          <a:solidFill>
                            <a:schemeClr val="tx1"/>
                          </a:solidFill>
                        </a:rPr>
                        <a:t>Descrição</a:t>
                      </a:r>
                    </a:p>
                  </a:txBody>
                  <a:tcPr>
                    <a:solidFill>
                      <a:srgbClr val="FFC000"/>
                    </a:solidFill>
                  </a:tcPr>
                </a:tc>
                <a:extLst>
                  <a:ext uri="{0D108BD9-81ED-4DB2-BD59-A6C34878D82A}">
                    <a16:rowId xmlns:a16="http://schemas.microsoft.com/office/drawing/2014/main" val="10000"/>
                  </a:ext>
                </a:extLst>
              </a:tr>
              <a:tr h="370840">
                <a:tc>
                  <a:txBody>
                    <a:bodyPr/>
                    <a:lstStyle/>
                    <a:p>
                      <a:r>
                        <a:rPr lang="pt-BR"/>
                        <a:t>0</a:t>
                      </a:r>
                    </a:p>
                  </a:txBody>
                  <a:tcPr/>
                </a:tc>
                <a:tc>
                  <a:txBody>
                    <a:bodyPr/>
                    <a:lstStyle/>
                    <a:p>
                      <a:r>
                        <a:rPr lang="pt-BR"/>
                        <a:t>Novembro/2020</a:t>
                      </a:r>
                    </a:p>
                  </a:txBody>
                  <a:tcPr/>
                </a:tc>
                <a:tc>
                  <a:txBody>
                    <a:bodyPr/>
                    <a:lstStyle/>
                    <a:p>
                      <a:r>
                        <a:rPr lang="pt-BR"/>
                        <a:t>Original</a:t>
                      </a:r>
                    </a:p>
                  </a:txBody>
                  <a:tcPr/>
                </a:tc>
                <a:extLst>
                  <a:ext uri="{0D108BD9-81ED-4DB2-BD59-A6C34878D82A}">
                    <a16:rowId xmlns:a16="http://schemas.microsoft.com/office/drawing/2014/main" val="10001"/>
                  </a:ext>
                </a:extLst>
              </a:tr>
              <a:tr h="370840">
                <a:tc>
                  <a:txBody>
                    <a:bodyPr/>
                    <a:lstStyle/>
                    <a:p>
                      <a:r>
                        <a:rPr lang="pt-BR"/>
                        <a:t>1</a:t>
                      </a:r>
                    </a:p>
                  </a:txBody>
                  <a:tcPr/>
                </a:tc>
                <a:tc>
                  <a:txBody>
                    <a:bodyPr/>
                    <a:lstStyle/>
                    <a:p>
                      <a:r>
                        <a:rPr lang="pt-BR"/>
                        <a:t>Agosto/2021</a:t>
                      </a:r>
                    </a:p>
                  </a:txBody>
                  <a:tcPr/>
                </a:tc>
                <a:tc>
                  <a:txBody>
                    <a:bodyPr/>
                    <a:lstStyle/>
                    <a:p>
                      <a:r>
                        <a:rPr lang="pt-BR"/>
                        <a:t>Adequaçã</a:t>
                      </a:r>
                      <a:r>
                        <a:rPr lang="pt-BR" baseline="0"/>
                        <a:t>o às atualizações introduzidas pela PRT 21/2021</a:t>
                      </a:r>
                      <a:endParaRPr lang="pt-BR"/>
                    </a:p>
                  </a:txBody>
                  <a:tcPr/>
                </a:tc>
                <a:extLst>
                  <a:ext uri="{0D108BD9-81ED-4DB2-BD59-A6C34878D82A}">
                    <a16:rowId xmlns:a16="http://schemas.microsoft.com/office/drawing/2014/main" val="10002"/>
                  </a:ext>
                </a:extLst>
              </a:tr>
              <a:tr h="320040">
                <a:tc>
                  <a:txBody>
                    <a:bodyPr/>
                    <a:lstStyle/>
                    <a:p>
                      <a:r>
                        <a:rPr lang="pt-BR"/>
                        <a:t>2</a:t>
                      </a:r>
                    </a:p>
                  </a:txBody>
                  <a:tcPr/>
                </a:tc>
                <a:tc>
                  <a:txBody>
                    <a:bodyPr/>
                    <a:lstStyle/>
                    <a:p>
                      <a:r>
                        <a:rPr lang="pt-BR"/>
                        <a:t>Maio/2022</a:t>
                      </a:r>
                    </a:p>
                  </a:txBody>
                  <a:tcPr/>
                </a:tc>
                <a:tc>
                  <a:txBody>
                    <a:bodyPr/>
                    <a:lstStyle/>
                    <a:p>
                      <a:r>
                        <a:rPr lang="pt-BR"/>
                        <a:t>Atualização da parametrização para 2022 e inclusão das regras de operação do Rio Tocantins</a:t>
                      </a:r>
                    </a:p>
                  </a:txBody>
                  <a:tcPr/>
                </a:tc>
                <a:extLst>
                  <a:ext uri="{0D108BD9-81ED-4DB2-BD59-A6C34878D82A}">
                    <a16:rowId xmlns:a16="http://schemas.microsoft.com/office/drawing/2014/main" val="10003"/>
                  </a:ext>
                </a:extLst>
              </a:tr>
              <a:tr h="320040">
                <a:tc>
                  <a:txBody>
                    <a:bodyPr/>
                    <a:lstStyle/>
                    <a:p>
                      <a:r>
                        <a:rPr lang="pt-BR"/>
                        <a:t>3</a:t>
                      </a:r>
                    </a:p>
                  </a:txBody>
                  <a:tcPr/>
                </a:tc>
                <a:tc>
                  <a:txBody>
                    <a:bodyPr/>
                    <a:lstStyle/>
                    <a:p>
                      <a:r>
                        <a:rPr lang="pt-BR"/>
                        <a:t>Março/2023</a:t>
                      </a:r>
                    </a:p>
                  </a:txBody>
                  <a:tcPr/>
                </a:tc>
                <a:tc>
                  <a:txBody>
                    <a:bodyPr/>
                    <a:lstStyle/>
                    <a:p>
                      <a:r>
                        <a:rPr lang="pt-BR"/>
                        <a:t>Atualização da parametrização para 2023, inclusão das regras de operação do Rio Paranapanema e inclusão da seleção de variáveis</a:t>
                      </a:r>
                    </a:p>
                  </a:txBody>
                  <a:tcPr/>
                </a:tc>
                <a:extLst>
                  <a:ext uri="{0D108BD9-81ED-4DB2-BD59-A6C34878D82A}">
                    <a16:rowId xmlns:a16="http://schemas.microsoft.com/office/drawing/2014/main" val="3290452779"/>
                  </a:ext>
                </a:extLst>
              </a:tr>
              <a:tr h="320040">
                <a:tc>
                  <a:txBody>
                    <a:bodyPr/>
                    <a:lstStyle/>
                    <a:p>
                      <a:r>
                        <a:rPr lang="pt-BR"/>
                        <a:t>4</a:t>
                      </a:r>
                    </a:p>
                  </a:txBody>
                  <a:tcPr/>
                </a:tc>
                <a:tc>
                  <a:txBody>
                    <a:bodyPr/>
                    <a:lstStyle/>
                    <a:p>
                      <a:r>
                        <a:rPr lang="pt-BR"/>
                        <a:t>Agosto/2025</a:t>
                      </a:r>
                    </a:p>
                  </a:txBody>
                  <a:tcPr/>
                </a:tc>
                <a:tc>
                  <a:txBody>
                    <a:bodyPr/>
                    <a:lstStyle/>
                    <a:p>
                      <a:r>
                        <a:rPr lang="pt-BR"/>
                        <a:t>Atualização da parametrização para 2025, inclusão da consideração da série de vazão artificial da UHE Salto Apiacás e modelagem da UHE Jirau considerando a operação na cota 90m ampliada</a:t>
                      </a:r>
                    </a:p>
                  </a:txBody>
                  <a:tcPr/>
                </a:tc>
                <a:extLst>
                  <a:ext uri="{0D108BD9-81ED-4DB2-BD59-A6C34878D82A}">
                    <a16:rowId xmlns:a16="http://schemas.microsoft.com/office/drawing/2014/main" val="571755108"/>
                  </a:ext>
                </a:extLst>
              </a:tr>
              <a:tr h="320040">
                <a:tc>
                  <a:txBody>
                    <a:bodyPr/>
                    <a:lstStyle/>
                    <a:p>
                      <a:r>
                        <a:rPr lang="pt-BR"/>
                        <a:t>5</a:t>
                      </a:r>
                    </a:p>
                  </a:txBody>
                  <a:tcPr/>
                </a:tc>
                <a:tc>
                  <a:txBody>
                    <a:bodyPr/>
                    <a:lstStyle/>
                    <a:p>
                      <a:r>
                        <a:rPr lang="pt-BR"/>
                        <a:t>Abril/2026</a:t>
                      </a:r>
                    </a:p>
                  </a:txBody>
                  <a:tcPr/>
                </a:tc>
                <a:tc>
                  <a:txBody>
                    <a:bodyPr/>
                    <a:lstStyle/>
                    <a:p>
                      <a:r>
                        <a:rPr lang="pt-BR"/>
                        <a:t>Atualização para interface Encad 5.8.17 e inclusão de roteiro com recuperação de opções de execução de casos antigos </a:t>
                      </a:r>
                    </a:p>
                  </a:txBody>
                  <a:tcPr/>
                </a:tc>
                <a:extLst>
                  <a:ext uri="{0D108BD9-81ED-4DB2-BD59-A6C34878D82A}">
                    <a16:rowId xmlns:a16="http://schemas.microsoft.com/office/drawing/2014/main" val="787501084"/>
                  </a:ext>
                </a:extLst>
              </a:tr>
            </a:tbl>
          </a:graphicData>
        </a:graphic>
      </p:graphicFrame>
      <p:sp>
        <p:nvSpPr>
          <p:cNvPr id="6" name="Freeform 11">
            <a:extLst>
              <a:ext uri="{FF2B5EF4-FFF2-40B4-BE49-F238E27FC236}">
                <a16:creationId xmlns:a16="http://schemas.microsoft.com/office/drawing/2014/main" id="{2A3BCA01-A1F5-B712-A686-D674B7EEDEAA}"/>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3"/>
            <a:stretch>
              <a:fillRect/>
            </a:stretch>
          </a:blipFill>
        </p:spPr>
        <p:txBody>
          <a:bodyPr/>
          <a:lstStyle/>
          <a:p>
            <a:endParaRPr lang="pt-BR"/>
          </a:p>
        </p:txBody>
      </p:sp>
    </p:spTree>
    <p:extLst>
      <p:ext uri="{BB962C8B-B14F-4D97-AF65-F5344CB8AC3E}">
        <p14:creationId xmlns:p14="http://schemas.microsoft.com/office/powerpoint/2010/main" val="4105499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D4F28-6224-8EF6-5157-9609A4E10F5F}"/>
            </a:ext>
          </a:extLst>
        </p:cNvPr>
        <p:cNvGrpSpPr/>
        <p:nvPr/>
      </p:nvGrpSpPr>
      <p:grpSpPr>
        <a:xfrm>
          <a:off x="0" y="0"/>
          <a:ext cx="0" cy="0"/>
          <a:chOff x="0" y="0"/>
          <a:chExt cx="0" cy="0"/>
        </a:xfrm>
      </p:grpSpPr>
      <p:pic>
        <p:nvPicPr>
          <p:cNvPr id="11" name="Imagem 10">
            <a:extLst>
              <a:ext uri="{FF2B5EF4-FFF2-40B4-BE49-F238E27FC236}">
                <a16:creationId xmlns:a16="http://schemas.microsoft.com/office/drawing/2014/main" id="{2FB9925B-0C3E-3073-38D2-AFC4AA353278}"/>
              </a:ext>
            </a:extLst>
          </p:cNvPr>
          <p:cNvPicPr>
            <a:picLocks noChangeAspect="1"/>
          </p:cNvPicPr>
          <p:nvPr/>
        </p:nvPicPr>
        <p:blipFill>
          <a:blip r:embed="rId3"/>
          <a:stretch>
            <a:fillRect/>
          </a:stretch>
        </p:blipFill>
        <p:spPr>
          <a:xfrm>
            <a:off x="633412" y="1319212"/>
            <a:ext cx="10487025" cy="4829175"/>
          </a:xfrm>
          <a:prstGeom prst="rect">
            <a:avLst/>
          </a:prstGeom>
        </p:spPr>
      </p:pic>
      <p:sp>
        <p:nvSpPr>
          <p:cNvPr id="3" name="Retângulo 2">
            <a:extLst>
              <a:ext uri="{FF2B5EF4-FFF2-40B4-BE49-F238E27FC236}">
                <a16:creationId xmlns:a16="http://schemas.microsoft.com/office/drawing/2014/main" id="{77F34DC9-C74D-F294-1BC7-80A2601F5C8D}"/>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09EB93C-B585-7D13-4398-BAC27D49E70C}"/>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Salto Apiacás</a:t>
            </a:r>
          </a:p>
        </p:txBody>
      </p:sp>
      <p:sp>
        <p:nvSpPr>
          <p:cNvPr id="13" name="CaixaDeTexto 12">
            <a:extLst>
              <a:ext uri="{FF2B5EF4-FFF2-40B4-BE49-F238E27FC236}">
                <a16:creationId xmlns:a16="http://schemas.microsoft.com/office/drawing/2014/main" id="{B19F150D-70C9-E860-7A7E-8CAE3534FDB4}"/>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30</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D7BD9686-C543-C26A-5A1B-7B19FDD715BA}"/>
              </a:ext>
            </a:extLst>
          </p:cNvPr>
          <p:cNvSpPr txBox="1"/>
          <p:nvPr/>
        </p:nvSpPr>
        <p:spPr>
          <a:xfrm>
            <a:off x="359072" y="911713"/>
            <a:ext cx="10886068" cy="409343"/>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Série de vazões: série de vazões artificiais (posto 305), em vez da série natural (posto 225).</a:t>
            </a:r>
          </a:p>
        </p:txBody>
      </p:sp>
      <p:sp>
        <p:nvSpPr>
          <p:cNvPr id="12" name="Retângulo 11">
            <a:extLst>
              <a:ext uri="{FF2B5EF4-FFF2-40B4-BE49-F238E27FC236}">
                <a16:creationId xmlns:a16="http://schemas.microsoft.com/office/drawing/2014/main" id="{66369570-9B66-BEC0-20A1-73C96C68908C}"/>
              </a:ext>
            </a:extLst>
          </p:cNvPr>
          <p:cNvSpPr/>
          <p:nvPr/>
        </p:nvSpPr>
        <p:spPr>
          <a:xfrm>
            <a:off x="781050" y="3143250"/>
            <a:ext cx="2088000" cy="3240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A0D360E1-9CAB-F8B2-4933-3D1E82EE2878}"/>
              </a:ext>
            </a:extLst>
          </p:cNvPr>
          <p:cNvSpPr/>
          <p:nvPr/>
        </p:nvSpPr>
        <p:spPr>
          <a:xfrm>
            <a:off x="8388470" y="2200275"/>
            <a:ext cx="2376000" cy="2880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Freeform 11">
            <a:extLst>
              <a:ext uri="{FF2B5EF4-FFF2-40B4-BE49-F238E27FC236}">
                <a16:creationId xmlns:a16="http://schemas.microsoft.com/office/drawing/2014/main" id="{5FA19A85-F435-11C8-2517-CCCEEFE0A8A3}"/>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4172456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DBA227E-9A19-1614-060E-4DEF31844FFE}"/>
              </a:ext>
            </a:extLst>
          </p:cNvPr>
          <p:cNvPicPr>
            <a:picLocks noChangeAspect="1"/>
          </p:cNvPicPr>
          <p:nvPr/>
        </p:nvPicPr>
        <p:blipFill>
          <a:blip r:embed="rId3"/>
          <a:stretch>
            <a:fillRect/>
          </a:stretch>
        </p:blipFill>
        <p:spPr>
          <a:xfrm>
            <a:off x="3388832" y="2025697"/>
            <a:ext cx="4812771" cy="4355989"/>
          </a:xfrm>
          <a:prstGeom prst="rect">
            <a:avLst/>
          </a:prstGeom>
        </p:spPr>
      </p:pic>
      <p:sp>
        <p:nvSpPr>
          <p:cNvPr id="9" name="CaixaDeTexto 8">
            <a:extLst>
              <a:ext uri="{FF2B5EF4-FFF2-40B4-BE49-F238E27FC236}">
                <a16:creationId xmlns:a16="http://schemas.microsoft.com/office/drawing/2014/main" id="{ACABCF81-4E55-4822-8F73-B77A69063FD8}"/>
              </a:ext>
            </a:extLst>
          </p:cNvPr>
          <p:cNvSpPr txBox="1"/>
          <p:nvPr/>
        </p:nvSpPr>
        <p:spPr>
          <a:xfrm>
            <a:off x="345299" y="914424"/>
            <a:ext cx="11472819" cy="741742"/>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Consideração das Regras de Operação do Rio São Francisco, estabelecidas na Resolução ANA nº 2.081, de 04 de dezembro de 2017, aplicadas em todo o histórico de simulação.</a:t>
            </a:r>
          </a:p>
        </p:txBody>
      </p:sp>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Regras de Operação do São Francisco (1/3)</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31</a:t>
            </a:fld>
            <a:endParaRPr lang="pt-BR" sz="1200">
              <a:solidFill>
                <a:schemeClr val="tx1">
                  <a:lumMod val="65000"/>
                  <a:lumOff val="35000"/>
                </a:schemeClr>
              </a:solidFill>
            </a:endParaRPr>
          </a:p>
        </p:txBody>
      </p:sp>
      <p:sp>
        <p:nvSpPr>
          <p:cNvPr id="10" name="CaixaDeTexto 9">
            <a:extLst>
              <a:ext uri="{FF2B5EF4-FFF2-40B4-BE49-F238E27FC236}">
                <a16:creationId xmlns:a16="http://schemas.microsoft.com/office/drawing/2014/main" id="{ACABCF81-4E55-4822-8F73-B77A69063FD8}"/>
              </a:ext>
            </a:extLst>
          </p:cNvPr>
          <p:cNvSpPr txBox="1"/>
          <p:nvPr/>
        </p:nvSpPr>
        <p:spPr>
          <a:xfrm>
            <a:off x="8639591" y="5413503"/>
            <a:ext cx="2140262" cy="830997"/>
          </a:xfrm>
          <a:prstGeom prst="rect">
            <a:avLst/>
          </a:prstGeom>
          <a:noFill/>
          <a:ln w="19050">
            <a:solidFill>
              <a:srgbClr val="953735"/>
            </a:solidFill>
          </a:ln>
        </p:spPr>
        <p:txBody>
          <a:bodyPr wrap="square" rtlCol="0" anchor="t">
            <a:spAutoFit/>
          </a:bodyPr>
          <a:lstStyle/>
          <a:p>
            <a:pPr algn="ctr" defTabSz="432008">
              <a:spcAft>
                <a:spcPts val="600"/>
              </a:spcAft>
              <a:buClr>
                <a:srgbClr val="254061"/>
              </a:buClr>
              <a:buSzPct val="120000"/>
              <a:defRPr/>
            </a:pPr>
            <a:r>
              <a:rPr lang="pt-BR" altLang="pt-BR" sz="1600">
                <a:solidFill>
                  <a:srgbClr val="953735"/>
                </a:solidFill>
                <a:latin typeface="+mj-lt"/>
                <a:cs typeface="Arial" panose="020B0604020202020204" pitchFamily="34" charset="0"/>
              </a:rPr>
              <a:t>Passo 2: selecionar o último período possível nas caixas de seleção</a:t>
            </a:r>
          </a:p>
        </p:txBody>
      </p:sp>
      <p:cxnSp>
        <p:nvCxnSpPr>
          <p:cNvPr id="14" name="Conector de seta reta 13"/>
          <p:cNvCxnSpPr>
            <a:cxnSpLocks/>
          </p:cNvCxnSpPr>
          <p:nvPr/>
        </p:nvCxnSpPr>
        <p:spPr>
          <a:xfrm>
            <a:off x="6698512" y="4987697"/>
            <a:ext cx="1824703" cy="629760"/>
          </a:xfrm>
          <a:prstGeom prst="straightConnector1">
            <a:avLst/>
          </a:prstGeom>
          <a:ln>
            <a:solidFill>
              <a:srgbClr val="953735"/>
            </a:solidFill>
            <a:tailEnd type="triangle"/>
          </a:ln>
        </p:spPr>
        <p:style>
          <a:lnRef idx="1">
            <a:schemeClr val="accent1"/>
          </a:lnRef>
          <a:fillRef idx="0">
            <a:schemeClr val="accent1"/>
          </a:fillRef>
          <a:effectRef idx="0">
            <a:schemeClr val="accent1"/>
          </a:effectRef>
          <a:fontRef idx="minor">
            <a:schemeClr val="tx1"/>
          </a:fontRef>
        </p:style>
      </p:cxnSp>
      <p:sp>
        <p:nvSpPr>
          <p:cNvPr id="8" name="CaixaDeTexto 7">
            <a:extLst>
              <a:ext uri="{FF2B5EF4-FFF2-40B4-BE49-F238E27FC236}">
                <a16:creationId xmlns:a16="http://schemas.microsoft.com/office/drawing/2014/main" id="{E4A202F0-F2C1-85CC-60EF-56B4360208A2}"/>
              </a:ext>
            </a:extLst>
          </p:cNvPr>
          <p:cNvSpPr txBox="1"/>
          <p:nvPr/>
        </p:nvSpPr>
        <p:spPr>
          <a:xfrm>
            <a:off x="3562883" y="1635548"/>
            <a:ext cx="4464670" cy="338554"/>
          </a:xfrm>
          <a:prstGeom prst="rect">
            <a:avLst/>
          </a:prstGeom>
          <a:noFill/>
          <a:ln w="19050">
            <a:solidFill>
              <a:srgbClr val="953735"/>
            </a:solidFill>
          </a:ln>
        </p:spPr>
        <p:txBody>
          <a:bodyPr wrap="square" rtlCol="0" anchor="t">
            <a:spAutoFit/>
          </a:bodyPr>
          <a:lstStyle/>
          <a:p>
            <a:pPr algn="ctr" defTabSz="432008">
              <a:buClr>
                <a:srgbClr val="254061"/>
              </a:buClr>
              <a:buSzPct val="120000"/>
              <a:defRPr/>
            </a:pPr>
            <a:r>
              <a:rPr lang="pt-BR" altLang="pt-BR" sz="1600">
                <a:solidFill>
                  <a:srgbClr val="953735"/>
                </a:solidFill>
                <a:latin typeface="+mj-lt"/>
                <a:cs typeface="Arial" panose="020B0604020202020204" pitchFamily="34" charset="0"/>
              </a:rPr>
              <a:t>Passo 1: acionar o </a:t>
            </a:r>
            <a:r>
              <a:rPr lang="pt-BR" altLang="pt-BR" sz="1600" err="1">
                <a:solidFill>
                  <a:srgbClr val="953735"/>
                </a:solidFill>
                <a:latin typeface="+mj-lt"/>
                <a:cs typeface="Arial" panose="020B0604020202020204" pitchFamily="34" charset="0"/>
              </a:rPr>
              <a:t>flag</a:t>
            </a:r>
            <a:r>
              <a:rPr lang="pt-BR" altLang="pt-BR" sz="1600">
                <a:solidFill>
                  <a:srgbClr val="953735"/>
                </a:solidFill>
                <a:latin typeface="+mj-lt"/>
                <a:cs typeface="Arial" panose="020B0604020202020204" pitchFamily="34" charset="0"/>
              </a:rPr>
              <a:t> na janela “Dados do Caso”</a:t>
            </a:r>
          </a:p>
        </p:txBody>
      </p:sp>
      <p:sp>
        <p:nvSpPr>
          <p:cNvPr id="11" name="Retângulo 10">
            <a:extLst>
              <a:ext uri="{FF2B5EF4-FFF2-40B4-BE49-F238E27FC236}">
                <a16:creationId xmlns:a16="http://schemas.microsoft.com/office/drawing/2014/main" id="{8C44A1D6-67D4-9718-002C-96B414288404}"/>
              </a:ext>
            </a:extLst>
          </p:cNvPr>
          <p:cNvSpPr/>
          <p:nvPr/>
        </p:nvSpPr>
        <p:spPr>
          <a:xfrm>
            <a:off x="3487479" y="4540102"/>
            <a:ext cx="3211033" cy="3960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Freeform 11">
            <a:extLst>
              <a:ext uri="{FF2B5EF4-FFF2-40B4-BE49-F238E27FC236}">
                <a16:creationId xmlns:a16="http://schemas.microsoft.com/office/drawing/2014/main" id="{D4CC95DA-B5F8-3B04-ABE0-EB1D6AB2E558}"/>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2982553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5D319-7307-B56C-EC31-19097A207CF4}"/>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E2C88882-4541-FAF4-B6CF-8B246534165B}"/>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70BABB32-8CCF-52B4-A5ED-4B8B7C0752EE}"/>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Regras de Operação do São Francisco (2/3)</a:t>
            </a:r>
          </a:p>
        </p:txBody>
      </p:sp>
      <p:sp>
        <p:nvSpPr>
          <p:cNvPr id="13" name="CaixaDeTexto 12">
            <a:extLst>
              <a:ext uri="{FF2B5EF4-FFF2-40B4-BE49-F238E27FC236}">
                <a16:creationId xmlns:a16="http://schemas.microsoft.com/office/drawing/2014/main" id="{42664E7C-3BBD-DCA1-837D-48FEAC53D9D6}"/>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32</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E9FE6C51-26F2-524E-84D0-157708E3B1EC}"/>
              </a:ext>
            </a:extLst>
          </p:cNvPr>
          <p:cNvSpPr txBox="1"/>
          <p:nvPr/>
        </p:nvSpPr>
        <p:spPr>
          <a:xfrm>
            <a:off x="359072" y="911713"/>
            <a:ext cx="4540099" cy="4552015"/>
          </a:xfrm>
          <a:prstGeom prst="rect">
            <a:avLst/>
          </a:prstGeom>
          <a:noFill/>
        </p:spPr>
        <p:txBody>
          <a:bodyPr wrap="square" rtlCol="0" anchor="t">
            <a:spAutoFit/>
          </a:bodyPr>
          <a:lstStyle/>
          <a:p>
            <a:pPr marL="285750" indent="-285750" algn="just" defTabSz="432008">
              <a:lnSpc>
                <a:spcPct val="107000"/>
              </a:lnSpc>
              <a:spcAft>
                <a:spcPts val="600"/>
              </a:spcAft>
              <a:buClr>
                <a:srgbClr val="254061"/>
              </a:buClr>
              <a:buSzPct val="120000"/>
              <a:buFont typeface="Wingdings" panose="05000000000000000000" pitchFamily="2" charset="2"/>
              <a:buChar char="§"/>
              <a:defRPr/>
            </a:pPr>
            <a:r>
              <a:rPr lang="pt-BR" altLang="pt-BR" sz="2000">
                <a:solidFill>
                  <a:srgbClr val="000000"/>
                </a:solidFill>
                <a:cs typeface="Arial" panose="020B0604020202020204" pitchFamily="34" charset="0"/>
              </a:rPr>
              <a:t>Para o ano de 2025 devem ser usadas as curvas de operação conforme a Nota Técnica ONS 0102/2024 “Curvas de Segurança para os Reservatórios das UHE Três Marias e UHE Sobradinho para o Período Hidrológico 2024-2025”. Os decks SUISHI da EPE acompanham a última curva guia vigente.</a:t>
            </a:r>
          </a:p>
          <a:p>
            <a:pPr marL="285750" indent="-285750" algn="just" defTabSz="432008">
              <a:lnSpc>
                <a:spcPct val="107000"/>
              </a:lnSpc>
              <a:spcAft>
                <a:spcPts val="600"/>
              </a:spcAft>
              <a:buClr>
                <a:srgbClr val="254061"/>
              </a:buClr>
              <a:buSzPct val="120000"/>
              <a:buFont typeface="Wingdings" panose="05000000000000000000" pitchFamily="2" charset="2"/>
              <a:buChar char="§"/>
              <a:defRPr/>
            </a:pPr>
            <a:r>
              <a:rPr lang="pt-BR" altLang="pt-BR" sz="2000">
                <a:solidFill>
                  <a:srgbClr val="000000"/>
                </a:solidFill>
                <a:latin typeface="+mj-lt"/>
                <a:cs typeface="Arial" panose="020B0604020202020204" pitchFamily="34" charset="0"/>
              </a:rPr>
              <a:t>As regras completas podem ser visualizadas tanto na janela “Regras de Operação do Rio São Francisco” quanto no arquivo regrasf.dat após a exportação dos arquivos SUISHI.</a:t>
            </a:r>
          </a:p>
        </p:txBody>
      </p:sp>
      <p:sp>
        <p:nvSpPr>
          <p:cNvPr id="15" name="CaixaDeTexto 14">
            <a:extLst>
              <a:ext uri="{FF2B5EF4-FFF2-40B4-BE49-F238E27FC236}">
                <a16:creationId xmlns:a16="http://schemas.microsoft.com/office/drawing/2014/main" id="{1E280FDB-3393-51CC-63FF-882965FD1540}"/>
              </a:ext>
            </a:extLst>
          </p:cNvPr>
          <p:cNvSpPr txBox="1"/>
          <p:nvPr/>
        </p:nvSpPr>
        <p:spPr>
          <a:xfrm>
            <a:off x="5078404" y="878660"/>
            <a:ext cx="6424088" cy="584775"/>
          </a:xfrm>
          <a:prstGeom prst="rect">
            <a:avLst/>
          </a:prstGeom>
          <a:noFill/>
          <a:ln w="19050">
            <a:solidFill>
              <a:srgbClr val="953735"/>
            </a:solidFill>
          </a:ln>
        </p:spPr>
        <p:txBody>
          <a:bodyPr wrap="square" rtlCol="0" anchor="t">
            <a:spAutoFit/>
          </a:bodyPr>
          <a:lstStyle/>
          <a:p>
            <a:pPr algn="ctr" defTabSz="432008">
              <a:buClr>
                <a:srgbClr val="254061"/>
              </a:buClr>
              <a:buSzPct val="120000"/>
              <a:defRPr/>
            </a:pPr>
            <a:r>
              <a:rPr lang="pt-BR" altLang="pt-BR" sz="1600">
                <a:solidFill>
                  <a:srgbClr val="953735"/>
                </a:solidFill>
                <a:latin typeface="+mj-lt"/>
                <a:cs typeface="Arial" panose="020B0604020202020204" pitchFamily="34" charset="0"/>
              </a:rPr>
              <a:t>Passo 3: atualizar as curvas de operação de Três Marias e Sobradinho na janela “Regras de Operação do Rio São Francisco” conforme tabelas abaixo</a:t>
            </a:r>
          </a:p>
        </p:txBody>
      </p:sp>
      <p:pic>
        <p:nvPicPr>
          <p:cNvPr id="7" name="Imagem 6">
            <a:extLst>
              <a:ext uri="{FF2B5EF4-FFF2-40B4-BE49-F238E27FC236}">
                <a16:creationId xmlns:a16="http://schemas.microsoft.com/office/drawing/2014/main" id="{4012E5D4-0290-29DF-07E9-F386CA1D443A}"/>
              </a:ext>
            </a:extLst>
          </p:cNvPr>
          <p:cNvPicPr>
            <a:picLocks noChangeAspect="1"/>
          </p:cNvPicPr>
          <p:nvPr/>
        </p:nvPicPr>
        <p:blipFill>
          <a:blip r:embed="rId3"/>
          <a:stretch>
            <a:fillRect/>
          </a:stretch>
        </p:blipFill>
        <p:spPr>
          <a:xfrm>
            <a:off x="5075648" y="4403717"/>
            <a:ext cx="6818400" cy="2429376"/>
          </a:xfrm>
          <a:prstGeom prst="rect">
            <a:avLst/>
          </a:prstGeom>
        </p:spPr>
      </p:pic>
      <p:pic>
        <p:nvPicPr>
          <p:cNvPr id="10" name="Imagem 9">
            <a:extLst>
              <a:ext uri="{FF2B5EF4-FFF2-40B4-BE49-F238E27FC236}">
                <a16:creationId xmlns:a16="http://schemas.microsoft.com/office/drawing/2014/main" id="{E96AEDA6-93F5-D8A0-59D6-419C7888ED9A}"/>
              </a:ext>
            </a:extLst>
          </p:cNvPr>
          <p:cNvPicPr>
            <a:picLocks noChangeAspect="1"/>
          </p:cNvPicPr>
          <p:nvPr/>
        </p:nvPicPr>
        <p:blipFill>
          <a:blip r:embed="rId4"/>
          <a:stretch>
            <a:fillRect/>
          </a:stretch>
        </p:blipFill>
        <p:spPr>
          <a:xfrm>
            <a:off x="5085697" y="1521207"/>
            <a:ext cx="6819273" cy="3384000"/>
          </a:xfrm>
          <a:prstGeom prst="rect">
            <a:avLst/>
          </a:prstGeom>
        </p:spPr>
      </p:pic>
      <p:sp>
        <p:nvSpPr>
          <p:cNvPr id="6" name="Freeform 11">
            <a:extLst>
              <a:ext uri="{FF2B5EF4-FFF2-40B4-BE49-F238E27FC236}">
                <a16:creationId xmlns:a16="http://schemas.microsoft.com/office/drawing/2014/main" id="{40CF2756-93B0-6778-1AAE-E0D8A97A7761}"/>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5"/>
            <a:stretch>
              <a:fillRect/>
            </a:stretch>
          </a:blipFill>
        </p:spPr>
        <p:txBody>
          <a:bodyPr/>
          <a:lstStyle/>
          <a:p>
            <a:endParaRPr lang="pt-BR"/>
          </a:p>
        </p:txBody>
      </p:sp>
      <p:pic>
        <p:nvPicPr>
          <p:cNvPr id="11" name="Imagem 10">
            <a:extLst>
              <a:ext uri="{FF2B5EF4-FFF2-40B4-BE49-F238E27FC236}">
                <a16:creationId xmlns:a16="http://schemas.microsoft.com/office/drawing/2014/main" id="{4EE7E9E3-0564-2D3A-F0F3-08358D5E8A48}"/>
              </a:ext>
            </a:extLst>
          </p:cNvPr>
          <p:cNvPicPr>
            <a:picLocks noChangeAspect="1"/>
          </p:cNvPicPr>
          <p:nvPr/>
        </p:nvPicPr>
        <p:blipFill>
          <a:blip r:embed="rId6"/>
          <a:srcRect r="14204" b="37973"/>
          <a:stretch>
            <a:fillRect/>
          </a:stretch>
        </p:blipFill>
        <p:spPr>
          <a:xfrm>
            <a:off x="1023871" y="5335794"/>
            <a:ext cx="3526358" cy="1428587"/>
          </a:xfrm>
          <a:prstGeom prst="rect">
            <a:avLst/>
          </a:prstGeom>
        </p:spPr>
      </p:pic>
    </p:spTree>
    <p:extLst>
      <p:ext uri="{BB962C8B-B14F-4D97-AF65-F5344CB8AC3E}">
        <p14:creationId xmlns:p14="http://schemas.microsoft.com/office/powerpoint/2010/main" val="3318223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7422A-9702-77BA-7925-2454F524BB65}"/>
            </a:ext>
          </a:extLst>
        </p:cNvPr>
        <p:cNvGrpSpPr/>
        <p:nvPr/>
      </p:nvGrpSpPr>
      <p:grpSpPr>
        <a:xfrm>
          <a:off x="0" y="0"/>
          <a:ext cx="0" cy="0"/>
          <a:chOff x="0" y="0"/>
          <a:chExt cx="0" cy="0"/>
        </a:xfrm>
      </p:grpSpPr>
      <p:pic>
        <p:nvPicPr>
          <p:cNvPr id="8" name="Imagem 7">
            <a:extLst>
              <a:ext uri="{FF2B5EF4-FFF2-40B4-BE49-F238E27FC236}">
                <a16:creationId xmlns:a16="http://schemas.microsoft.com/office/drawing/2014/main" id="{2C654AA0-4FBF-A957-7522-8EA97BEBE9EB}"/>
              </a:ext>
            </a:extLst>
          </p:cNvPr>
          <p:cNvPicPr>
            <a:picLocks noChangeAspect="1"/>
          </p:cNvPicPr>
          <p:nvPr/>
        </p:nvPicPr>
        <p:blipFill>
          <a:blip r:embed="rId3"/>
          <a:stretch>
            <a:fillRect/>
          </a:stretch>
        </p:blipFill>
        <p:spPr>
          <a:xfrm>
            <a:off x="7458531" y="1679659"/>
            <a:ext cx="4680000" cy="2322406"/>
          </a:xfrm>
          <a:prstGeom prst="rect">
            <a:avLst/>
          </a:prstGeom>
        </p:spPr>
      </p:pic>
      <p:sp>
        <p:nvSpPr>
          <p:cNvPr id="3" name="Retângulo 2">
            <a:extLst>
              <a:ext uri="{FF2B5EF4-FFF2-40B4-BE49-F238E27FC236}">
                <a16:creationId xmlns:a16="http://schemas.microsoft.com/office/drawing/2014/main" id="{33A04492-75CB-4D0D-F51C-88BCF58B00E5}"/>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BE2EA306-B638-317F-1DCC-8B1B8710A8EC}"/>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Regras de Operação do São Francisco (3/3)</a:t>
            </a:r>
          </a:p>
        </p:txBody>
      </p:sp>
      <p:sp>
        <p:nvSpPr>
          <p:cNvPr id="13" name="CaixaDeTexto 12">
            <a:extLst>
              <a:ext uri="{FF2B5EF4-FFF2-40B4-BE49-F238E27FC236}">
                <a16:creationId xmlns:a16="http://schemas.microsoft.com/office/drawing/2014/main" id="{9AD7DF03-C638-6753-9537-B8760DAA92CE}"/>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33</a:t>
            </a:fld>
            <a:endParaRPr lang="pt-BR" sz="1200">
              <a:solidFill>
                <a:schemeClr val="tx1">
                  <a:lumMod val="65000"/>
                  <a:lumOff val="35000"/>
                </a:schemeClr>
              </a:solidFill>
            </a:endParaRPr>
          </a:p>
        </p:txBody>
      </p:sp>
      <p:pic>
        <p:nvPicPr>
          <p:cNvPr id="5" name="Imagem 4" descr="Logotipo&#10;&#10;Descrição gerada automaticamente">
            <a:extLst>
              <a:ext uri="{FF2B5EF4-FFF2-40B4-BE49-F238E27FC236}">
                <a16:creationId xmlns:a16="http://schemas.microsoft.com/office/drawing/2014/main" id="{F5EA5254-8CC2-089F-6963-29B9F3AB249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326"/>
          <a:stretch/>
        </p:blipFill>
        <p:spPr>
          <a:xfrm>
            <a:off x="158689" y="6217573"/>
            <a:ext cx="2969342" cy="656690"/>
          </a:xfrm>
          <a:prstGeom prst="rect">
            <a:avLst/>
          </a:prstGeom>
        </p:spPr>
      </p:pic>
      <p:graphicFrame>
        <p:nvGraphicFramePr>
          <p:cNvPr id="18" name="Tabela 17">
            <a:extLst>
              <a:ext uri="{FF2B5EF4-FFF2-40B4-BE49-F238E27FC236}">
                <a16:creationId xmlns:a16="http://schemas.microsoft.com/office/drawing/2014/main" id="{968FFDD2-4B0E-914F-DD9E-395A42D46ED8}"/>
              </a:ext>
            </a:extLst>
          </p:cNvPr>
          <p:cNvGraphicFramePr>
            <a:graphicFrameLocks noGrp="1"/>
          </p:cNvGraphicFramePr>
          <p:nvPr>
            <p:extLst>
              <p:ext uri="{D42A27DB-BD31-4B8C-83A1-F6EECF244321}">
                <p14:modId xmlns:p14="http://schemas.microsoft.com/office/powerpoint/2010/main" val="4191601946"/>
              </p:ext>
            </p:extLst>
          </p:nvPr>
        </p:nvGraphicFramePr>
        <p:xfrm>
          <a:off x="324993" y="4352191"/>
          <a:ext cx="7035796" cy="1800000"/>
        </p:xfrm>
        <a:graphic>
          <a:graphicData uri="http://schemas.openxmlformats.org/drawingml/2006/table">
            <a:tbl>
              <a:tblPr/>
              <a:tblGrid>
                <a:gridCol w="776236">
                  <a:extLst>
                    <a:ext uri="{9D8B030D-6E8A-4147-A177-3AD203B41FA5}">
                      <a16:colId xmlns:a16="http://schemas.microsoft.com/office/drawing/2014/main" val="637660212"/>
                    </a:ext>
                  </a:extLst>
                </a:gridCol>
                <a:gridCol w="521630">
                  <a:extLst>
                    <a:ext uri="{9D8B030D-6E8A-4147-A177-3AD203B41FA5}">
                      <a16:colId xmlns:a16="http://schemas.microsoft.com/office/drawing/2014/main" val="1635027277"/>
                    </a:ext>
                  </a:extLst>
                </a:gridCol>
                <a:gridCol w="521630">
                  <a:extLst>
                    <a:ext uri="{9D8B030D-6E8A-4147-A177-3AD203B41FA5}">
                      <a16:colId xmlns:a16="http://schemas.microsoft.com/office/drawing/2014/main" val="30179787"/>
                    </a:ext>
                  </a:extLst>
                </a:gridCol>
                <a:gridCol w="521630">
                  <a:extLst>
                    <a:ext uri="{9D8B030D-6E8A-4147-A177-3AD203B41FA5}">
                      <a16:colId xmlns:a16="http://schemas.microsoft.com/office/drawing/2014/main" val="1391526655"/>
                    </a:ext>
                  </a:extLst>
                </a:gridCol>
                <a:gridCol w="521630">
                  <a:extLst>
                    <a:ext uri="{9D8B030D-6E8A-4147-A177-3AD203B41FA5}">
                      <a16:colId xmlns:a16="http://schemas.microsoft.com/office/drawing/2014/main" val="707208672"/>
                    </a:ext>
                  </a:extLst>
                </a:gridCol>
                <a:gridCol w="521630">
                  <a:extLst>
                    <a:ext uri="{9D8B030D-6E8A-4147-A177-3AD203B41FA5}">
                      <a16:colId xmlns:a16="http://schemas.microsoft.com/office/drawing/2014/main" val="2428506742"/>
                    </a:ext>
                  </a:extLst>
                </a:gridCol>
                <a:gridCol w="521630">
                  <a:extLst>
                    <a:ext uri="{9D8B030D-6E8A-4147-A177-3AD203B41FA5}">
                      <a16:colId xmlns:a16="http://schemas.microsoft.com/office/drawing/2014/main" val="3261261889"/>
                    </a:ext>
                  </a:extLst>
                </a:gridCol>
                <a:gridCol w="521630">
                  <a:extLst>
                    <a:ext uri="{9D8B030D-6E8A-4147-A177-3AD203B41FA5}">
                      <a16:colId xmlns:a16="http://schemas.microsoft.com/office/drawing/2014/main" val="3710415874"/>
                    </a:ext>
                  </a:extLst>
                </a:gridCol>
                <a:gridCol w="521630">
                  <a:extLst>
                    <a:ext uri="{9D8B030D-6E8A-4147-A177-3AD203B41FA5}">
                      <a16:colId xmlns:a16="http://schemas.microsoft.com/office/drawing/2014/main" val="4121695006"/>
                    </a:ext>
                  </a:extLst>
                </a:gridCol>
                <a:gridCol w="521630">
                  <a:extLst>
                    <a:ext uri="{9D8B030D-6E8A-4147-A177-3AD203B41FA5}">
                      <a16:colId xmlns:a16="http://schemas.microsoft.com/office/drawing/2014/main" val="3368461818"/>
                    </a:ext>
                  </a:extLst>
                </a:gridCol>
                <a:gridCol w="521630">
                  <a:extLst>
                    <a:ext uri="{9D8B030D-6E8A-4147-A177-3AD203B41FA5}">
                      <a16:colId xmlns:a16="http://schemas.microsoft.com/office/drawing/2014/main" val="616920066"/>
                    </a:ext>
                  </a:extLst>
                </a:gridCol>
                <a:gridCol w="521630">
                  <a:extLst>
                    <a:ext uri="{9D8B030D-6E8A-4147-A177-3AD203B41FA5}">
                      <a16:colId xmlns:a16="http://schemas.microsoft.com/office/drawing/2014/main" val="1084858471"/>
                    </a:ext>
                  </a:extLst>
                </a:gridCol>
                <a:gridCol w="521630">
                  <a:extLst>
                    <a:ext uri="{9D8B030D-6E8A-4147-A177-3AD203B41FA5}">
                      <a16:colId xmlns:a16="http://schemas.microsoft.com/office/drawing/2014/main" val="3786023909"/>
                    </a:ext>
                  </a:extLst>
                </a:gridCol>
              </a:tblGrid>
              <a:tr h="180000">
                <a:tc>
                  <a:txBody>
                    <a:bodyPr/>
                    <a:lstStyle/>
                    <a:p>
                      <a:pPr algn="l" fontAlgn="b"/>
                      <a:r>
                        <a:rPr lang="pt-BR" sz="1100" b="0" i="0" u="none" strike="noStrike">
                          <a:solidFill>
                            <a:srgbClr val="000000"/>
                          </a:solidFill>
                          <a:effectLst/>
                          <a:latin typeface="Calibri" panose="020F050202020403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gridSpan="12">
                  <a:txBody>
                    <a:bodyPr/>
                    <a:lstStyle/>
                    <a:p>
                      <a:pPr algn="ctr" fontAlgn="ctr"/>
                      <a:r>
                        <a:rPr lang="pt-BR" sz="1100" b="1" i="0" u="none" strike="noStrike">
                          <a:solidFill>
                            <a:srgbClr val="000000"/>
                          </a:solidFill>
                          <a:effectLst/>
                          <a:latin typeface="Calibri" panose="020F0502020204030204" pitchFamily="34" charset="0"/>
                        </a:rPr>
                        <a:t>DEFLUÊNCIAS (TRÊS MARIAS - MÉDIAS MENSAIS)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070792171"/>
                  </a:ext>
                </a:extLst>
              </a:tr>
              <a:tr h="180000">
                <a:tc>
                  <a:txBody>
                    <a:bodyPr/>
                    <a:lstStyle/>
                    <a:p>
                      <a:pPr algn="ctr" fontAlgn="ctr"/>
                      <a:r>
                        <a:rPr lang="pt-BR" sz="1100" b="1" i="0" u="none" strike="noStrike">
                          <a:solidFill>
                            <a:srgbClr val="000000"/>
                          </a:solidFill>
                          <a:effectLst/>
                          <a:latin typeface="Calibri" panose="020F0502020204030204" pitchFamily="34" charset="0"/>
                        </a:rPr>
                        <a:t>Defluência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fev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ago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set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out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nov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4232601224"/>
                  </a:ext>
                </a:extLst>
              </a:tr>
              <a:tr h="180000">
                <a:tc>
                  <a:txBody>
                    <a:bodyPr/>
                    <a:lstStyle/>
                    <a:p>
                      <a:pPr algn="ctr" fontAlgn="ctr"/>
                      <a:r>
                        <a:rPr lang="pt-BR" sz="1100" b="1" i="0" u="none" strike="noStrike">
                          <a:solidFill>
                            <a:srgbClr val="000000"/>
                          </a:solidFill>
                          <a:effectLst/>
                          <a:latin typeface="Calibri" panose="020F0502020204030204" pitchFamily="34" charset="0"/>
                        </a:rPr>
                        <a:t>150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30,00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31,80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33,90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37,90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40,30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39,90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4910849"/>
                  </a:ext>
                </a:extLst>
              </a:tr>
              <a:tr h="180000">
                <a:tc>
                  <a:txBody>
                    <a:bodyPr/>
                    <a:lstStyle/>
                    <a:p>
                      <a:pPr algn="ctr" fontAlgn="ctr"/>
                      <a:r>
                        <a:rPr lang="pt-BR" sz="1100" b="1" i="0" u="none" strike="noStrike">
                          <a:solidFill>
                            <a:srgbClr val="000000"/>
                          </a:solidFill>
                          <a:effectLst/>
                          <a:latin typeface="Calibri" panose="020F0502020204030204" pitchFamily="34" charset="0"/>
                        </a:rPr>
                        <a:t>200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33,50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37,00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39,20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43,10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45,50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45,20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37,80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34,10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2345718"/>
                  </a:ext>
                </a:extLst>
              </a:tr>
              <a:tr h="180000">
                <a:tc>
                  <a:txBody>
                    <a:bodyPr/>
                    <a:lstStyle/>
                    <a:p>
                      <a:pPr algn="ctr" fontAlgn="ctr"/>
                      <a:r>
                        <a:rPr lang="pt-BR" sz="1100" b="1" i="0" u="none" strike="noStrike">
                          <a:solidFill>
                            <a:srgbClr val="000000"/>
                          </a:solidFill>
                          <a:effectLst/>
                          <a:latin typeface="Calibri" panose="020F0502020204030204" pitchFamily="34" charset="0"/>
                        </a:rPr>
                        <a:t>250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38,60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42,10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44,40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48,30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50,80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50,40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43,00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39,40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33,90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7394641"/>
                  </a:ext>
                </a:extLst>
              </a:tr>
              <a:tr h="180000">
                <a:tc>
                  <a:txBody>
                    <a:bodyPr/>
                    <a:lstStyle/>
                    <a:p>
                      <a:pPr algn="ctr" fontAlgn="ctr"/>
                      <a:r>
                        <a:rPr lang="pt-BR" sz="1100" b="1" i="0" u="none" strike="noStrike">
                          <a:solidFill>
                            <a:srgbClr val="000000"/>
                          </a:solidFill>
                          <a:effectLst/>
                          <a:latin typeface="Calibri" panose="020F0502020204030204" pitchFamily="34" charset="0"/>
                        </a:rPr>
                        <a:t>300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43,70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47,30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49,60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53,50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55,60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48,20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44,60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36,60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30,80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39,10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5165276"/>
                  </a:ext>
                </a:extLst>
              </a:tr>
              <a:tr h="180000">
                <a:tc>
                  <a:txBody>
                    <a:bodyPr/>
                    <a:lstStyle/>
                    <a:p>
                      <a:pPr algn="ctr" fontAlgn="ctr"/>
                      <a:r>
                        <a:rPr lang="pt-BR" sz="1100" b="1" i="0" u="none" strike="noStrike">
                          <a:solidFill>
                            <a:srgbClr val="000000"/>
                          </a:solidFill>
                          <a:effectLst/>
                          <a:latin typeface="Calibri" panose="020F0502020204030204" pitchFamily="34" charset="0"/>
                        </a:rPr>
                        <a:t>350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48,90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52,40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54,90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58,70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53,50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49,80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41,70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35,90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44,20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92322312"/>
                  </a:ext>
                </a:extLst>
              </a:tr>
              <a:tr h="180000">
                <a:tc>
                  <a:txBody>
                    <a:bodyPr/>
                    <a:lstStyle/>
                    <a:p>
                      <a:pPr algn="ctr" fontAlgn="ctr"/>
                      <a:r>
                        <a:rPr lang="pt-BR" sz="1100" b="1" i="0" u="none" strike="noStrike">
                          <a:solidFill>
                            <a:srgbClr val="000000"/>
                          </a:solidFill>
                          <a:effectLst/>
                          <a:latin typeface="Calibri" panose="020F0502020204030204" pitchFamily="34" charset="0"/>
                        </a:rPr>
                        <a:t>400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54,00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57,50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58,70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55,00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37,80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41,00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49,40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57116317"/>
                  </a:ext>
                </a:extLst>
              </a:tr>
              <a:tr h="180000">
                <a:tc>
                  <a:txBody>
                    <a:bodyPr/>
                    <a:lstStyle/>
                    <a:p>
                      <a:pPr algn="ctr" fontAlgn="ctr"/>
                      <a:r>
                        <a:rPr lang="pt-BR" sz="1100" b="1" i="0" u="none" strike="noStrike">
                          <a:solidFill>
                            <a:srgbClr val="000000"/>
                          </a:solidFill>
                          <a:effectLst/>
                          <a:latin typeface="Calibri" panose="020F0502020204030204" pitchFamily="34" charset="0"/>
                        </a:rPr>
                        <a:t>450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59,10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42,90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54,50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2540115"/>
                  </a:ext>
                </a:extLst>
              </a:tr>
              <a:tr h="180000">
                <a:tc>
                  <a:txBody>
                    <a:bodyPr/>
                    <a:lstStyle/>
                    <a:p>
                      <a:pPr algn="ctr" fontAlgn="ctr"/>
                      <a:r>
                        <a:rPr lang="pt-BR" sz="1100" b="1" i="0" u="none" strike="noStrike">
                          <a:solidFill>
                            <a:srgbClr val="000000"/>
                          </a:solidFill>
                          <a:effectLst/>
                          <a:latin typeface="Calibri" panose="020F0502020204030204" pitchFamily="34" charset="0"/>
                        </a:rPr>
                        <a:t>500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57,20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48,10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51,30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59,70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64230092"/>
                  </a:ext>
                </a:extLst>
              </a:tr>
            </a:tbl>
          </a:graphicData>
        </a:graphic>
      </p:graphicFrame>
      <p:graphicFrame>
        <p:nvGraphicFramePr>
          <p:cNvPr id="20" name="Tabela 19">
            <a:extLst>
              <a:ext uri="{FF2B5EF4-FFF2-40B4-BE49-F238E27FC236}">
                <a16:creationId xmlns:a16="http://schemas.microsoft.com/office/drawing/2014/main" id="{604F6A90-CCD7-19E1-E3E7-3CFA34BA9180}"/>
              </a:ext>
            </a:extLst>
          </p:cNvPr>
          <p:cNvGraphicFramePr>
            <a:graphicFrameLocks noGrp="1"/>
          </p:cNvGraphicFramePr>
          <p:nvPr>
            <p:extLst>
              <p:ext uri="{D42A27DB-BD31-4B8C-83A1-F6EECF244321}">
                <p14:modId xmlns:p14="http://schemas.microsoft.com/office/powerpoint/2010/main" val="906215876"/>
              </p:ext>
            </p:extLst>
          </p:nvPr>
        </p:nvGraphicFramePr>
        <p:xfrm>
          <a:off x="324993" y="1352654"/>
          <a:ext cx="7035796" cy="2700000"/>
        </p:xfrm>
        <a:graphic>
          <a:graphicData uri="http://schemas.openxmlformats.org/drawingml/2006/table">
            <a:tbl>
              <a:tblPr/>
              <a:tblGrid>
                <a:gridCol w="776236">
                  <a:extLst>
                    <a:ext uri="{9D8B030D-6E8A-4147-A177-3AD203B41FA5}">
                      <a16:colId xmlns:a16="http://schemas.microsoft.com/office/drawing/2014/main" val="1818750184"/>
                    </a:ext>
                  </a:extLst>
                </a:gridCol>
                <a:gridCol w="521630">
                  <a:extLst>
                    <a:ext uri="{9D8B030D-6E8A-4147-A177-3AD203B41FA5}">
                      <a16:colId xmlns:a16="http://schemas.microsoft.com/office/drawing/2014/main" val="211170379"/>
                    </a:ext>
                  </a:extLst>
                </a:gridCol>
                <a:gridCol w="521630">
                  <a:extLst>
                    <a:ext uri="{9D8B030D-6E8A-4147-A177-3AD203B41FA5}">
                      <a16:colId xmlns:a16="http://schemas.microsoft.com/office/drawing/2014/main" val="1164316899"/>
                    </a:ext>
                  </a:extLst>
                </a:gridCol>
                <a:gridCol w="521630">
                  <a:extLst>
                    <a:ext uri="{9D8B030D-6E8A-4147-A177-3AD203B41FA5}">
                      <a16:colId xmlns:a16="http://schemas.microsoft.com/office/drawing/2014/main" val="3277007333"/>
                    </a:ext>
                  </a:extLst>
                </a:gridCol>
                <a:gridCol w="521630">
                  <a:extLst>
                    <a:ext uri="{9D8B030D-6E8A-4147-A177-3AD203B41FA5}">
                      <a16:colId xmlns:a16="http://schemas.microsoft.com/office/drawing/2014/main" val="1142107191"/>
                    </a:ext>
                  </a:extLst>
                </a:gridCol>
                <a:gridCol w="521630">
                  <a:extLst>
                    <a:ext uri="{9D8B030D-6E8A-4147-A177-3AD203B41FA5}">
                      <a16:colId xmlns:a16="http://schemas.microsoft.com/office/drawing/2014/main" val="615164851"/>
                    </a:ext>
                  </a:extLst>
                </a:gridCol>
                <a:gridCol w="521630">
                  <a:extLst>
                    <a:ext uri="{9D8B030D-6E8A-4147-A177-3AD203B41FA5}">
                      <a16:colId xmlns:a16="http://schemas.microsoft.com/office/drawing/2014/main" val="3859926202"/>
                    </a:ext>
                  </a:extLst>
                </a:gridCol>
                <a:gridCol w="521630">
                  <a:extLst>
                    <a:ext uri="{9D8B030D-6E8A-4147-A177-3AD203B41FA5}">
                      <a16:colId xmlns:a16="http://schemas.microsoft.com/office/drawing/2014/main" val="4245765983"/>
                    </a:ext>
                  </a:extLst>
                </a:gridCol>
                <a:gridCol w="521630">
                  <a:extLst>
                    <a:ext uri="{9D8B030D-6E8A-4147-A177-3AD203B41FA5}">
                      <a16:colId xmlns:a16="http://schemas.microsoft.com/office/drawing/2014/main" val="3272188106"/>
                    </a:ext>
                  </a:extLst>
                </a:gridCol>
                <a:gridCol w="521630">
                  <a:extLst>
                    <a:ext uri="{9D8B030D-6E8A-4147-A177-3AD203B41FA5}">
                      <a16:colId xmlns:a16="http://schemas.microsoft.com/office/drawing/2014/main" val="3706516318"/>
                    </a:ext>
                  </a:extLst>
                </a:gridCol>
                <a:gridCol w="521630">
                  <a:extLst>
                    <a:ext uri="{9D8B030D-6E8A-4147-A177-3AD203B41FA5}">
                      <a16:colId xmlns:a16="http://schemas.microsoft.com/office/drawing/2014/main" val="911215538"/>
                    </a:ext>
                  </a:extLst>
                </a:gridCol>
                <a:gridCol w="521630">
                  <a:extLst>
                    <a:ext uri="{9D8B030D-6E8A-4147-A177-3AD203B41FA5}">
                      <a16:colId xmlns:a16="http://schemas.microsoft.com/office/drawing/2014/main" val="100705770"/>
                    </a:ext>
                  </a:extLst>
                </a:gridCol>
                <a:gridCol w="521630">
                  <a:extLst>
                    <a:ext uri="{9D8B030D-6E8A-4147-A177-3AD203B41FA5}">
                      <a16:colId xmlns:a16="http://schemas.microsoft.com/office/drawing/2014/main" val="301199881"/>
                    </a:ext>
                  </a:extLst>
                </a:gridCol>
              </a:tblGrid>
              <a:tr h="180000">
                <a:tc>
                  <a:txBody>
                    <a:bodyPr/>
                    <a:lstStyle/>
                    <a:p>
                      <a:pPr algn="l" fontAlgn="b"/>
                      <a:r>
                        <a:rPr lang="pt-BR" sz="1100" b="0" i="0" u="none" strike="noStrike">
                          <a:solidFill>
                            <a:srgbClr val="000000"/>
                          </a:solidFill>
                          <a:effectLst/>
                          <a:latin typeface="Calibri" panose="020F050202020403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gridSpan="12">
                  <a:txBody>
                    <a:bodyPr/>
                    <a:lstStyle/>
                    <a:p>
                      <a:pPr algn="ctr" fontAlgn="ctr"/>
                      <a:r>
                        <a:rPr lang="pt-BR" sz="1100" b="1" i="0" u="none" strike="noStrike">
                          <a:solidFill>
                            <a:srgbClr val="000000"/>
                          </a:solidFill>
                          <a:effectLst/>
                          <a:latin typeface="Calibri" panose="020F0502020204030204" pitchFamily="34" charset="0"/>
                        </a:rPr>
                        <a:t>DEFLUÊNCIAS (SOBRADINHO - MÉDIAS MENSAIS)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275215940"/>
                  </a:ext>
                </a:extLst>
              </a:tr>
              <a:tr h="180000">
                <a:tc>
                  <a:txBody>
                    <a:bodyPr/>
                    <a:lstStyle/>
                    <a:p>
                      <a:pPr algn="ctr" fontAlgn="ctr"/>
                      <a:r>
                        <a:rPr lang="pt-BR" sz="1100" b="1" i="0" u="none" strike="noStrike">
                          <a:solidFill>
                            <a:srgbClr val="000000"/>
                          </a:solidFill>
                          <a:effectLst/>
                          <a:latin typeface="Calibri" panose="020F0502020204030204" pitchFamily="34" charset="0"/>
                        </a:rPr>
                        <a:t>Defluência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fev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ago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set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out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nov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3958258250"/>
                  </a:ext>
                </a:extLst>
              </a:tr>
              <a:tr h="180000">
                <a:tc>
                  <a:txBody>
                    <a:bodyPr/>
                    <a:lstStyle/>
                    <a:p>
                      <a:pPr algn="ctr" fontAlgn="ctr"/>
                      <a:r>
                        <a:rPr lang="pt-BR" sz="1100" b="1" i="0" u="none" strike="noStrike">
                          <a:solidFill>
                            <a:srgbClr val="000000"/>
                          </a:solidFill>
                          <a:effectLst/>
                          <a:latin typeface="Calibri" panose="020F0502020204030204" pitchFamily="34" charset="0"/>
                        </a:rPr>
                        <a:t>800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32,70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36,10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44,30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51,20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55,50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52,40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42,30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31,60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25,30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21,40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23,20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20915832"/>
                  </a:ext>
                </a:extLst>
              </a:tr>
              <a:tr h="180000">
                <a:tc>
                  <a:txBody>
                    <a:bodyPr/>
                    <a:lstStyle/>
                    <a:p>
                      <a:pPr algn="ctr" fontAlgn="ctr"/>
                      <a:r>
                        <a:rPr lang="pt-BR" sz="1100" b="1" i="0" u="none" strike="noStrike">
                          <a:solidFill>
                            <a:srgbClr val="000000"/>
                          </a:solidFill>
                          <a:effectLst/>
                          <a:latin typeface="Calibri" panose="020F0502020204030204" pitchFamily="34" charset="0"/>
                        </a:rPr>
                        <a:t>850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35,60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38,90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47,10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54,00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59,50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58,40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55,40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45,30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34,50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28,20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24,30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26,10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55114591"/>
                  </a:ext>
                </a:extLst>
              </a:tr>
              <a:tr h="180000">
                <a:tc>
                  <a:txBody>
                    <a:bodyPr/>
                    <a:lstStyle/>
                    <a:p>
                      <a:pPr algn="ctr" fontAlgn="ctr"/>
                      <a:r>
                        <a:rPr lang="pt-BR" sz="1100" b="1" i="0" u="none" strike="noStrike">
                          <a:solidFill>
                            <a:srgbClr val="000000"/>
                          </a:solidFill>
                          <a:effectLst/>
                          <a:latin typeface="Calibri" panose="020F0502020204030204" pitchFamily="34" charset="0"/>
                        </a:rPr>
                        <a:t>900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38,40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41,70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58,30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48,30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37,50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31,20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27,20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29,00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73804736"/>
                  </a:ext>
                </a:extLst>
              </a:tr>
              <a:tr h="180000">
                <a:tc>
                  <a:txBody>
                    <a:bodyPr/>
                    <a:lstStyle/>
                    <a:p>
                      <a:pPr algn="ctr" fontAlgn="ctr"/>
                      <a:r>
                        <a:rPr lang="pt-BR" sz="1100" b="1" i="0" u="none" strike="noStrike">
                          <a:solidFill>
                            <a:srgbClr val="000000"/>
                          </a:solidFill>
                          <a:effectLst/>
                          <a:latin typeface="Calibri" panose="020F0502020204030204" pitchFamily="34" charset="0"/>
                        </a:rPr>
                        <a:t>950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41,20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44,50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52,80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59,80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51,30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40,40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34,10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30,10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31,90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40243620"/>
                  </a:ext>
                </a:extLst>
              </a:tr>
              <a:tr h="180000">
                <a:tc>
                  <a:txBody>
                    <a:bodyPr/>
                    <a:lstStyle/>
                    <a:p>
                      <a:pPr algn="ctr" fontAlgn="ctr"/>
                      <a:r>
                        <a:rPr lang="pt-BR" sz="1100" b="1" i="0" u="none" strike="noStrike">
                          <a:solidFill>
                            <a:srgbClr val="000000"/>
                          </a:solidFill>
                          <a:effectLst/>
                          <a:latin typeface="Calibri" panose="020F0502020204030204" pitchFamily="34" charset="0"/>
                        </a:rPr>
                        <a:t>1000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44,00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47,30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55,70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54,30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43,40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37,10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33,00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34,70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4806327"/>
                  </a:ext>
                </a:extLst>
              </a:tr>
              <a:tr h="180000">
                <a:tc>
                  <a:txBody>
                    <a:bodyPr/>
                    <a:lstStyle/>
                    <a:p>
                      <a:pPr algn="ctr" fontAlgn="ctr"/>
                      <a:r>
                        <a:rPr lang="pt-BR" sz="1100" b="1" i="0" u="none" strike="noStrike">
                          <a:solidFill>
                            <a:srgbClr val="000000"/>
                          </a:solidFill>
                          <a:effectLst/>
                          <a:latin typeface="Calibri" panose="020F0502020204030204" pitchFamily="34" charset="0"/>
                        </a:rPr>
                        <a:t>1050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46,90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50,10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58,50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37,60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24236335"/>
                  </a:ext>
                </a:extLst>
              </a:tr>
              <a:tr h="180000">
                <a:tc>
                  <a:txBody>
                    <a:bodyPr/>
                    <a:lstStyle/>
                    <a:p>
                      <a:pPr algn="ctr" fontAlgn="ctr"/>
                      <a:r>
                        <a:rPr lang="pt-BR" sz="1100" b="1" i="0" u="none" strike="noStrike">
                          <a:solidFill>
                            <a:srgbClr val="000000"/>
                          </a:solidFill>
                          <a:effectLst/>
                          <a:latin typeface="Calibri" panose="020F0502020204030204" pitchFamily="34" charset="0"/>
                        </a:rPr>
                        <a:t>1100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49,70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52,90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40,50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9507670"/>
                  </a:ext>
                </a:extLst>
              </a:tr>
              <a:tr h="180000">
                <a:tc>
                  <a:txBody>
                    <a:bodyPr/>
                    <a:lstStyle/>
                    <a:p>
                      <a:pPr algn="ctr" fontAlgn="ctr"/>
                      <a:r>
                        <a:rPr lang="pt-BR" sz="1100" b="1" i="0" u="none" strike="noStrike">
                          <a:solidFill>
                            <a:srgbClr val="000000"/>
                          </a:solidFill>
                          <a:effectLst/>
                          <a:latin typeface="Calibri" panose="020F0502020204030204" pitchFamily="34" charset="0"/>
                        </a:rPr>
                        <a:t>1150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52,50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55,70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43,40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51841205"/>
                  </a:ext>
                </a:extLst>
              </a:tr>
              <a:tr h="180000">
                <a:tc>
                  <a:txBody>
                    <a:bodyPr/>
                    <a:lstStyle/>
                    <a:p>
                      <a:pPr algn="ctr" fontAlgn="ctr"/>
                      <a:r>
                        <a:rPr lang="pt-BR" sz="1100" b="1" i="0" u="none" strike="noStrike">
                          <a:solidFill>
                            <a:srgbClr val="000000"/>
                          </a:solidFill>
                          <a:effectLst/>
                          <a:latin typeface="Calibri" panose="020F0502020204030204" pitchFamily="34" charset="0"/>
                        </a:rPr>
                        <a:t>1200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55,40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58,50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1877410"/>
                  </a:ext>
                </a:extLst>
              </a:tr>
              <a:tr h="180000">
                <a:tc>
                  <a:txBody>
                    <a:bodyPr/>
                    <a:lstStyle/>
                    <a:p>
                      <a:pPr algn="ctr" fontAlgn="ctr"/>
                      <a:r>
                        <a:rPr lang="pt-BR" sz="1100" b="1" i="0" u="none" strike="noStrike">
                          <a:solidFill>
                            <a:srgbClr val="000000"/>
                          </a:solidFill>
                          <a:effectLst/>
                          <a:latin typeface="Calibri" panose="020F0502020204030204" pitchFamily="34" charset="0"/>
                        </a:rPr>
                        <a:t>1250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58,20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49,10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1544234"/>
                  </a:ext>
                </a:extLst>
              </a:tr>
              <a:tr h="180000">
                <a:tc>
                  <a:txBody>
                    <a:bodyPr/>
                    <a:lstStyle/>
                    <a:p>
                      <a:pPr algn="ctr" fontAlgn="ctr"/>
                      <a:r>
                        <a:rPr lang="pt-BR" sz="1100" b="1" i="0" u="none" strike="noStrike">
                          <a:solidFill>
                            <a:srgbClr val="000000"/>
                          </a:solidFill>
                          <a:effectLst/>
                          <a:latin typeface="Calibri" panose="020F0502020204030204" pitchFamily="34" charset="0"/>
                        </a:rPr>
                        <a:t>1300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20102968"/>
                  </a:ext>
                </a:extLst>
              </a:tr>
              <a:tr h="180000">
                <a:tc>
                  <a:txBody>
                    <a:bodyPr/>
                    <a:lstStyle/>
                    <a:p>
                      <a:pPr algn="ctr" fontAlgn="ctr"/>
                      <a:r>
                        <a:rPr lang="pt-BR" sz="1100" b="1" i="0" u="none" strike="noStrike">
                          <a:solidFill>
                            <a:srgbClr val="000000"/>
                          </a:solidFill>
                          <a:effectLst/>
                          <a:latin typeface="Calibri" panose="020F0502020204030204" pitchFamily="34" charset="0"/>
                        </a:rPr>
                        <a:t>1350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54,90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1443591"/>
                  </a:ext>
                </a:extLst>
              </a:tr>
              <a:tr h="180000">
                <a:tc>
                  <a:txBody>
                    <a:bodyPr/>
                    <a:lstStyle/>
                    <a:p>
                      <a:pPr algn="ctr" fontAlgn="ctr"/>
                      <a:r>
                        <a:rPr lang="pt-BR" sz="1100" b="1" i="0" u="none" strike="noStrike">
                          <a:solidFill>
                            <a:srgbClr val="000000"/>
                          </a:solidFill>
                          <a:effectLst/>
                          <a:latin typeface="Calibri" panose="020F0502020204030204" pitchFamily="34" charset="0"/>
                        </a:rPr>
                        <a:t>1400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57,80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34512029"/>
                  </a:ext>
                </a:extLst>
              </a:tr>
            </a:tbl>
          </a:graphicData>
        </a:graphic>
      </p:graphicFrame>
      <p:sp>
        <p:nvSpPr>
          <p:cNvPr id="6" name="Seta: Curva para a Esquerda 5">
            <a:extLst>
              <a:ext uri="{FF2B5EF4-FFF2-40B4-BE49-F238E27FC236}">
                <a16:creationId xmlns:a16="http://schemas.microsoft.com/office/drawing/2014/main" id="{A7E9B641-09EB-BA2A-E230-4EF86EA80E0A}"/>
              </a:ext>
            </a:extLst>
          </p:cNvPr>
          <p:cNvSpPr/>
          <p:nvPr/>
        </p:nvSpPr>
        <p:spPr>
          <a:xfrm rot="17482918">
            <a:off x="7748699" y="843334"/>
            <a:ext cx="324000" cy="1260000"/>
          </a:xfrm>
          <a:prstGeom prst="curvedLeftArrow">
            <a:avLst>
              <a:gd name="adj1" fmla="val 25000"/>
              <a:gd name="adj2" fmla="val 100916"/>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pic>
        <p:nvPicPr>
          <p:cNvPr id="7" name="Imagem 6">
            <a:extLst>
              <a:ext uri="{FF2B5EF4-FFF2-40B4-BE49-F238E27FC236}">
                <a16:creationId xmlns:a16="http://schemas.microsoft.com/office/drawing/2014/main" id="{80C7C04F-3F0D-4285-1A33-33D8D3090929}"/>
              </a:ext>
            </a:extLst>
          </p:cNvPr>
          <p:cNvPicPr>
            <a:picLocks noChangeAspect="1"/>
          </p:cNvPicPr>
          <p:nvPr/>
        </p:nvPicPr>
        <p:blipFill>
          <a:blip r:embed="rId5"/>
          <a:stretch>
            <a:fillRect/>
          </a:stretch>
        </p:blipFill>
        <p:spPr>
          <a:xfrm>
            <a:off x="7438436" y="4623491"/>
            <a:ext cx="4680000" cy="1667470"/>
          </a:xfrm>
          <a:prstGeom prst="rect">
            <a:avLst/>
          </a:prstGeom>
        </p:spPr>
      </p:pic>
      <p:sp>
        <p:nvSpPr>
          <p:cNvPr id="11" name="CaixaDeTexto 10">
            <a:extLst>
              <a:ext uri="{FF2B5EF4-FFF2-40B4-BE49-F238E27FC236}">
                <a16:creationId xmlns:a16="http://schemas.microsoft.com/office/drawing/2014/main" id="{CA2B5EF4-1EC6-DA19-DAF2-A3DFA7461D6B}"/>
              </a:ext>
            </a:extLst>
          </p:cNvPr>
          <p:cNvSpPr txBox="1"/>
          <p:nvPr/>
        </p:nvSpPr>
        <p:spPr>
          <a:xfrm>
            <a:off x="335360" y="891826"/>
            <a:ext cx="3928448" cy="409343"/>
          </a:xfrm>
          <a:prstGeom prst="rect">
            <a:avLst/>
          </a:prstGeom>
          <a:noFill/>
        </p:spPr>
        <p:txBody>
          <a:bodyPr wrap="square" rtlCol="0" anchor="t">
            <a:spAutoFit/>
          </a:bodyPr>
          <a:lstStyle/>
          <a:p>
            <a:pPr defTabSz="432008">
              <a:lnSpc>
                <a:spcPct val="108000"/>
              </a:lnSpc>
              <a:spcAft>
                <a:spcPts val="1200"/>
              </a:spcAft>
              <a:buClr>
                <a:srgbClr val="254061"/>
              </a:buClr>
              <a:buSzPct val="120000"/>
              <a:defRPr/>
            </a:pPr>
            <a:r>
              <a:rPr lang="pt-BR" altLang="pt-BR" sz="2000">
                <a:latin typeface="+mj-lt"/>
                <a:cs typeface="Arial" panose="020B0604020202020204" pitchFamily="34" charset="0"/>
              </a:rPr>
              <a:t>Formato editável</a:t>
            </a:r>
          </a:p>
        </p:txBody>
      </p:sp>
      <p:sp>
        <p:nvSpPr>
          <p:cNvPr id="12" name="Seta: Curva para a Esquerda 11">
            <a:extLst>
              <a:ext uri="{FF2B5EF4-FFF2-40B4-BE49-F238E27FC236}">
                <a16:creationId xmlns:a16="http://schemas.microsoft.com/office/drawing/2014/main" id="{2ADD7AE4-D4AE-491C-1FC6-49305D8BC1F6}"/>
              </a:ext>
            </a:extLst>
          </p:cNvPr>
          <p:cNvSpPr/>
          <p:nvPr/>
        </p:nvSpPr>
        <p:spPr>
          <a:xfrm rot="17482918">
            <a:off x="7748699" y="3909755"/>
            <a:ext cx="324000" cy="1260000"/>
          </a:xfrm>
          <a:prstGeom prst="curvedLeftArrow">
            <a:avLst>
              <a:gd name="adj1" fmla="val 25000"/>
              <a:gd name="adj2" fmla="val 100916"/>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9" name="Freeform 11">
            <a:extLst>
              <a:ext uri="{FF2B5EF4-FFF2-40B4-BE49-F238E27FC236}">
                <a16:creationId xmlns:a16="http://schemas.microsoft.com/office/drawing/2014/main" id="{69AFD655-0251-9471-D65D-4C6077272139}"/>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6"/>
            <a:stretch>
              <a:fillRect/>
            </a:stretch>
          </a:blipFill>
        </p:spPr>
        <p:txBody>
          <a:bodyPr/>
          <a:lstStyle/>
          <a:p>
            <a:endParaRPr lang="pt-BR"/>
          </a:p>
        </p:txBody>
      </p:sp>
    </p:spTree>
    <p:extLst>
      <p:ext uri="{BB962C8B-B14F-4D97-AF65-F5344CB8AC3E}">
        <p14:creationId xmlns:p14="http://schemas.microsoft.com/office/powerpoint/2010/main" val="1933558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11">
            <a:extLst>
              <a:ext uri="{FF2B5EF4-FFF2-40B4-BE49-F238E27FC236}">
                <a16:creationId xmlns:a16="http://schemas.microsoft.com/office/drawing/2014/main" id="{50B51AE3-563B-A201-5EAB-54A9B10B71F8}"/>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3"/>
            <a:stretch>
              <a:fillRect/>
            </a:stretch>
          </a:blipFill>
        </p:spPr>
        <p:txBody>
          <a:bodyPr/>
          <a:lstStyle/>
          <a:p>
            <a:endParaRPr lang="pt-BR"/>
          </a:p>
        </p:txBody>
      </p:sp>
      <p:pic>
        <p:nvPicPr>
          <p:cNvPr id="18" name="Imagem 17">
            <a:extLst>
              <a:ext uri="{FF2B5EF4-FFF2-40B4-BE49-F238E27FC236}">
                <a16:creationId xmlns:a16="http://schemas.microsoft.com/office/drawing/2014/main" id="{9E9C6D56-EBFF-4094-BF27-9A16F24D300D}"/>
              </a:ext>
            </a:extLst>
          </p:cNvPr>
          <p:cNvPicPr>
            <a:picLocks noChangeAspect="1"/>
          </p:cNvPicPr>
          <p:nvPr/>
        </p:nvPicPr>
        <p:blipFill>
          <a:blip r:embed="rId4"/>
          <a:stretch>
            <a:fillRect/>
          </a:stretch>
        </p:blipFill>
        <p:spPr>
          <a:xfrm>
            <a:off x="4912385" y="3489341"/>
            <a:ext cx="6992459" cy="1644511"/>
          </a:xfrm>
          <a:prstGeom prst="rect">
            <a:avLst/>
          </a:prstGeom>
        </p:spPr>
      </p:pic>
      <p:pic>
        <p:nvPicPr>
          <p:cNvPr id="8" name="Imagem 7">
            <a:extLst>
              <a:ext uri="{FF2B5EF4-FFF2-40B4-BE49-F238E27FC236}">
                <a16:creationId xmlns:a16="http://schemas.microsoft.com/office/drawing/2014/main" id="{BB27AE31-82F9-602C-65F7-F20426810D12}"/>
              </a:ext>
            </a:extLst>
          </p:cNvPr>
          <p:cNvPicPr>
            <a:picLocks noChangeAspect="1"/>
          </p:cNvPicPr>
          <p:nvPr/>
        </p:nvPicPr>
        <p:blipFill>
          <a:blip r:embed="rId5"/>
          <a:stretch>
            <a:fillRect/>
          </a:stretch>
        </p:blipFill>
        <p:spPr>
          <a:xfrm>
            <a:off x="887875" y="3046010"/>
            <a:ext cx="3638746" cy="3293391"/>
          </a:xfrm>
          <a:prstGeom prst="rect">
            <a:avLst/>
          </a:prstGeom>
        </p:spPr>
      </p:pic>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Desligamento da 2ª casa de força de Tucuruí</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34</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11459046" cy="741742"/>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Representação das condições de desligamento da segunda casa de força de Tucuruí no modelo SUISHI, através da funcionalidade potência máxima x cota.</a:t>
            </a:r>
          </a:p>
        </p:txBody>
      </p:sp>
      <p:sp>
        <p:nvSpPr>
          <p:cNvPr id="10" name="CaixaDeTexto 9">
            <a:extLst>
              <a:ext uri="{FF2B5EF4-FFF2-40B4-BE49-F238E27FC236}">
                <a16:creationId xmlns:a16="http://schemas.microsoft.com/office/drawing/2014/main" id="{ACABCF81-4E55-4822-8F73-B77A69063FD8}"/>
              </a:ext>
            </a:extLst>
          </p:cNvPr>
          <p:cNvSpPr txBox="1"/>
          <p:nvPr/>
        </p:nvSpPr>
        <p:spPr>
          <a:xfrm>
            <a:off x="452627" y="2650849"/>
            <a:ext cx="4509242" cy="338554"/>
          </a:xfrm>
          <a:prstGeom prst="rect">
            <a:avLst/>
          </a:prstGeom>
          <a:noFill/>
          <a:ln w="19050">
            <a:solidFill>
              <a:srgbClr val="953735"/>
            </a:solidFill>
          </a:ln>
        </p:spPr>
        <p:txBody>
          <a:bodyPr wrap="square" rtlCol="0" anchor="t">
            <a:spAutoFit/>
          </a:bodyPr>
          <a:lstStyle/>
          <a:p>
            <a:pPr algn="ctr" defTabSz="432008">
              <a:buClr>
                <a:srgbClr val="254061"/>
              </a:buClr>
              <a:buSzPct val="120000"/>
              <a:defRPr/>
            </a:pPr>
            <a:r>
              <a:rPr lang="pt-BR" altLang="pt-BR" sz="1600">
                <a:solidFill>
                  <a:srgbClr val="953735"/>
                </a:solidFill>
                <a:latin typeface="+mj-lt"/>
                <a:cs typeface="Arial" panose="020B0604020202020204" pitchFamily="34" charset="0"/>
              </a:rPr>
              <a:t>Passo 1: acionar o </a:t>
            </a:r>
            <a:r>
              <a:rPr lang="pt-BR" altLang="pt-BR" sz="1600" err="1">
                <a:solidFill>
                  <a:srgbClr val="953735"/>
                </a:solidFill>
                <a:latin typeface="+mj-lt"/>
                <a:cs typeface="Arial" panose="020B0604020202020204" pitchFamily="34" charset="0"/>
              </a:rPr>
              <a:t>flag</a:t>
            </a:r>
            <a:r>
              <a:rPr lang="pt-BR" altLang="pt-BR" sz="1600">
                <a:solidFill>
                  <a:srgbClr val="953735"/>
                </a:solidFill>
                <a:latin typeface="+mj-lt"/>
                <a:cs typeface="Arial" panose="020B0604020202020204" pitchFamily="34" charset="0"/>
              </a:rPr>
              <a:t> na janela “Dados do Caso”</a:t>
            </a:r>
          </a:p>
        </p:txBody>
      </p:sp>
      <p:sp>
        <p:nvSpPr>
          <p:cNvPr id="11" name="CaixaDeTexto 10">
            <a:extLst>
              <a:ext uri="{FF2B5EF4-FFF2-40B4-BE49-F238E27FC236}">
                <a16:creationId xmlns:a16="http://schemas.microsoft.com/office/drawing/2014/main" id="{ACABCF81-4E55-4822-8F73-B77A69063FD8}"/>
              </a:ext>
            </a:extLst>
          </p:cNvPr>
          <p:cNvSpPr txBox="1"/>
          <p:nvPr/>
        </p:nvSpPr>
        <p:spPr>
          <a:xfrm>
            <a:off x="5590986" y="2857693"/>
            <a:ext cx="5635255" cy="584775"/>
          </a:xfrm>
          <a:prstGeom prst="rect">
            <a:avLst/>
          </a:prstGeom>
          <a:noFill/>
          <a:ln w="19050">
            <a:solidFill>
              <a:srgbClr val="953735"/>
            </a:solidFill>
          </a:ln>
        </p:spPr>
        <p:txBody>
          <a:bodyPr wrap="square" rtlCol="0" anchor="t">
            <a:spAutoFit/>
          </a:bodyPr>
          <a:lstStyle/>
          <a:p>
            <a:pPr algn="ctr" defTabSz="432008">
              <a:spcAft>
                <a:spcPts val="600"/>
              </a:spcAft>
              <a:buClr>
                <a:srgbClr val="254061"/>
              </a:buClr>
              <a:buSzPct val="120000"/>
              <a:defRPr/>
            </a:pPr>
            <a:r>
              <a:rPr lang="pt-BR" altLang="pt-BR" sz="1600">
                <a:solidFill>
                  <a:srgbClr val="953735"/>
                </a:solidFill>
                <a:latin typeface="+mj-lt"/>
                <a:cs typeface="Arial" panose="020B0604020202020204" pitchFamily="34" charset="0"/>
              </a:rPr>
              <a:t>Passo 2: manter o preenchimento </a:t>
            </a:r>
            <a:r>
              <a:rPr lang="pt-BR" altLang="pt-BR" sz="1600" i="1">
                <a:solidFill>
                  <a:srgbClr val="953735"/>
                </a:solidFill>
                <a:latin typeface="+mj-lt"/>
                <a:cs typeface="Arial" panose="020B0604020202020204" pitchFamily="34" charset="0"/>
              </a:rPr>
              <a:t>default</a:t>
            </a:r>
            <a:r>
              <a:rPr lang="pt-BR" altLang="pt-BR" sz="1600">
                <a:solidFill>
                  <a:srgbClr val="953735"/>
                </a:solidFill>
                <a:latin typeface="+mj-lt"/>
                <a:cs typeface="Arial" panose="020B0604020202020204" pitchFamily="34" charset="0"/>
              </a:rPr>
              <a:t> de Tucuruí na janela “Regras de Operação – Potência x Cota” conforme tabela abaixo</a:t>
            </a:r>
          </a:p>
        </p:txBody>
      </p:sp>
      <p:graphicFrame>
        <p:nvGraphicFramePr>
          <p:cNvPr id="14" name="Tabela 13">
            <a:extLst>
              <a:ext uri="{FF2B5EF4-FFF2-40B4-BE49-F238E27FC236}">
                <a16:creationId xmlns:a16="http://schemas.microsoft.com/office/drawing/2014/main" id="{0C637DD3-5C28-8394-820C-284EF5EB78CE}"/>
              </a:ext>
            </a:extLst>
          </p:cNvPr>
          <p:cNvGraphicFramePr>
            <a:graphicFrameLocks noGrp="1"/>
          </p:cNvGraphicFramePr>
          <p:nvPr>
            <p:extLst>
              <p:ext uri="{D42A27DB-BD31-4B8C-83A1-F6EECF244321}">
                <p14:modId xmlns:p14="http://schemas.microsoft.com/office/powerpoint/2010/main" val="2041716705"/>
              </p:ext>
            </p:extLst>
          </p:nvPr>
        </p:nvGraphicFramePr>
        <p:xfrm>
          <a:off x="939932" y="1728456"/>
          <a:ext cx="5292725" cy="762000"/>
        </p:xfrm>
        <a:graphic>
          <a:graphicData uri="http://schemas.openxmlformats.org/drawingml/2006/table">
            <a:tbl>
              <a:tblPr firstRow="1" firstCol="1" bandRow="1"/>
              <a:tblGrid>
                <a:gridCol w="1764665">
                  <a:extLst>
                    <a:ext uri="{9D8B030D-6E8A-4147-A177-3AD203B41FA5}">
                      <a16:colId xmlns:a16="http://schemas.microsoft.com/office/drawing/2014/main" val="473350738"/>
                    </a:ext>
                  </a:extLst>
                </a:gridCol>
                <a:gridCol w="1764030">
                  <a:extLst>
                    <a:ext uri="{9D8B030D-6E8A-4147-A177-3AD203B41FA5}">
                      <a16:colId xmlns:a16="http://schemas.microsoft.com/office/drawing/2014/main" val="3301254336"/>
                    </a:ext>
                  </a:extLst>
                </a:gridCol>
                <a:gridCol w="1764030">
                  <a:extLst>
                    <a:ext uri="{9D8B030D-6E8A-4147-A177-3AD203B41FA5}">
                      <a16:colId xmlns:a16="http://schemas.microsoft.com/office/drawing/2014/main" val="1714240828"/>
                    </a:ext>
                  </a:extLst>
                </a:gridCol>
              </a:tblGrid>
              <a:tr h="285750">
                <a:tc>
                  <a:txBody>
                    <a:bodyPr/>
                    <a:lstStyle/>
                    <a:p>
                      <a:pPr algn="ctr"/>
                      <a:r>
                        <a:rPr lang="pt-BR" sz="1000" b="1">
                          <a:solidFill>
                            <a:srgbClr val="000000"/>
                          </a:solidFill>
                          <a:effectLst/>
                          <a:latin typeface="+mj-lt"/>
                          <a:ea typeface="Times New Roman" panose="02020603050405020304" pitchFamily="18" charset="0"/>
                          <a:cs typeface="Times New Roman" panose="02020603050405020304" pitchFamily="18" charset="0"/>
                        </a:rPr>
                        <a:t>Cota de Operação </a:t>
                      </a:r>
                      <a:br>
                        <a:rPr lang="pt-BR" sz="1000" b="1">
                          <a:solidFill>
                            <a:srgbClr val="000000"/>
                          </a:solidFill>
                          <a:effectLst/>
                          <a:latin typeface="+mj-lt"/>
                          <a:ea typeface="Times New Roman" panose="02020603050405020304" pitchFamily="18" charset="0"/>
                          <a:cs typeface="Times New Roman" panose="02020603050405020304" pitchFamily="18" charset="0"/>
                        </a:rPr>
                      </a:br>
                      <a:r>
                        <a:rPr lang="pt-BR" sz="1000" b="1">
                          <a:solidFill>
                            <a:srgbClr val="000000"/>
                          </a:solidFill>
                          <a:effectLst/>
                          <a:latin typeface="+mj-lt"/>
                          <a:ea typeface="Times New Roman" panose="02020603050405020304" pitchFamily="18" charset="0"/>
                          <a:cs typeface="Times New Roman" panose="02020603050405020304" pitchFamily="18" charset="0"/>
                        </a:rPr>
                        <a:t>(m)</a:t>
                      </a:r>
                      <a:endParaRPr lang="pt-BR" sz="1000">
                        <a:effectLst/>
                        <a:latin typeface="+mj-lt"/>
                        <a:ea typeface="Times New Roman" panose="02020603050405020304" pitchFamily="18" charset="0"/>
                        <a:cs typeface="Times New Roman" panose="02020603050405020304" pitchFamily="18" charset="0"/>
                      </a:endParaRP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pt-BR" sz="1000" b="1">
                          <a:solidFill>
                            <a:srgbClr val="000000"/>
                          </a:solidFill>
                          <a:effectLst/>
                          <a:latin typeface="+mj-lt"/>
                          <a:ea typeface="Times New Roman" panose="02020603050405020304" pitchFamily="18" charset="0"/>
                          <a:cs typeface="Times New Roman" panose="02020603050405020304" pitchFamily="18" charset="0"/>
                        </a:rPr>
                        <a:t>Unidades em funcionamento na Casa de Força 2</a:t>
                      </a:r>
                      <a:endParaRPr lang="pt-BR" sz="1000">
                        <a:effectLst/>
                        <a:latin typeface="+mj-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pt-BR" sz="1000" b="1">
                          <a:solidFill>
                            <a:srgbClr val="000000"/>
                          </a:solidFill>
                          <a:effectLst/>
                          <a:latin typeface="+mj-lt"/>
                          <a:ea typeface="Times New Roman" panose="02020603050405020304" pitchFamily="18" charset="0"/>
                          <a:cs typeface="Times New Roman" panose="02020603050405020304" pitchFamily="18" charset="0"/>
                        </a:rPr>
                        <a:t>Potência Máxima Operativa (MW)</a:t>
                      </a:r>
                      <a:endParaRPr lang="pt-BR" sz="1000">
                        <a:effectLst/>
                        <a:latin typeface="+mj-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367557671"/>
                  </a:ext>
                </a:extLst>
              </a:tr>
              <a:tr h="142875">
                <a:tc>
                  <a:txBody>
                    <a:bodyPr/>
                    <a:lstStyle/>
                    <a:p>
                      <a:pPr algn="ctr"/>
                      <a:r>
                        <a:rPr lang="pt-BR" sz="1000">
                          <a:effectLst/>
                          <a:latin typeface="+mj-lt"/>
                          <a:ea typeface="Times New Roman" panose="02020603050405020304" pitchFamily="18" charset="0"/>
                          <a:cs typeface="Times New Roman" panose="02020603050405020304" pitchFamily="18" charset="0"/>
                        </a:rPr>
                        <a:t>51,6 ≤ cota &lt; 60,5</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000">
                          <a:effectLst/>
                          <a:latin typeface="+mj-lt"/>
                          <a:ea typeface="Times New Roman" panose="02020603050405020304" pitchFamily="18" charset="0"/>
                          <a:cs typeface="Times New Roman" panose="02020603050405020304" pitchFamily="18" charset="0"/>
                        </a:rPr>
                        <a:t>0</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000">
                          <a:effectLst/>
                          <a:latin typeface="+mj-lt"/>
                          <a:ea typeface="Times New Roman" panose="02020603050405020304" pitchFamily="18" charset="0"/>
                          <a:cs typeface="Times New Roman" panose="02020603050405020304" pitchFamily="18" charset="0"/>
                        </a:rPr>
                        <a:t>4245,0 </a:t>
                      </a: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7436356"/>
                  </a:ext>
                </a:extLst>
              </a:tr>
              <a:tr h="142875">
                <a:tc>
                  <a:txBody>
                    <a:bodyPr/>
                    <a:lstStyle/>
                    <a:p>
                      <a:pPr algn="ctr"/>
                      <a:r>
                        <a:rPr lang="pt-BR" sz="1000">
                          <a:effectLst/>
                          <a:latin typeface="+mj-lt"/>
                          <a:ea typeface="Times New Roman" panose="02020603050405020304" pitchFamily="18" charset="0"/>
                          <a:cs typeface="Times New Roman" panose="02020603050405020304" pitchFamily="18" charset="0"/>
                        </a:rPr>
                        <a:t>60,5 ≤ Cota &lt; 62,0</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000">
                          <a:effectLst/>
                          <a:latin typeface="+mj-lt"/>
                          <a:ea typeface="Times New Roman" panose="02020603050405020304" pitchFamily="18" charset="0"/>
                          <a:cs typeface="Times New Roman" panose="02020603050405020304" pitchFamily="18" charset="0"/>
                        </a:rPr>
                        <a:t>4</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000">
                          <a:effectLst/>
                          <a:latin typeface="+mj-lt"/>
                          <a:ea typeface="Times New Roman" panose="02020603050405020304" pitchFamily="18" charset="0"/>
                          <a:cs typeface="Times New Roman" panose="02020603050405020304" pitchFamily="18" charset="0"/>
                        </a:rPr>
                        <a:t>5805,0</a:t>
                      </a: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1267451"/>
                  </a:ext>
                </a:extLst>
              </a:tr>
              <a:tr h="142875">
                <a:tc>
                  <a:txBody>
                    <a:bodyPr/>
                    <a:lstStyle/>
                    <a:p>
                      <a:pPr algn="ctr"/>
                      <a:r>
                        <a:rPr lang="pt-BR" sz="1000">
                          <a:effectLst/>
                          <a:latin typeface="+mj-lt"/>
                          <a:ea typeface="Times New Roman" panose="02020603050405020304" pitchFamily="18" charset="0"/>
                          <a:cs typeface="Times New Roman" panose="02020603050405020304" pitchFamily="18" charset="0"/>
                        </a:rPr>
                        <a:t>62,0 ≤ Cota ≤ 74,0</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pt-BR" sz="1000">
                          <a:effectLst/>
                          <a:latin typeface="+mj-lt"/>
                          <a:ea typeface="Times New Roman" panose="02020603050405020304" pitchFamily="18" charset="0"/>
                          <a:cs typeface="Times New Roman" panose="02020603050405020304" pitchFamily="18" charset="0"/>
                        </a:rPr>
                        <a:t>11</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pt-BR" sz="1000">
                          <a:effectLst/>
                          <a:latin typeface="+mj-lt"/>
                          <a:ea typeface="Times New Roman" panose="02020603050405020304" pitchFamily="18" charset="0"/>
                          <a:cs typeface="Times New Roman" panose="02020603050405020304" pitchFamily="18" charset="0"/>
                        </a:rPr>
                        <a:t>8535,0</a:t>
                      </a: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957466"/>
                  </a:ext>
                </a:extLst>
              </a:tr>
            </a:tbl>
          </a:graphicData>
        </a:graphic>
      </p:graphicFrame>
      <p:sp>
        <p:nvSpPr>
          <p:cNvPr id="16" name="CaixaDeTexto 15">
            <a:extLst>
              <a:ext uri="{FF2B5EF4-FFF2-40B4-BE49-F238E27FC236}">
                <a16:creationId xmlns:a16="http://schemas.microsoft.com/office/drawing/2014/main" id="{A7F64D8C-6CA0-C56B-A118-381045D8D885}"/>
              </a:ext>
            </a:extLst>
          </p:cNvPr>
          <p:cNvSpPr txBox="1"/>
          <p:nvPr/>
        </p:nvSpPr>
        <p:spPr>
          <a:xfrm>
            <a:off x="6512653" y="1621444"/>
            <a:ext cx="4997042" cy="976036"/>
          </a:xfrm>
          <a:prstGeom prst="rect">
            <a:avLst/>
          </a:prstGeom>
          <a:noFill/>
        </p:spPr>
        <p:txBody>
          <a:bodyPr wrap="square">
            <a:spAutoFit/>
          </a:bodyPr>
          <a:lstStyle/>
          <a:p>
            <a:pPr algn="just" defTabSz="432008">
              <a:lnSpc>
                <a:spcPct val="108000"/>
              </a:lnSpc>
              <a:spcAft>
                <a:spcPts val="1200"/>
              </a:spcAft>
              <a:buClr>
                <a:srgbClr val="254061"/>
              </a:buClr>
              <a:buSzPct val="120000"/>
              <a:defRPr/>
            </a:pPr>
            <a:r>
              <a:rPr lang="pt-BR" altLang="pt-BR" sz="1800">
                <a:latin typeface="+mj-lt"/>
                <a:cs typeface="Arial" panose="020B0604020202020204" pitchFamily="34" charset="0"/>
              </a:rPr>
              <a:t>Fonte: Nota Técnica ONS 0058/2024 “Curva Referencial de Deplecionamento da UHE Tucuruí para o Período de Julho a Dezembro de 2024”.</a:t>
            </a:r>
          </a:p>
        </p:txBody>
      </p:sp>
      <p:sp>
        <p:nvSpPr>
          <p:cNvPr id="15" name="Retângulo 14">
            <a:extLst>
              <a:ext uri="{FF2B5EF4-FFF2-40B4-BE49-F238E27FC236}">
                <a16:creationId xmlns:a16="http://schemas.microsoft.com/office/drawing/2014/main" id="{CB6529EE-52A2-E13B-25A9-5DA3033684EC}"/>
              </a:ext>
            </a:extLst>
          </p:cNvPr>
          <p:cNvSpPr/>
          <p:nvPr/>
        </p:nvSpPr>
        <p:spPr>
          <a:xfrm>
            <a:off x="939932" y="5231334"/>
            <a:ext cx="1696942" cy="13822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19" name="Tabela 18">
            <a:extLst>
              <a:ext uri="{FF2B5EF4-FFF2-40B4-BE49-F238E27FC236}">
                <a16:creationId xmlns:a16="http://schemas.microsoft.com/office/drawing/2014/main" id="{8656148F-F9C0-DD1A-2067-240CBD91C7C8}"/>
              </a:ext>
            </a:extLst>
          </p:cNvPr>
          <p:cNvGraphicFramePr>
            <a:graphicFrameLocks noGrp="1"/>
          </p:cNvGraphicFramePr>
          <p:nvPr>
            <p:extLst>
              <p:ext uri="{D42A27DB-BD31-4B8C-83A1-F6EECF244321}">
                <p14:modId xmlns:p14="http://schemas.microsoft.com/office/powerpoint/2010/main" val="790824829"/>
              </p:ext>
            </p:extLst>
          </p:nvPr>
        </p:nvGraphicFramePr>
        <p:xfrm>
          <a:off x="4912385" y="5569338"/>
          <a:ext cx="7035796" cy="720000"/>
        </p:xfrm>
        <a:graphic>
          <a:graphicData uri="http://schemas.openxmlformats.org/drawingml/2006/table">
            <a:tbl>
              <a:tblPr/>
              <a:tblGrid>
                <a:gridCol w="776236">
                  <a:extLst>
                    <a:ext uri="{9D8B030D-6E8A-4147-A177-3AD203B41FA5}">
                      <a16:colId xmlns:a16="http://schemas.microsoft.com/office/drawing/2014/main" val="637660212"/>
                    </a:ext>
                  </a:extLst>
                </a:gridCol>
                <a:gridCol w="521630">
                  <a:extLst>
                    <a:ext uri="{9D8B030D-6E8A-4147-A177-3AD203B41FA5}">
                      <a16:colId xmlns:a16="http://schemas.microsoft.com/office/drawing/2014/main" val="1635027277"/>
                    </a:ext>
                  </a:extLst>
                </a:gridCol>
                <a:gridCol w="521630">
                  <a:extLst>
                    <a:ext uri="{9D8B030D-6E8A-4147-A177-3AD203B41FA5}">
                      <a16:colId xmlns:a16="http://schemas.microsoft.com/office/drawing/2014/main" val="30179787"/>
                    </a:ext>
                  </a:extLst>
                </a:gridCol>
                <a:gridCol w="521630">
                  <a:extLst>
                    <a:ext uri="{9D8B030D-6E8A-4147-A177-3AD203B41FA5}">
                      <a16:colId xmlns:a16="http://schemas.microsoft.com/office/drawing/2014/main" val="1391526655"/>
                    </a:ext>
                  </a:extLst>
                </a:gridCol>
                <a:gridCol w="521630">
                  <a:extLst>
                    <a:ext uri="{9D8B030D-6E8A-4147-A177-3AD203B41FA5}">
                      <a16:colId xmlns:a16="http://schemas.microsoft.com/office/drawing/2014/main" val="707208672"/>
                    </a:ext>
                  </a:extLst>
                </a:gridCol>
                <a:gridCol w="521630">
                  <a:extLst>
                    <a:ext uri="{9D8B030D-6E8A-4147-A177-3AD203B41FA5}">
                      <a16:colId xmlns:a16="http://schemas.microsoft.com/office/drawing/2014/main" val="2428506742"/>
                    </a:ext>
                  </a:extLst>
                </a:gridCol>
                <a:gridCol w="521630">
                  <a:extLst>
                    <a:ext uri="{9D8B030D-6E8A-4147-A177-3AD203B41FA5}">
                      <a16:colId xmlns:a16="http://schemas.microsoft.com/office/drawing/2014/main" val="3261261889"/>
                    </a:ext>
                  </a:extLst>
                </a:gridCol>
                <a:gridCol w="521630">
                  <a:extLst>
                    <a:ext uri="{9D8B030D-6E8A-4147-A177-3AD203B41FA5}">
                      <a16:colId xmlns:a16="http://schemas.microsoft.com/office/drawing/2014/main" val="3710415874"/>
                    </a:ext>
                  </a:extLst>
                </a:gridCol>
                <a:gridCol w="521630">
                  <a:extLst>
                    <a:ext uri="{9D8B030D-6E8A-4147-A177-3AD203B41FA5}">
                      <a16:colId xmlns:a16="http://schemas.microsoft.com/office/drawing/2014/main" val="4121695006"/>
                    </a:ext>
                  </a:extLst>
                </a:gridCol>
                <a:gridCol w="521630">
                  <a:extLst>
                    <a:ext uri="{9D8B030D-6E8A-4147-A177-3AD203B41FA5}">
                      <a16:colId xmlns:a16="http://schemas.microsoft.com/office/drawing/2014/main" val="3368461818"/>
                    </a:ext>
                  </a:extLst>
                </a:gridCol>
                <a:gridCol w="521630">
                  <a:extLst>
                    <a:ext uri="{9D8B030D-6E8A-4147-A177-3AD203B41FA5}">
                      <a16:colId xmlns:a16="http://schemas.microsoft.com/office/drawing/2014/main" val="616920066"/>
                    </a:ext>
                  </a:extLst>
                </a:gridCol>
                <a:gridCol w="521630">
                  <a:extLst>
                    <a:ext uri="{9D8B030D-6E8A-4147-A177-3AD203B41FA5}">
                      <a16:colId xmlns:a16="http://schemas.microsoft.com/office/drawing/2014/main" val="1084858471"/>
                    </a:ext>
                  </a:extLst>
                </a:gridCol>
                <a:gridCol w="521630">
                  <a:extLst>
                    <a:ext uri="{9D8B030D-6E8A-4147-A177-3AD203B41FA5}">
                      <a16:colId xmlns:a16="http://schemas.microsoft.com/office/drawing/2014/main" val="3786023909"/>
                    </a:ext>
                  </a:extLst>
                </a:gridCol>
              </a:tblGrid>
              <a:tr h="180000">
                <a:tc>
                  <a:txBody>
                    <a:bodyPr/>
                    <a:lstStyle/>
                    <a:p>
                      <a:pPr algn="ctr" fontAlgn="ct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fev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ago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set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out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nov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4232601224"/>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4245,0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buNone/>
                      </a:pPr>
                      <a:r>
                        <a:rPr lang="pt-BR" sz="1100" u="none" strike="noStrike">
                          <a:effectLst/>
                        </a:rPr>
                        <a:t>51,6</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51,6</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51,6</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51,6</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51,6</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51,6</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51,6</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51,6</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51,6</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51,6</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51,6</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51,6</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4910849"/>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5805,0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buNone/>
                      </a:pPr>
                      <a:r>
                        <a:rPr lang="pt-BR" sz="1100" u="none" strike="noStrike">
                          <a:effectLst/>
                        </a:rPr>
                        <a:t>60,5</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60,5</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60,5</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60,5</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60,5</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60,5</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60,5</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60,5</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60,5</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60,5</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60,5</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60,5</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2345718"/>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8535,0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buNone/>
                      </a:pPr>
                      <a:r>
                        <a:rPr lang="pt-BR" sz="1100" u="none" strike="noStrike">
                          <a:effectLst/>
                        </a:rPr>
                        <a:t>62,0</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62,0</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62,0</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62,0</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62,0</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62,0</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62,0</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62,0</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62,0</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62,0</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62,0</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62,0</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7394641"/>
                  </a:ext>
                </a:extLst>
              </a:tr>
            </a:tbl>
          </a:graphicData>
        </a:graphic>
      </p:graphicFrame>
      <p:sp>
        <p:nvSpPr>
          <p:cNvPr id="20" name="CaixaDeTexto 19">
            <a:extLst>
              <a:ext uri="{FF2B5EF4-FFF2-40B4-BE49-F238E27FC236}">
                <a16:creationId xmlns:a16="http://schemas.microsoft.com/office/drawing/2014/main" id="{268B2698-C43B-46CB-82CF-AFE9EFF6EEFE}"/>
              </a:ext>
            </a:extLst>
          </p:cNvPr>
          <p:cNvSpPr txBox="1"/>
          <p:nvPr/>
        </p:nvSpPr>
        <p:spPr>
          <a:xfrm>
            <a:off x="6466059" y="5180725"/>
            <a:ext cx="3928448" cy="377667"/>
          </a:xfrm>
          <a:prstGeom prst="rect">
            <a:avLst/>
          </a:prstGeom>
          <a:noFill/>
        </p:spPr>
        <p:txBody>
          <a:bodyPr wrap="square" rtlCol="0" anchor="t">
            <a:spAutoFit/>
          </a:bodyPr>
          <a:lstStyle/>
          <a:p>
            <a:pPr algn="ctr" defTabSz="432008">
              <a:lnSpc>
                <a:spcPct val="108000"/>
              </a:lnSpc>
              <a:spcAft>
                <a:spcPts val="1200"/>
              </a:spcAft>
              <a:buClr>
                <a:srgbClr val="254061"/>
              </a:buClr>
              <a:buSzPct val="120000"/>
              <a:defRPr/>
            </a:pPr>
            <a:r>
              <a:rPr lang="pt-BR" altLang="pt-BR">
                <a:latin typeface="+mj-lt"/>
                <a:cs typeface="Arial" panose="020B0604020202020204" pitchFamily="34" charset="0"/>
              </a:rPr>
              <a:t>Formato editável:</a:t>
            </a:r>
          </a:p>
        </p:txBody>
      </p:sp>
    </p:spTree>
    <p:extLst>
      <p:ext uri="{BB962C8B-B14F-4D97-AF65-F5344CB8AC3E}">
        <p14:creationId xmlns:p14="http://schemas.microsoft.com/office/powerpoint/2010/main" val="2988792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Regras de Operação dos rios Tocantins e Paranapanema (1/3)</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35</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11459046" cy="3879588"/>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Representação das restrições de vazão máxima das usinas Serra da Mesa, Jurumirim (A. A. Laydner), Chavantes e Capivara no modelo SUISHI através da funcionalidade defluência x cota.</a:t>
            </a:r>
          </a:p>
          <a:p>
            <a:pPr marL="742950" lvl="1" indent="-285750" algn="just" defTabSz="432008">
              <a:lnSpc>
                <a:spcPct val="108000"/>
              </a:lnSpc>
              <a:spcAft>
                <a:spcPts val="6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As condições de operação para o Sistema Hídrico do Rio Tocantins foram estabelecidas na Resolução ANA nº 70, de 19 de abril de 2021, com entrada em vigor a partir de 1 de dezembro de 2021; e</a:t>
            </a:r>
          </a:p>
          <a:p>
            <a:pPr marL="742950" lvl="1" indent="-285750" algn="just" defTabSz="432008">
              <a:lnSpc>
                <a:spcPct val="108000"/>
              </a:lnSpc>
              <a:spcAft>
                <a:spcPts val="6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As condições de operação para os Aproveitamentos Hidrelétricos de Jurumirim, Chavantes e Capivara, integrantes do Sistema Hídrico do Rio Paranapanema, foram estabelecidas na Resolução ANA nº 132, de 10 de outubro de 2022, com entrada em vigor a partir de 1 de janeiro de 2023.</a:t>
            </a:r>
          </a:p>
          <a:p>
            <a:pPr marL="1200150" lvl="2"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1400">
                <a:latin typeface="+mj-lt"/>
                <a:cs typeface="Arial" panose="020B0604020202020204" pitchFamily="34" charset="0"/>
              </a:rPr>
              <a:t>Observação: A vazão defluente máxima de 90 m³/s definida para a faixa de restrição da UHE A. A. Laydner (Jurumirim) é menor que a vazão defluente mínima de 147 m³/s, definida no Contrato de Concessão nº 76/1999 e atualmente registrada no FSAR-H 405-2018. Observado o artigo 13 da Resolução ANA nº 132/2022, que indica que deve ser atendida a vazão mínima mais restritiva, a vazão máxima da faixa de restrição foi majorada para 147 m³/s, menor valor compatível com a vazão mínima vigente e igual ao valor da faixa de alerta. Dessa forma, as faixas de alerta e restrição foram representadas juntas no SUISHI. </a:t>
            </a:r>
          </a:p>
        </p:txBody>
      </p:sp>
      <p:graphicFrame>
        <p:nvGraphicFramePr>
          <p:cNvPr id="6" name="Tabela 6">
            <a:extLst>
              <a:ext uri="{FF2B5EF4-FFF2-40B4-BE49-F238E27FC236}">
                <a16:creationId xmlns:a16="http://schemas.microsoft.com/office/drawing/2014/main" id="{37A58E2A-102F-294D-CFEA-2ED94EF009EF}"/>
              </a:ext>
            </a:extLst>
          </p:cNvPr>
          <p:cNvGraphicFramePr>
            <a:graphicFrameLocks noGrp="1"/>
          </p:cNvGraphicFramePr>
          <p:nvPr>
            <p:extLst>
              <p:ext uri="{D42A27DB-BD31-4B8C-83A1-F6EECF244321}">
                <p14:modId xmlns:p14="http://schemas.microsoft.com/office/powerpoint/2010/main" val="3728041245"/>
              </p:ext>
            </p:extLst>
          </p:nvPr>
        </p:nvGraphicFramePr>
        <p:xfrm>
          <a:off x="1666643" y="4757677"/>
          <a:ext cx="8857434" cy="1493520"/>
        </p:xfrm>
        <a:graphic>
          <a:graphicData uri="http://schemas.openxmlformats.org/drawingml/2006/table">
            <a:tbl>
              <a:tblPr firstRow="1" bandRow="1">
                <a:tableStyleId>{5C22544A-7EE6-4342-B048-85BDC9FD1C3A}</a:tableStyleId>
              </a:tblPr>
              <a:tblGrid>
                <a:gridCol w="1580333">
                  <a:extLst>
                    <a:ext uri="{9D8B030D-6E8A-4147-A177-3AD203B41FA5}">
                      <a16:colId xmlns:a16="http://schemas.microsoft.com/office/drawing/2014/main" val="3345283882"/>
                    </a:ext>
                  </a:extLst>
                </a:gridCol>
                <a:gridCol w="3086100">
                  <a:extLst>
                    <a:ext uri="{9D8B030D-6E8A-4147-A177-3AD203B41FA5}">
                      <a16:colId xmlns:a16="http://schemas.microsoft.com/office/drawing/2014/main" val="423317297"/>
                    </a:ext>
                  </a:extLst>
                </a:gridCol>
                <a:gridCol w="2419350">
                  <a:extLst>
                    <a:ext uri="{9D8B030D-6E8A-4147-A177-3AD203B41FA5}">
                      <a16:colId xmlns:a16="http://schemas.microsoft.com/office/drawing/2014/main" val="4257621845"/>
                    </a:ext>
                  </a:extLst>
                </a:gridCol>
                <a:gridCol w="1771651">
                  <a:extLst>
                    <a:ext uri="{9D8B030D-6E8A-4147-A177-3AD203B41FA5}">
                      <a16:colId xmlns:a16="http://schemas.microsoft.com/office/drawing/2014/main" val="2247802845"/>
                    </a:ext>
                  </a:extLst>
                </a:gridCol>
              </a:tblGrid>
              <a:tr h="309977">
                <a:tc>
                  <a:txBody>
                    <a:bodyPr/>
                    <a:lstStyle/>
                    <a:p>
                      <a:r>
                        <a:rPr lang="pt-BR" sz="1600"/>
                        <a:t>Rio</a:t>
                      </a:r>
                    </a:p>
                  </a:txBody>
                  <a:tcPr/>
                </a:tc>
                <a:tc>
                  <a:txBody>
                    <a:bodyPr/>
                    <a:lstStyle/>
                    <a:p>
                      <a:r>
                        <a:rPr lang="pt-BR" sz="1600"/>
                        <a:t>Usinas</a:t>
                      </a:r>
                    </a:p>
                  </a:txBody>
                  <a:tcPr/>
                </a:tc>
                <a:tc>
                  <a:txBody>
                    <a:bodyPr/>
                    <a:lstStyle/>
                    <a:p>
                      <a:r>
                        <a:rPr lang="pt-BR" sz="1600"/>
                        <a:t>Documento</a:t>
                      </a:r>
                    </a:p>
                  </a:txBody>
                  <a:tcPr/>
                </a:tc>
                <a:tc>
                  <a:txBody>
                    <a:bodyPr/>
                    <a:lstStyle/>
                    <a:p>
                      <a:r>
                        <a:rPr lang="pt-BR" sz="1600"/>
                        <a:t>Entrada em vigor</a:t>
                      </a:r>
                    </a:p>
                  </a:txBody>
                  <a:tcPr/>
                </a:tc>
                <a:extLst>
                  <a:ext uri="{0D108BD9-81ED-4DB2-BD59-A6C34878D82A}">
                    <a16:rowId xmlns:a16="http://schemas.microsoft.com/office/drawing/2014/main" val="445940873"/>
                  </a:ext>
                </a:extLst>
              </a:tr>
              <a:tr h="535029">
                <a:tc>
                  <a:txBody>
                    <a:bodyPr/>
                    <a:lstStyle/>
                    <a:p>
                      <a:r>
                        <a:rPr lang="pt-BR" sz="1600"/>
                        <a:t>Tocantins</a:t>
                      </a:r>
                    </a:p>
                  </a:txBody>
                  <a:tcPr/>
                </a:tc>
                <a:tc>
                  <a:txBody>
                    <a:bodyPr/>
                    <a:lstStyle/>
                    <a:p>
                      <a:r>
                        <a:rPr lang="pt-BR" sz="1600"/>
                        <a:t>Serra da Mesa</a:t>
                      </a:r>
                    </a:p>
                  </a:txBody>
                  <a:tcPr/>
                </a:tc>
                <a:tc>
                  <a:txBody>
                    <a:bodyPr/>
                    <a:lstStyle/>
                    <a:p>
                      <a:r>
                        <a:rPr lang="pt-BR" altLang="pt-BR" sz="1600" kern="1200">
                          <a:solidFill>
                            <a:schemeClr val="dk1"/>
                          </a:solidFill>
                          <a:latin typeface="+mn-lt"/>
                          <a:ea typeface="+mn-ea"/>
                          <a:cs typeface="Arial" panose="020B0604020202020204" pitchFamily="34" charset="0"/>
                        </a:rPr>
                        <a:t>Resolução ANA nº 70, </a:t>
                      </a:r>
                    </a:p>
                    <a:p>
                      <a:r>
                        <a:rPr lang="pt-BR" altLang="pt-BR" sz="1600" kern="1200">
                          <a:solidFill>
                            <a:schemeClr val="dk1"/>
                          </a:solidFill>
                          <a:latin typeface="+mn-lt"/>
                          <a:ea typeface="+mn-ea"/>
                          <a:cs typeface="Arial" panose="020B0604020202020204" pitchFamily="34" charset="0"/>
                        </a:rPr>
                        <a:t>de 19 de abril de 2021</a:t>
                      </a:r>
                      <a:endParaRPr lang="pt-BR" sz="1600"/>
                    </a:p>
                  </a:txBody>
                  <a:tcPr/>
                </a:tc>
                <a:tc>
                  <a:txBody>
                    <a:bodyPr/>
                    <a:lstStyle/>
                    <a:p>
                      <a:r>
                        <a:rPr lang="pt-BR" sz="1600"/>
                        <a:t>01/12/2021</a:t>
                      </a:r>
                    </a:p>
                  </a:txBody>
                  <a:tcPr/>
                </a:tc>
                <a:extLst>
                  <a:ext uri="{0D108BD9-81ED-4DB2-BD59-A6C34878D82A}">
                    <a16:rowId xmlns:a16="http://schemas.microsoft.com/office/drawing/2014/main" val="1066479144"/>
                  </a:ext>
                </a:extLst>
              </a:tr>
              <a:tr h="535029">
                <a:tc>
                  <a:txBody>
                    <a:bodyPr/>
                    <a:lstStyle/>
                    <a:p>
                      <a:r>
                        <a:rPr lang="pt-BR" sz="1600"/>
                        <a:t>Paranapanema</a:t>
                      </a:r>
                    </a:p>
                  </a:txBody>
                  <a:tcPr/>
                </a:tc>
                <a:tc>
                  <a:txBody>
                    <a:bodyPr/>
                    <a:lstStyle/>
                    <a:p>
                      <a:r>
                        <a:rPr lang="pt-BR" altLang="pt-BR" sz="1600" kern="1200" err="1">
                          <a:solidFill>
                            <a:schemeClr val="dk1"/>
                          </a:solidFill>
                          <a:latin typeface="+mn-lt"/>
                          <a:ea typeface="+mn-ea"/>
                          <a:cs typeface="Arial" panose="020B0604020202020204" pitchFamily="34" charset="0"/>
                        </a:rPr>
                        <a:t>Jurumirim</a:t>
                      </a:r>
                      <a:r>
                        <a:rPr lang="pt-BR" altLang="pt-BR" sz="1600" kern="1200">
                          <a:solidFill>
                            <a:schemeClr val="dk1"/>
                          </a:solidFill>
                          <a:latin typeface="+mn-lt"/>
                          <a:ea typeface="+mn-ea"/>
                          <a:cs typeface="Arial" panose="020B0604020202020204" pitchFamily="34" charset="0"/>
                        </a:rPr>
                        <a:t>, Chavantes e Capivara </a:t>
                      </a:r>
                      <a:endParaRPr lang="pt-BR" sz="1600"/>
                    </a:p>
                  </a:txBody>
                  <a:tcPr/>
                </a:tc>
                <a:tc>
                  <a:txBody>
                    <a:bodyPr/>
                    <a:lstStyle/>
                    <a:p>
                      <a:r>
                        <a:rPr lang="pt-BR" altLang="pt-BR" sz="1600" kern="1200">
                          <a:solidFill>
                            <a:schemeClr val="dk1"/>
                          </a:solidFill>
                          <a:latin typeface="+mn-lt"/>
                          <a:ea typeface="+mn-ea"/>
                          <a:cs typeface="Arial" panose="020B0604020202020204" pitchFamily="34" charset="0"/>
                        </a:rPr>
                        <a:t>Resolução ANA nº 132, </a:t>
                      </a:r>
                    </a:p>
                    <a:p>
                      <a:r>
                        <a:rPr lang="pt-BR" altLang="pt-BR" sz="1600" kern="1200">
                          <a:solidFill>
                            <a:schemeClr val="dk1"/>
                          </a:solidFill>
                          <a:latin typeface="+mn-lt"/>
                          <a:ea typeface="+mn-ea"/>
                          <a:cs typeface="Arial" panose="020B0604020202020204" pitchFamily="34" charset="0"/>
                        </a:rPr>
                        <a:t>de 10 de outubro de 2022</a:t>
                      </a:r>
                      <a:endParaRPr lang="pt-BR" sz="1600"/>
                    </a:p>
                  </a:txBody>
                  <a:tcPr/>
                </a:tc>
                <a:tc>
                  <a:txBody>
                    <a:bodyPr/>
                    <a:lstStyle/>
                    <a:p>
                      <a:r>
                        <a:rPr lang="pt-BR" sz="1600"/>
                        <a:t>01/01/2023</a:t>
                      </a:r>
                    </a:p>
                  </a:txBody>
                  <a:tcPr/>
                </a:tc>
                <a:extLst>
                  <a:ext uri="{0D108BD9-81ED-4DB2-BD59-A6C34878D82A}">
                    <a16:rowId xmlns:a16="http://schemas.microsoft.com/office/drawing/2014/main" val="985661300"/>
                  </a:ext>
                </a:extLst>
              </a:tr>
            </a:tbl>
          </a:graphicData>
        </a:graphic>
      </p:graphicFrame>
      <p:sp>
        <p:nvSpPr>
          <p:cNvPr id="7" name="Freeform 11">
            <a:extLst>
              <a:ext uri="{FF2B5EF4-FFF2-40B4-BE49-F238E27FC236}">
                <a16:creationId xmlns:a16="http://schemas.microsoft.com/office/drawing/2014/main" id="{C0260545-AE0E-CC24-3E44-DA7C283487EC}"/>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3"/>
            <a:stretch>
              <a:fillRect/>
            </a:stretch>
          </a:blipFill>
        </p:spPr>
        <p:txBody>
          <a:bodyPr/>
          <a:lstStyle/>
          <a:p>
            <a:endParaRPr lang="pt-BR"/>
          </a:p>
        </p:txBody>
      </p:sp>
    </p:spTree>
    <p:extLst>
      <p:ext uri="{BB962C8B-B14F-4D97-AF65-F5344CB8AC3E}">
        <p14:creationId xmlns:p14="http://schemas.microsoft.com/office/powerpoint/2010/main" val="3191825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77A19782-5547-ECCC-01C2-955AE7BFB64D}"/>
              </a:ext>
            </a:extLst>
          </p:cNvPr>
          <p:cNvPicPr>
            <a:picLocks noChangeAspect="1"/>
          </p:cNvPicPr>
          <p:nvPr/>
        </p:nvPicPr>
        <p:blipFill>
          <a:blip r:embed="rId3"/>
          <a:stretch>
            <a:fillRect/>
          </a:stretch>
        </p:blipFill>
        <p:spPr>
          <a:xfrm>
            <a:off x="5117283" y="1498247"/>
            <a:ext cx="6715645" cy="1528764"/>
          </a:xfrm>
          <a:prstGeom prst="rect">
            <a:avLst/>
          </a:prstGeom>
        </p:spPr>
      </p:pic>
      <p:sp>
        <p:nvSpPr>
          <p:cNvPr id="8" name="CaixaDeTexto 7">
            <a:extLst>
              <a:ext uri="{FF2B5EF4-FFF2-40B4-BE49-F238E27FC236}">
                <a16:creationId xmlns:a16="http://schemas.microsoft.com/office/drawing/2014/main" id="{938EBFEC-F3F2-C283-2077-E8657612A11B}"/>
              </a:ext>
            </a:extLst>
          </p:cNvPr>
          <p:cNvSpPr txBox="1"/>
          <p:nvPr/>
        </p:nvSpPr>
        <p:spPr>
          <a:xfrm>
            <a:off x="359072" y="911713"/>
            <a:ext cx="4574429" cy="5824800"/>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16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16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16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16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16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16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16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16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16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16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1600">
                <a:latin typeface="+mj-lt"/>
                <a:cs typeface="Arial" panose="020B0604020202020204" pitchFamily="34" charset="0"/>
              </a:rPr>
              <a:t>Observação: o arquivo </a:t>
            </a:r>
            <a:r>
              <a:rPr lang="pt-BR" altLang="pt-BR" sz="1600" i="1">
                <a:latin typeface="+mj-lt"/>
                <a:cs typeface="Arial" panose="020B0604020202020204" pitchFamily="34" charset="0"/>
              </a:rPr>
              <a:t>default</a:t>
            </a:r>
            <a:r>
              <a:rPr lang="pt-BR" altLang="pt-BR" sz="1600">
                <a:latin typeface="+mj-lt"/>
                <a:cs typeface="Arial" panose="020B0604020202020204" pitchFamily="34" charset="0"/>
              </a:rPr>
              <a:t> contém regras para as usinas A. A. Laydner, Capivara, Chavantes, Emborcação, Furnas, Itumbiara, Mascarenhas de Moraes e Serra da Mesa.</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p:txBody>
      </p:sp>
      <p:pic>
        <p:nvPicPr>
          <p:cNvPr id="12" name="Imagem 11">
            <a:extLst>
              <a:ext uri="{FF2B5EF4-FFF2-40B4-BE49-F238E27FC236}">
                <a16:creationId xmlns:a16="http://schemas.microsoft.com/office/drawing/2014/main" id="{C0D42F34-0CB1-EDEA-64E9-001CC2F49807}"/>
              </a:ext>
            </a:extLst>
          </p:cNvPr>
          <p:cNvPicPr>
            <a:picLocks noChangeAspect="1"/>
          </p:cNvPicPr>
          <p:nvPr/>
        </p:nvPicPr>
        <p:blipFill rotWithShape="1">
          <a:blip r:embed="rId4"/>
          <a:srcRect t="27794" b="-1"/>
          <a:stretch/>
        </p:blipFill>
        <p:spPr>
          <a:xfrm>
            <a:off x="5117284" y="3053488"/>
            <a:ext cx="6738076" cy="1200325"/>
          </a:xfrm>
          <a:prstGeom prst="rect">
            <a:avLst/>
          </a:prstGeom>
        </p:spPr>
      </p:pic>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Regras de Operação dos rios Tocantins e Paranapanema (2/3)</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36</a:t>
            </a:fld>
            <a:endParaRPr lang="pt-BR" sz="1200">
              <a:solidFill>
                <a:schemeClr val="tx1">
                  <a:lumMod val="65000"/>
                  <a:lumOff val="35000"/>
                </a:schemeClr>
              </a:solidFill>
            </a:endParaRPr>
          </a:p>
        </p:txBody>
      </p:sp>
      <p:sp>
        <p:nvSpPr>
          <p:cNvPr id="10" name="CaixaDeTexto 9">
            <a:extLst>
              <a:ext uri="{FF2B5EF4-FFF2-40B4-BE49-F238E27FC236}">
                <a16:creationId xmlns:a16="http://schemas.microsoft.com/office/drawing/2014/main" id="{ACABCF81-4E55-4822-8F73-B77A69063FD8}"/>
              </a:ext>
            </a:extLst>
          </p:cNvPr>
          <p:cNvSpPr txBox="1"/>
          <p:nvPr/>
        </p:nvSpPr>
        <p:spPr>
          <a:xfrm>
            <a:off x="1403490" y="882964"/>
            <a:ext cx="2669376" cy="584775"/>
          </a:xfrm>
          <a:prstGeom prst="rect">
            <a:avLst/>
          </a:prstGeom>
          <a:noFill/>
          <a:ln w="19050">
            <a:solidFill>
              <a:srgbClr val="953735"/>
            </a:solidFill>
          </a:ln>
        </p:spPr>
        <p:txBody>
          <a:bodyPr wrap="square" rtlCol="0" anchor="t">
            <a:spAutoFit/>
          </a:bodyPr>
          <a:lstStyle/>
          <a:p>
            <a:pPr algn="ctr" defTabSz="432008">
              <a:buClr>
                <a:srgbClr val="254061"/>
              </a:buClr>
              <a:buSzPct val="120000"/>
              <a:defRPr/>
            </a:pPr>
            <a:r>
              <a:rPr lang="pt-BR" altLang="pt-BR" sz="1600">
                <a:solidFill>
                  <a:srgbClr val="953735"/>
                </a:solidFill>
                <a:latin typeface="+mj-lt"/>
                <a:cs typeface="Arial" panose="020B0604020202020204" pitchFamily="34" charset="0"/>
              </a:rPr>
              <a:t>Passo 1: acionar o flag </a:t>
            </a:r>
          </a:p>
          <a:p>
            <a:pPr algn="ctr" defTabSz="432008">
              <a:buClr>
                <a:srgbClr val="254061"/>
              </a:buClr>
              <a:buSzPct val="120000"/>
              <a:defRPr/>
            </a:pPr>
            <a:r>
              <a:rPr lang="pt-BR" altLang="pt-BR" sz="1600">
                <a:solidFill>
                  <a:srgbClr val="953735"/>
                </a:solidFill>
                <a:latin typeface="+mj-lt"/>
                <a:cs typeface="Arial" panose="020B0604020202020204" pitchFamily="34" charset="0"/>
              </a:rPr>
              <a:t>na janela “Dados do Caso”</a:t>
            </a:r>
          </a:p>
        </p:txBody>
      </p:sp>
      <p:sp>
        <p:nvSpPr>
          <p:cNvPr id="11" name="CaixaDeTexto 10">
            <a:extLst>
              <a:ext uri="{FF2B5EF4-FFF2-40B4-BE49-F238E27FC236}">
                <a16:creationId xmlns:a16="http://schemas.microsoft.com/office/drawing/2014/main" id="{ACABCF81-4E55-4822-8F73-B77A69063FD8}"/>
              </a:ext>
            </a:extLst>
          </p:cNvPr>
          <p:cNvSpPr txBox="1"/>
          <p:nvPr/>
        </p:nvSpPr>
        <p:spPr>
          <a:xfrm>
            <a:off x="5117283" y="879960"/>
            <a:ext cx="6700835" cy="584775"/>
          </a:xfrm>
          <a:prstGeom prst="rect">
            <a:avLst/>
          </a:prstGeom>
          <a:noFill/>
          <a:ln w="19050">
            <a:solidFill>
              <a:srgbClr val="953735"/>
            </a:solidFill>
          </a:ln>
        </p:spPr>
        <p:txBody>
          <a:bodyPr wrap="square" rtlCol="0" anchor="t">
            <a:spAutoFit/>
          </a:bodyPr>
          <a:lstStyle/>
          <a:p>
            <a:pPr algn="ctr" defTabSz="432008">
              <a:spcAft>
                <a:spcPts val="600"/>
              </a:spcAft>
              <a:buClr>
                <a:srgbClr val="254061"/>
              </a:buClr>
              <a:buSzPct val="120000"/>
              <a:defRPr/>
            </a:pPr>
            <a:r>
              <a:rPr lang="pt-BR" altLang="pt-BR" sz="1600">
                <a:solidFill>
                  <a:srgbClr val="953735"/>
                </a:solidFill>
                <a:latin typeface="+mj-lt"/>
                <a:cs typeface="Arial" panose="020B0604020202020204" pitchFamily="34" charset="0"/>
              </a:rPr>
              <a:t>Passo 2: na janela “Regras de Operação – Defluência x Cota”, manter apenas  A. A. Laydner, Capivara, Chavantes e Serra da Mesa conforme tabelas abaixo</a:t>
            </a:r>
          </a:p>
        </p:txBody>
      </p:sp>
      <p:pic>
        <p:nvPicPr>
          <p:cNvPr id="17" name="Imagem 16">
            <a:extLst>
              <a:ext uri="{FF2B5EF4-FFF2-40B4-BE49-F238E27FC236}">
                <a16:creationId xmlns:a16="http://schemas.microsoft.com/office/drawing/2014/main" id="{34467C69-508A-8BF5-D15A-ABFB75EA1F87}"/>
              </a:ext>
            </a:extLst>
          </p:cNvPr>
          <p:cNvPicPr>
            <a:picLocks noChangeAspect="1"/>
          </p:cNvPicPr>
          <p:nvPr/>
        </p:nvPicPr>
        <p:blipFill rotWithShape="1">
          <a:blip r:embed="rId5"/>
          <a:srcRect t="27571"/>
          <a:stretch/>
        </p:blipFill>
        <p:spPr>
          <a:xfrm>
            <a:off x="5117284" y="4278385"/>
            <a:ext cx="6738076" cy="1200325"/>
          </a:xfrm>
          <a:prstGeom prst="rect">
            <a:avLst/>
          </a:prstGeom>
        </p:spPr>
      </p:pic>
      <p:pic>
        <p:nvPicPr>
          <p:cNvPr id="19" name="Imagem 18">
            <a:extLst>
              <a:ext uri="{FF2B5EF4-FFF2-40B4-BE49-F238E27FC236}">
                <a16:creationId xmlns:a16="http://schemas.microsoft.com/office/drawing/2014/main" id="{7CE9D6BE-4BE0-EE58-5D54-783E1476A55E}"/>
              </a:ext>
            </a:extLst>
          </p:cNvPr>
          <p:cNvPicPr>
            <a:picLocks noChangeAspect="1"/>
          </p:cNvPicPr>
          <p:nvPr/>
        </p:nvPicPr>
        <p:blipFill rotWithShape="1">
          <a:blip r:embed="rId6"/>
          <a:srcRect t="29523"/>
          <a:stretch/>
        </p:blipFill>
        <p:spPr>
          <a:xfrm>
            <a:off x="5117284" y="5503877"/>
            <a:ext cx="6749402" cy="1088079"/>
          </a:xfrm>
          <a:prstGeom prst="rect">
            <a:avLst/>
          </a:prstGeom>
        </p:spPr>
      </p:pic>
      <p:sp>
        <p:nvSpPr>
          <p:cNvPr id="7" name="Freeform 11">
            <a:extLst>
              <a:ext uri="{FF2B5EF4-FFF2-40B4-BE49-F238E27FC236}">
                <a16:creationId xmlns:a16="http://schemas.microsoft.com/office/drawing/2014/main" id="{55FAA90B-5D7A-A4AE-4F65-FBE8E737C040}"/>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7"/>
            <a:stretch>
              <a:fillRect/>
            </a:stretch>
          </a:blipFill>
        </p:spPr>
        <p:txBody>
          <a:bodyPr/>
          <a:lstStyle/>
          <a:p>
            <a:endParaRPr lang="pt-BR"/>
          </a:p>
        </p:txBody>
      </p:sp>
      <p:pic>
        <p:nvPicPr>
          <p:cNvPr id="5" name="Imagem 4">
            <a:extLst>
              <a:ext uri="{FF2B5EF4-FFF2-40B4-BE49-F238E27FC236}">
                <a16:creationId xmlns:a16="http://schemas.microsoft.com/office/drawing/2014/main" id="{A684867C-1832-CDBF-FB6A-13914C6230EC}"/>
              </a:ext>
            </a:extLst>
          </p:cNvPr>
          <p:cNvPicPr>
            <a:picLocks noChangeAspect="1"/>
          </p:cNvPicPr>
          <p:nvPr/>
        </p:nvPicPr>
        <p:blipFill>
          <a:blip r:embed="rId8"/>
          <a:stretch>
            <a:fillRect/>
          </a:stretch>
        </p:blipFill>
        <p:spPr>
          <a:xfrm>
            <a:off x="771043" y="1519479"/>
            <a:ext cx="3844189" cy="3479335"/>
          </a:xfrm>
          <a:prstGeom prst="rect">
            <a:avLst/>
          </a:prstGeom>
        </p:spPr>
      </p:pic>
      <p:sp>
        <p:nvSpPr>
          <p:cNvPr id="14" name="Retângulo 13">
            <a:extLst>
              <a:ext uri="{FF2B5EF4-FFF2-40B4-BE49-F238E27FC236}">
                <a16:creationId xmlns:a16="http://schemas.microsoft.com/office/drawing/2014/main" id="{E84DE1E7-39AB-FAF5-A1A4-215B7015D8DA}"/>
              </a:ext>
            </a:extLst>
          </p:cNvPr>
          <p:cNvSpPr/>
          <p:nvPr/>
        </p:nvSpPr>
        <p:spPr>
          <a:xfrm>
            <a:off x="825883" y="3953444"/>
            <a:ext cx="1692000" cy="13822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41873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17C9E-440E-561A-C09B-6B7F1EEB7EEA}"/>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ADA1C22E-4D91-83EE-96AA-67357494EA57}"/>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A4C2D292-5F9B-D8A6-1F2E-2AE879125A7C}"/>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Regras de Operação dos rios Tocantins e Paranapanema (3/3)</a:t>
            </a:r>
          </a:p>
        </p:txBody>
      </p:sp>
      <p:sp>
        <p:nvSpPr>
          <p:cNvPr id="13" name="CaixaDeTexto 12">
            <a:extLst>
              <a:ext uri="{FF2B5EF4-FFF2-40B4-BE49-F238E27FC236}">
                <a16:creationId xmlns:a16="http://schemas.microsoft.com/office/drawing/2014/main" id="{0B3B1A3E-2523-EB37-1BA6-747D6D8B42E3}"/>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37</a:t>
            </a:fld>
            <a:endParaRPr lang="pt-BR" sz="1200">
              <a:solidFill>
                <a:schemeClr val="tx1">
                  <a:lumMod val="65000"/>
                  <a:lumOff val="35000"/>
                </a:schemeClr>
              </a:solidFill>
            </a:endParaRPr>
          </a:p>
        </p:txBody>
      </p:sp>
      <p:graphicFrame>
        <p:nvGraphicFramePr>
          <p:cNvPr id="7" name="Tabela 6">
            <a:extLst>
              <a:ext uri="{FF2B5EF4-FFF2-40B4-BE49-F238E27FC236}">
                <a16:creationId xmlns:a16="http://schemas.microsoft.com/office/drawing/2014/main" id="{4E5FD387-5B4C-1C0C-5349-8C9C9513B782}"/>
              </a:ext>
            </a:extLst>
          </p:cNvPr>
          <p:cNvGraphicFramePr>
            <a:graphicFrameLocks noGrp="1"/>
          </p:cNvGraphicFramePr>
          <p:nvPr>
            <p:extLst>
              <p:ext uri="{D42A27DB-BD31-4B8C-83A1-F6EECF244321}">
                <p14:modId xmlns:p14="http://schemas.microsoft.com/office/powerpoint/2010/main" val="247143967"/>
              </p:ext>
            </p:extLst>
          </p:nvPr>
        </p:nvGraphicFramePr>
        <p:xfrm>
          <a:off x="342116" y="1227694"/>
          <a:ext cx="7035796" cy="900000"/>
        </p:xfrm>
        <a:graphic>
          <a:graphicData uri="http://schemas.openxmlformats.org/drawingml/2006/table">
            <a:tbl>
              <a:tblPr/>
              <a:tblGrid>
                <a:gridCol w="776236">
                  <a:extLst>
                    <a:ext uri="{9D8B030D-6E8A-4147-A177-3AD203B41FA5}">
                      <a16:colId xmlns:a16="http://schemas.microsoft.com/office/drawing/2014/main" val="637660212"/>
                    </a:ext>
                  </a:extLst>
                </a:gridCol>
                <a:gridCol w="521630">
                  <a:extLst>
                    <a:ext uri="{9D8B030D-6E8A-4147-A177-3AD203B41FA5}">
                      <a16:colId xmlns:a16="http://schemas.microsoft.com/office/drawing/2014/main" val="1635027277"/>
                    </a:ext>
                  </a:extLst>
                </a:gridCol>
                <a:gridCol w="521630">
                  <a:extLst>
                    <a:ext uri="{9D8B030D-6E8A-4147-A177-3AD203B41FA5}">
                      <a16:colId xmlns:a16="http://schemas.microsoft.com/office/drawing/2014/main" val="30179787"/>
                    </a:ext>
                  </a:extLst>
                </a:gridCol>
                <a:gridCol w="521630">
                  <a:extLst>
                    <a:ext uri="{9D8B030D-6E8A-4147-A177-3AD203B41FA5}">
                      <a16:colId xmlns:a16="http://schemas.microsoft.com/office/drawing/2014/main" val="1391526655"/>
                    </a:ext>
                  </a:extLst>
                </a:gridCol>
                <a:gridCol w="521630">
                  <a:extLst>
                    <a:ext uri="{9D8B030D-6E8A-4147-A177-3AD203B41FA5}">
                      <a16:colId xmlns:a16="http://schemas.microsoft.com/office/drawing/2014/main" val="707208672"/>
                    </a:ext>
                  </a:extLst>
                </a:gridCol>
                <a:gridCol w="521630">
                  <a:extLst>
                    <a:ext uri="{9D8B030D-6E8A-4147-A177-3AD203B41FA5}">
                      <a16:colId xmlns:a16="http://schemas.microsoft.com/office/drawing/2014/main" val="2428506742"/>
                    </a:ext>
                  </a:extLst>
                </a:gridCol>
                <a:gridCol w="521630">
                  <a:extLst>
                    <a:ext uri="{9D8B030D-6E8A-4147-A177-3AD203B41FA5}">
                      <a16:colId xmlns:a16="http://schemas.microsoft.com/office/drawing/2014/main" val="3261261889"/>
                    </a:ext>
                  </a:extLst>
                </a:gridCol>
                <a:gridCol w="521630">
                  <a:extLst>
                    <a:ext uri="{9D8B030D-6E8A-4147-A177-3AD203B41FA5}">
                      <a16:colId xmlns:a16="http://schemas.microsoft.com/office/drawing/2014/main" val="3710415874"/>
                    </a:ext>
                  </a:extLst>
                </a:gridCol>
                <a:gridCol w="521630">
                  <a:extLst>
                    <a:ext uri="{9D8B030D-6E8A-4147-A177-3AD203B41FA5}">
                      <a16:colId xmlns:a16="http://schemas.microsoft.com/office/drawing/2014/main" val="4121695006"/>
                    </a:ext>
                  </a:extLst>
                </a:gridCol>
                <a:gridCol w="521630">
                  <a:extLst>
                    <a:ext uri="{9D8B030D-6E8A-4147-A177-3AD203B41FA5}">
                      <a16:colId xmlns:a16="http://schemas.microsoft.com/office/drawing/2014/main" val="3368461818"/>
                    </a:ext>
                  </a:extLst>
                </a:gridCol>
                <a:gridCol w="521630">
                  <a:extLst>
                    <a:ext uri="{9D8B030D-6E8A-4147-A177-3AD203B41FA5}">
                      <a16:colId xmlns:a16="http://schemas.microsoft.com/office/drawing/2014/main" val="616920066"/>
                    </a:ext>
                  </a:extLst>
                </a:gridCol>
                <a:gridCol w="521630">
                  <a:extLst>
                    <a:ext uri="{9D8B030D-6E8A-4147-A177-3AD203B41FA5}">
                      <a16:colId xmlns:a16="http://schemas.microsoft.com/office/drawing/2014/main" val="1084858471"/>
                    </a:ext>
                  </a:extLst>
                </a:gridCol>
                <a:gridCol w="521630">
                  <a:extLst>
                    <a:ext uri="{9D8B030D-6E8A-4147-A177-3AD203B41FA5}">
                      <a16:colId xmlns:a16="http://schemas.microsoft.com/office/drawing/2014/main" val="3786023909"/>
                    </a:ext>
                  </a:extLst>
                </a:gridCol>
              </a:tblGrid>
              <a:tr h="180000">
                <a:tc>
                  <a:txBody>
                    <a:bodyPr/>
                    <a:lstStyle/>
                    <a:p>
                      <a:pPr algn="l" fontAlgn="b"/>
                      <a:r>
                        <a:rPr lang="pt-BR" sz="1100" b="0" i="0" u="none" strike="noStrike">
                          <a:solidFill>
                            <a:srgbClr val="000000"/>
                          </a:solidFill>
                          <a:effectLst/>
                          <a:latin typeface="Calibri" panose="020F0502020204030204" pitchFamily="34" charset="0"/>
                        </a:rPr>
                        <a:t> </a:t>
                      </a: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gridSpan="12">
                  <a:txBody>
                    <a:bodyPr/>
                    <a:lstStyle/>
                    <a:p>
                      <a:pPr algn="ctr" fontAlgn="ctr"/>
                      <a:r>
                        <a:rPr lang="pt-BR" sz="1100" b="1" i="0" u="none" strike="noStrike">
                          <a:solidFill>
                            <a:srgbClr val="000000"/>
                          </a:solidFill>
                          <a:effectLst/>
                          <a:latin typeface="Calibri" panose="020F0502020204030204" pitchFamily="34" charset="0"/>
                        </a:rPr>
                        <a:t>DEFLUÊNCIAS (A.A.LAYDNER - MÉDIAS MENSAIS)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070792171"/>
                  </a:ext>
                </a:extLst>
              </a:tr>
              <a:tr h="180000">
                <a:tc>
                  <a:txBody>
                    <a:bodyPr/>
                    <a:lstStyle/>
                    <a:p>
                      <a:pPr algn="ctr" fontAlgn="ctr"/>
                      <a:r>
                        <a:rPr lang="pt-BR" sz="1100" b="1" i="0" u="none" strike="noStrike">
                          <a:solidFill>
                            <a:srgbClr val="000000"/>
                          </a:solidFill>
                          <a:effectLst/>
                          <a:latin typeface="Calibri" panose="020F0502020204030204" pitchFamily="34" charset="0"/>
                        </a:rPr>
                        <a:t>Defluência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fev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ago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set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out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nov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4232601224"/>
                  </a:ext>
                </a:extLst>
              </a:tr>
              <a:tr h="180000">
                <a:tc>
                  <a:txBody>
                    <a:bodyPr/>
                    <a:lstStyle/>
                    <a:p>
                      <a:pPr algn="ctr" rtl="0" fontAlgn="ctr"/>
                      <a:r>
                        <a:rPr lang="pt-BR" sz="1100" b="1" i="0" u="none" strike="noStrike">
                          <a:solidFill>
                            <a:srgbClr val="000000"/>
                          </a:solidFill>
                          <a:effectLst/>
                          <a:latin typeface="Calibri" panose="020F0502020204030204" pitchFamily="34" charset="0"/>
                        </a:rPr>
                        <a:t>147,0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559,7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559,7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559,7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559,7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559,7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559,7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559,7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559,7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559,7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559,7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559,7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559,7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4910849"/>
                  </a:ext>
                </a:extLst>
              </a:tr>
              <a:tr h="180000">
                <a:tc>
                  <a:txBody>
                    <a:bodyPr/>
                    <a:lstStyle/>
                    <a:p>
                      <a:pPr algn="ctr" rtl="0" fontAlgn="ctr"/>
                      <a:r>
                        <a:rPr lang="pt-BR" sz="1100" b="1" i="0" u="none" strike="noStrike">
                          <a:solidFill>
                            <a:srgbClr val="000000"/>
                          </a:solidFill>
                          <a:effectLst/>
                          <a:latin typeface="Calibri" panose="020F0502020204030204" pitchFamily="34" charset="0"/>
                        </a:rPr>
                        <a:t>182,0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562,48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562,48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562,48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562,48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562,48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562,48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562,48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562,48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562,48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562,48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562,48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562,48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2345718"/>
                  </a:ext>
                </a:extLst>
              </a:tr>
              <a:tr h="180000">
                <a:tc>
                  <a:txBody>
                    <a:bodyPr/>
                    <a:lstStyle/>
                    <a:p>
                      <a:pPr algn="ctr" rtl="0" fontAlgn="ctr"/>
                      <a:r>
                        <a:rPr lang="pt-BR" sz="1100" b="1" i="0" u="none" strike="noStrike">
                          <a:solidFill>
                            <a:srgbClr val="000000"/>
                          </a:solidFill>
                          <a:effectLst/>
                          <a:latin typeface="Calibri" panose="020F0502020204030204" pitchFamily="34" charset="0"/>
                        </a:rPr>
                        <a:t>99999,99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563,35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563,35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563,35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563,35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563,35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563,35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563,35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563,35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563,35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563,35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563,35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563,35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7394641"/>
                  </a:ext>
                </a:extLst>
              </a:tr>
            </a:tbl>
          </a:graphicData>
        </a:graphic>
      </p:graphicFrame>
      <p:graphicFrame>
        <p:nvGraphicFramePr>
          <p:cNvPr id="14" name="Tabela 13">
            <a:extLst>
              <a:ext uri="{FF2B5EF4-FFF2-40B4-BE49-F238E27FC236}">
                <a16:creationId xmlns:a16="http://schemas.microsoft.com/office/drawing/2014/main" id="{AC506AEE-59D5-94F3-6E62-42C429B376F0}"/>
              </a:ext>
            </a:extLst>
          </p:cNvPr>
          <p:cNvGraphicFramePr>
            <a:graphicFrameLocks noGrp="1"/>
          </p:cNvGraphicFramePr>
          <p:nvPr>
            <p:extLst>
              <p:ext uri="{D42A27DB-BD31-4B8C-83A1-F6EECF244321}">
                <p14:modId xmlns:p14="http://schemas.microsoft.com/office/powerpoint/2010/main" val="3631435115"/>
              </p:ext>
            </p:extLst>
          </p:nvPr>
        </p:nvGraphicFramePr>
        <p:xfrm>
          <a:off x="342116" y="2432149"/>
          <a:ext cx="7035796" cy="1080000"/>
        </p:xfrm>
        <a:graphic>
          <a:graphicData uri="http://schemas.openxmlformats.org/drawingml/2006/table">
            <a:tbl>
              <a:tblPr/>
              <a:tblGrid>
                <a:gridCol w="776236">
                  <a:extLst>
                    <a:ext uri="{9D8B030D-6E8A-4147-A177-3AD203B41FA5}">
                      <a16:colId xmlns:a16="http://schemas.microsoft.com/office/drawing/2014/main" val="637660212"/>
                    </a:ext>
                  </a:extLst>
                </a:gridCol>
                <a:gridCol w="521630">
                  <a:extLst>
                    <a:ext uri="{9D8B030D-6E8A-4147-A177-3AD203B41FA5}">
                      <a16:colId xmlns:a16="http://schemas.microsoft.com/office/drawing/2014/main" val="1635027277"/>
                    </a:ext>
                  </a:extLst>
                </a:gridCol>
                <a:gridCol w="521630">
                  <a:extLst>
                    <a:ext uri="{9D8B030D-6E8A-4147-A177-3AD203B41FA5}">
                      <a16:colId xmlns:a16="http://schemas.microsoft.com/office/drawing/2014/main" val="30179787"/>
                    </a:ext>
                  </a:extLst>
                </a:gridCol>
                <a:gridCol w="521630">
                  <a:extLst>
                    <a:ext uri="{9D8B030D-6E8A-4147-A177-3AD203B41FA5}">
                      <a16:colId xmlns:a16="http://schemas.microsoft.com/office/drawing/2014/main" val="1391526655"/>
                    </a:ext>
                  </a:extLst>
                </a:gridCol>
                <a:gridCol w="521630">
                  <a:extLst>
                    <a:ext uri="{9D8B030D-6E8A-4147-A177-3AD203B41FA5}">
                      <a16:colId xmlns:a16="http://schemas.microsoft.com/office/drawing/2014/main" val="707208672"/>
                    </a:ext>
                  </a:extLst>
                </a:gridCol>
                <a:gridCol w="521630">
                  <a:extLst>
                    <a:ext uri="{9D8B030D-6E8A-4147-A177-3AD203B41FA5}">
                      <a16:colId xmlns:a16="http://schemas.microsoft.com/office/drawing/2014/main" val="2428506742"/>
                    </a:ext>
                  </a:extLst>
                </a:gridCol>
                <a:gridCol w="521630">
                  <a:extLst>
                    <a:ext uri="{9D8B030D-6E8A-4147-A177-3AD203B41FA5}">
                      <a16:colId xmlns:a16="http://schemas.microsoft.com/office/drawing/2014/main" val="3261261889"/>
                    </a:ext>
                  </a:extLst>
                </a:gridCol>
                <a:gridCol w="521630">
                  <a:extLst>
                    <a:ext uri="{9D8B030D-6E8A-4147-A177-3AD203B41FA5}">
                      <a16:colId xmlns:a16="http://schemas.microsoft.com/office/drawing/2014/main" val="3710415874"/>
                    </a:ext>
                  </a:extLst>
                </a:gridCol>
                <a:gridCol w="521630">
                  <a:extLst>
                    <a:ext uri="{9D8B030D-6E8A-4147-A177-3AD203B41FA5}">
                      <a16:colId xmlns:a16="http://schemas.microsoft.com/office/drawing/2014/main" val="4121695006"/>
                    </a:ext>
                  </a:extLst>
                </a:gridCol>
                <a:gridCol w="521630">
                  <a:extLst>
                    <a:ext uri="{9D8B030D-6E8A-4147-A177-3AD203B41FA5}">
                      <a16:colId xmlns:a16="http://schemas.microsoft.com/office/drawing/2014/main" val="3368461818"/>
                    </a:ext>
                  </a:extLst>
                </a:gridCol>
                <a:gridCol w="521630">
                  <a:extLst>
                    <a:ext uri="{9D8B030D-6E8A-4147-A177-3AD203B41FA5}">
                      <a16:colId xmlns:a16="http://schemas.microsoft.com/office/drawing/2014/main" val="616920066"/>
                    </a:ext>
                  </a:extLst>
                </a:gridCol>
                <a:gridCol w="521630">
                  <a:extLst>
                    <a:ext uri="{9D8B030D-6E8A-4147-A177-3AD203B41FA5}">
                      <a16:colId xmlns:a16="http://schemas.microsoft.com/office/drawing/2014/main" val="1084858471"/>
                    </a:ext>
                  </a:extLst>
                </a:gridCol>
                <a:gridCol w="521630">
                  <a:extLst>
                    <a:ext uri="{9D8B030D-6E8A-4147-A177-3AD203B41FA5}">
                      <a16:colId xmlns:a16="http://schemas.microsoft.com/office/drawing/2014/main" val="3786023909"/>
                    </a:ext>
                  </a:extLst>
                </a:gridCol>
              </a:tblGrid>
              <a:tr h="180000">
                <a:tc>
                  <a:txBody>
                    <a:bodyPr/>
                    <a:lstStyle/>
                    <a:p>
                      <a:pPr algn="l" fontAlgn="b"/>
                      <a:r>
                        <a:rPr lang="pt-BR" sz="1100" b="0" i="0" u="none" strike="noStrike">
                          <a:solidFill>
                            <a:srgbClr val="000000"/>
                          </a:solidFill>
                          <a:effectLst/>
                          <a:latin typeface="Calibri" panose="020F0502020204030204" pitchFamily="34" charset="0"/>
                        </a:rPr>
                        <a:t> </a:t>
                      </a: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gridSpan="12">
                  <a:txBody>
                    <a:bodyPr/>
                    <a:lstStyle/>
                    <a:p>
                      <a:pPr algn="ctr" fontAlgn="ctr"/>
                      <a:r>
                        <a:rPr lang="pt-BR" sz="1100" b="1" i="0" u="none" strike="noStrike">
                          <a:solidFill>
                            <a:srgbClr val="000000"/>
                          </a:solidFill>
                          <a:effectLst/>
                          <a:latin typeface="Calibri" panose="020F0502020204030204" pitchFamily="34" charset="0"/>
                        </a:rPr>
                        <a:t>DEFLUÊNCIAS (CAPIVARA - MÉDIAS MENSAIS)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070792171"/>
                  </a:ext>
                </a:extLst>
              </a:tr>
              <a:tr h="180000">
                <a:tc>
                  <a:txBody>
                    <a:bodyPr/>
                    <a:lstStyle/>
                    <a:p>
                      <a:pPr algn="ctr" fontAlgn="ctr"/>
                      <a:r>
                        <a:rPr lang="pt-BR" sz="1100" b="1" i="0" u="none" strike="noStrike">
                          <a:solidFill>
                            <a:srgbClr val="000000"/>
                          </a:solidFill>
                          <a:effectLst/>
                          <a:latin typeface="Calibri" panose="020F0502020204030204" pitchFamily="34" charset="0"/>
                        </a:rPr>
                        <a:t>Defluência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fev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ago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set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out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nov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4232601224"/>
                  </a:ext>
                </a:extLst>
              </a:tr>
              <a:tr h="180000">
                <a:tc>
                  <a:txBody>
                    <a:bodyPr/>
                    <a:lstStyle/>
                    <a:p>
                      <a:pPr algn="ctr" rtl="0" fontAlgn="ctr"/>
                      <a:r>
                        <a:rPr lang="pt-BR" sz="1100" b="1" i="0" u="none" strike="noStrike">
                          <a:solidFill>
                            <a:srgbClr val="000000"/>
                          </a:solidFill>
                          <a:effectLst/>
                          <a:latin typeface="Calibri" panose="020F0502020204030204" pitchFamily="34" charset="0"/>
                        </a:rPr>
                        <a:t>405,0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321,0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4910849"/>
                  </a:ext>
                </a:extLst>
              </a:tr>
              <a:tr h="180000">
                <a:tc>
                  <a:txBody>
                    <a:bodyPr/>
                    <a:lstStyle/>
                    <a:p>
                      <a:pPr algn="ctr" rtl="0" fontAlgn="ctr"/>
                      <a:r>
                        <a:rPr lang="pt-BR" sz="1100" b="1" i="0" u="none" strike="noStrike">
                          <a:solidFill>
                            <a:srgbClr val="000000"/>
                          </a:solidFill>
                          <a:effectLst/>
                          <a:latin typeface="Calibri" panose="020F0502020204030204" pitchFamily="34" charset="0"/>
                        </a:rPr>
                        <a:t>730,0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323,5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2345718"/>
                  </a:ext>
                </a:extLst>
              </a:tr>
              <a:tr h="180000">
                <a:tc>
                  <a:txBody>
                    <a:bodyPr/>
                    <a:lstStyle/>
                    <a:p>
                      <a:pPr algn="ctr" rtl="0" fontAlgn="ctr"/>
                      <a:r>
                        <a:rPr lang="pt-BR" sz="1100" b="1" i="0" u="none" strike="noStrike">
                          <a:solidFill>
                            <a:srgbClr val="000000"/>
                          </a:solidFill>
                          <a:effectLst/>
                          <a:latin typeface="Calibri" panose="020F0502020204030204" pitchFamily="34" charset="0"/>
                        </a:rPr>
                        <a:t>990,0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324,27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324,27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324,27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324,27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324,27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324,27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324,27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324,27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324,27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324,27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324,27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324,27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7394641"/>
                  </a:ext>
                </a:extLst>
              </a:tr>
              <a:tr h="180000">
                <a:tc>
                  <a:txBody>
                    <a:bodyPr/>
                    <a:lstStyle/>
                    <a:p>
                      <a:pPr algn="ctr" rtl="0" fontAlgn="ctr"/>
                      <a:r>
                        <a:rPr lang="pt-BR" sz="1100" b="1" i="0" u="none" strike="noStrike">
                          <a:solidFill>
                            <a:srgbClr val="000000"/>
                          </a:solidFill>
                          <a:effectLst/>
                          <a:latin typeface="Calibri" panose="020F0502020204030204" pitchFamily="34" charset="0"/>
                        </a:rPr>
                        <a:t>99999,99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327,11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327,11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327,11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327,11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327,11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327,11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327,11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327,11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327,11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327,11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327,11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327,11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5165276"/>
                  </a:ext>
                </a:extLst>
              </a:tr>
            </a:tbl>
          </a:graphicData>
        </a:graphic>
      </p:graphicFrame>
      <p:graphicFrame>
        <p:nvGraphicFramePr>
          <p:cNvPr id="15" name="Tabela 14">
            <a:extLst>
              <a:ext uri="{FF2B5EF4-FFF2-40B4-BE49-F238E27FC236}">
                <a16:creationId xmlns:a16="http://schemas.microsoft.com/office/drawing/2014/main" id="{4F5DB0D8-DE31-3BAC-1912-6AC594374BEE}"/>
              </a:ext>
            </a:extLst>
          </p:cNvPr>
          <p:cNvGraphicFramePr>
            <a:graphicFrameLocks noGrp="1"/>
          </p:cNvGraphicFramePr>
          <p:nvPr>
            <p:extLst>
              <p:ext uri="{D42A27DB-BD31-4B8C-83A1-F6EECF244321}">
                <p14:modId xmlns:p14="http://schemas.microsoft.com/office/powerpoint/2010/main" val="1624147595"/>
              </p:ext>
            </p:extLst>
          </p:nvPr>
        </p:nvGraphicFramePr>
        <p:xfrm>
          <a:off x="342116" y="3731472"/>
          <a:ext cx="7035796" cy="1080000"/>
        </p:xfrm>
        <a:graphic>
          <a:graphicData uri="http://schemas.openxmlformats.org/drawingml/2006/table">
            <a:tbl>
              <a:tblPr/>
              <a:tblGrid>
                <a:gridCol w="776236">
                  <a:extLst>
                    <a:ext uri="{9D8B030D-6E8A-4147-A177-3AD203B41FA5}">
                      <a16:colId xmlns:a16="http://schemas.microsoft.com/office/drawing/2014/main" val="637660212"/>
                    </a:ext>
                  </a:extLst>
                </a:gridCol>
                <a:gridCol w="521630">
                  <a:extLst>
                    <a:ext uri="{9D8B030D-6E8A-4147-A177-3AD203B41FA5}">
                      <a16:colId xmlns:a16="http://schemas.microsoft.com/office/drawing/2014/main" val="1635027277"/>
                    </a:ext>
                  </a:extLst>
                </a:gridCol>
                <a:gridCol w="521630">
                  <a:extLst>
                    <a:ext uri="{9D8B030D-6E8A-4147-A177-3AD203B41FA5}">
                      <a16:colId xmlns:a16="http://schemas.microsoft.com/office/drawing/2014/main" val="30179787"/>
                    </a:ext>
                  </a:extLst>
                </a:gridCol>
                <a:gridCol w="521630">
                  <a:extLst>
                    <a:ext uri="{9D8B030D-6E8A-4147-A177-3AD203B41FA5}">
                      <a16:colId xmlns:a16="http://schemas.microsoft.com/office/drawing/2014/main" val="1391526655"/>
                    </a:ext>
                  </a:extLst>
                </a:gridCol>
                <a:gridCol w="521630">
                  <a:extLst>
                    <a:ext uri="{9D8B030D-6E8A-4147-A177-3AD203B41FA5}">
                      <a16:colId xmlns:a16="http://schemas.microsoft.com/office/drawing/2014/main" val="707208672"/>
                    </a:ext>
                  </a:extLst>
                </a:gridCol>
                <a:gridCol w="521630">
                  <a:extLst>
                    <a:ext uri="{9D8B030D-6E8A-4147-A177-3AD203B41FA5}">
                      <a16:colId xmlns:a16="http://schemas.microsoft.com/office/drawing/2014/main" val="2428506742"/>
                    </a:ext>
                  </a:extLst>
                </a:gridCol>
                <a:gridCol w="521630">
                  <a:extLst>
                    <a:ext uri="{9D8B030D-6E8A-4147-A177-3AD203B41FA5}">
                      <a16:colId xmlns:a16="http://schemas.microsoft.com/office/drawing/2014/main" val="3261261889"/>
                    </a:ext>
                  </a:extLst>
                </a:gridCol>
                <a:gridCol w="521630">
                  <a:extLst>
                    <a:ext uri="{9D8B030D-6E8A-4147-A177-3AD203B41FA5}">
                      <a16:colId xmlns:a16="http://schemas.microsoft.com/office/drawing/2014/main" val="3710415874"/>
                    </a:ext>
                  </a:extLst>
                </a:gridCol>
                <a:gridCol w="521630">
                  <a:extLst>
                    <a:ext uri="{9D8B030D-6E8A-4147-A177-3AD203B41FA5}">
                      <a16:colId xmlns:a16="http://schemas.microsoft.com/office/drawing/2014/main" val="4121695006"/>
                    </a:ext>
                  </a:extLst>
                </a:gridCol>
                <a:gridCol w="521630">
                  <a:extLst>
                    <a:ext uri="{9D8B030D-6E8A-4147-A177-3AD203B41FA5}">
                      <a16:colId xmlns:a16="http://schemas.microsoft.com/office/drawing/2014/main" val="3368461818"/>
                    </a:ext>
                  </a:extLst>
                </a:gridCol>
                <a:gridCol w="521630">
                  <a:extLst>
                    <a:ext uri="{9D8B030D-6E8A-4147-A177-3AD203B41FA5}">
                      <a16:colId xmlns:a16="http://schemas.microsoft.com/office/drawing/2014/main" val="616920066"/>
                    </a:ext>
                  </a:extLst>
                </a:gridCol>
                <a:gridCol w="521630">
                  <a:extLst>
                    <a:ext uri="{9D8B030D-6E8A-4147-A177-3AD203B41FA5}">
                      <a16:colId xmlns:a16="http://schemas.microsoft.com/office/drawing/2014/main" val="1084858471"/>
                    </a:ext>
                  </a:extLst>
                </a:gridCol>
                <a:gridCol w="521630">
                  <a:extLst>
                    <a:ext uri="{9D8B030D-6E8A-4147-A177-3AD203B41FA5}">
                      <a16:colId xmlns:a16="http://schemas.microsoft.com/office/drawing/2014/main" val="3786023909"/>
                    </a:ext>
                  </a:extLst>
                </a:gridCol>
              </a:tblGrid>
              <a:tr h="180000">
                <a:tc>
                  <a:txBody>
                    <a:bodyPr/>
                    <a:lstStyle/>
                    <a:p>
                      <a:pPr algn="l" fontAlgn="b"/>
                      <a:r>
                        <a:rPr lang="pt-BR" sz="1100" b="0" i="0" u="none" strike="noStrike">
                          <a:solidFill>
                            <a:srgbClr val="000000"/>
                          </a:solidFill>
                          <a:effectLst/>
                          <a:latin typeface="Calibri" panose="020F0502020204030204" pitchFamily="34" charset="0"/>
                        </a:rPr>
                        <a:t> </a:t>
                      </a: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gridSpan="12">
                  <a:txBody>
                    <a:bodyPr/>
                    <a:lstStyle/>
                    <a:p>
                      <a:pPr algn="ctr" fontAlgn="ctr"/>
                      <a:r>
                        <a:rPr lang="pt-BR" sz="1100" b="1" i="0" u="none" strike="noStrike">
                          <a:solidFill>
                            <a:srgbClr val="000000"/>
                          </a:solidFill>
                          <a:effectLst/>
                          <a:latin typeface="Calibri" panose="020F0502020204030204" pitchFamily="34" charset="0"/>
                        </a:rPr>
                        <a:t>DEFLUÊNCIAS (CHAVANTES - MÉDIAS MENSAIS)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070792171"/>
                  </a:ext>
                </a:extLst>
              </a:tr>
              <a:tr h="180000">
                <a:tc>
                  <a:txBody>
                    <a:bodyPr/>
                    <a:lstStyle/>
                    <a:p>
                      <a:pPr algn="ctr" fontAlgn="ctr"/>
                      <a:r>
                        <a:rPr lang="pt-BR" sz="1100" b="1" i="0" u="none" strike="noStrike">
                          <a:solidFill>
                            <a:srgbClr val="000000"/>
                          </a:solidFill>
                          <a:effectLst/>
                          <a:latin typeface="Calibri" panose="020F0502020204030204" pitchFamily="34" charset="0"/>
                        </a:rPr>
                        <a:t>Defluência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fev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err="1">
                          <a:solidFill>
                            <a:srgbClr val="000000"/>
                          </a:solidFill>
                          <a:effectLst/>
                          <a:latin typeface="Calibri" panose="020F0502020204030204" pitchFamily="34" charset="0"/>
                        </a:rPr>
                        <a:t>Ago</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set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out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nov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4232601224"/>
                  </a:ext>
                </a:extLst>
              </a:tr>
              <a:tr h="180000">
                <a:tc>
                  <a:txBody>
                    <a:bodyPr/>
                    <a:lstStyle/>
                    <a:p>
                      <a:pPr algn="ctr" rtl="0" fontAlgn="ctr"/>
                      <a:r>
                        <a:rPr lang="pt-BR" sz="1100" b="1" i="0" u="none" strike="noStrike">
                          <a:solidFill>
                            <a:srgbClr val="000000"/>
                          </a:solidFill>
                          <a:effectLst/>
                          <a:latin typeface="Calibri" panose="020F0502020204030204" pitchFamily="34" charset="0"/>
                        </a:rPr>
                        <a:t>127,0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465,23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465,23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465,23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465,23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465,23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465,23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465,23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465,23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465,23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465,23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465,23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465,23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4910849"/>
                  </a:ext>
                </a:extLst>
              </a:tr>
              <a:tr h="180000">
                <a:tc>
                  <a:txBody>
                    <a:bodyPr/>
                    <a:lstStyle/>
                    <a:p>
                      <a:pPr algn="ctr" rtl="0" fontAlgn="ctr"/>
                      <a:r>
                        <a:rPr lang="pt-BR" sz="1100" b="1" i="0" u="none" strike="noStrike">
                          <a:solidFill>
                            <a:srgbClr val="000000"/>
                          </a:solidFill>
                          <a:effectLst/>
                          <a:latin typeface="Calibri" panose="020F0502020204030204" pitchFamily="34" charset="0"/>
                        </a:rPr>
                        <a:t>161,0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467,21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467,21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467,21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467,21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467,21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467,21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467,21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467,21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467,21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467,21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467,21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467,21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2345718"/>
                  </a:ext>
                </a:extLst>
              </a:tr>
              <a:tr h="180000">
                <a:tc>
                  <a:txBody>
                    <a:bodyPr/>
                    <a:lstStyle/>
                    <a:p>
                      <a:pPr algn="ctr" rtl="0" fontAlgn="ctr"/>
                      <a:r>
                        <a:rPr lang="pt-BR" sz="1100" b="1" i="0" u="none" strike="noStrike">
                          <a:solidFill>
                            <a:srgbClr val="000000"/>
                          </a:solidFill>
                          <a:effectLst/>
                          <a:latin typeface="Calibri" panose="020F0502020204030204" pitchFamily="34" charset="0"/>
                        </a:rPr>
                        <a:t>322,0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468,15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468,15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468,15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468,15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468,15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468,15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468,15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468,15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468,15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468,15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468,15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468,15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7394641"/>
                  </a:ext>
                </a:extLst>
              </a:tr>
              <a:tr h="180000">
                <a:tc>
                  <a:txBody>
                    <a:bodyPr/>
                    <a:lstStyle/>
                    <a:p>
                      <a:pPr algn="ctr" rtl="0" fontAlgn="ctr"/>
                      <a:r>
                        <a:rPr lang="pt-BR" sz="1100" b="1" i="0" u="none" strike="noStrike">
                          <a:solidFill>
                            <a:srgbClr val="000000"/>
                          </a:solidFill>
                          <a:effectLst/>
                          <a:latin typeface="Calibri" panose="020F0502020204030204" pitchFamily="34" charset="0"/>
                        </a:rPr>
                        <a:t>99999,99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469,06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469,06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469,06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469,06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469,06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469,06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469,06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469,06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469,06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469,06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469,06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469,06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5165276"/>
                  </a:ext>
                </a:extLst>
              </a:tr>
            </a:tbl>
          </a:graphicData>
        </a:graphic>
      </p:graphicFrame>
      <p:graphicFrame>
        <p:nvGraphicFramePr>
          <p:cNvPr id="16" name="Tabela 15">
            <a:extLst>
              <a:ext uri="{FF2B5EF4-FFF2-40B4-BE49-F238E27FC236}">
                <a16:creationId xmlns:a16="http://schemas.microsoft.com/office/drawing/2014/main" id="{8C9B1D42-CE72-B7CB-53BA-C94127EAA80F}"/>
              </a:ext>
            </a:extLst>
          </p:cNvPr>
          <p:cNvGraphicFramePr>
            <a:graphicFrameLocks noGrp="1"/>
          </p:cNvGraphicFramePr>
          <p:nvPr>
            <p:extLst>
              <p:ext uri="{D42A27DB-BD31-4B8C-83A1-F6EECF244321}">
                <p14:modId xmlns:p14="http://schemas.microsoft.com/office/powerpoint/2010/main" val="3152115792"/>
              </p:ext>
            </p:extLst>
          </p:nvPr>
        </p:nvGraphicFramePr>
        <p:xfrm>
          <a:off x="342116" y="5135784"/>
          <a:ext cx="7035796" cy="900000"/>
        </p:xfrm>
        <a:graphic>
          <a:graphicData uri="http://schemas.openxmlformats.org/drawingml/2006/table">
            <a:tbl>
              <a:tblPr/>
              <a:tblGrid>
                <a:gridCol w="776236">
                  <a:extLst>
                    <a:ext uri="{9D8B030D-6E8A-4147-A177-3AD203B41FA5}">
                      <a16:colId xmlns:a16="http://schemas.microsoft.com/office/drawing/2014/main" val="637660212"/>
                    </a:ext>
                  </a:extLst>
                </a:gridCol>
                <a:gridCol w="521630">
                  <a:extLst>
                    <a:ext uri="{9D8B030D-6E8A-4147-A177-3AD203B41FA5}">
                      <a16:colId xmlns:a16="http://schemas.microsoft.com/office/drawing/2014/main" val="1635027277"/>
                    </a:ext>
                  </a:extLst>
                </a:gridCol>
                <a:gridCol w="521630">
                  <a:extLst>
                    <a:ext uri="{9D8B030D-6E8A-4147-A177-3AD203B41FA5}">
                      <a16:colId xmlns:a16="http://schemas.microsoft.com/office/drawing/2014/main" val="30179787"/>
                    </a:ext>
                  </a:extLst>
                </a:gridCol>
                <a:gridCol w="521630">
                  <a:extLst>
                    <a:ext uri="{9D8B030D-6E8A-4147-A177-3AD203B41FA5}">
                      <a16:colId xmlns:a16="http://schemas.microsoft.com/office/drawing/2014/main" val="1391526655"/>
                    </a:ext>
                  </a:extLst>
                </a:gridCol>
                <a:gridCol w="521630">
                  <a:extLst>
                    <a:ext uri="{9D8B030D-6E8A-4147-A177-3AD203B41FA5}">
                      <a16:colId xmlns:a16="http://schemas.microsoft.com/office/drawing/2014/main" val="707208672"/>
                    </a:ext>
                  </a:extLst>
                </a:gridCol>
                <a:gridCol w="521630">
                  <a:extLst>
                    <a:ext uri="{9D8B030D-6E8A-4147-A177-3AD203B41FA5}">
                      <a16:colId xmlns:a16="http://schemas.microsoft.com/office/drawing/2014/main" val="2428506742"/>
                    </a:ext>
                  </a:extLst>
                </a:gridCol>
                <a:gridCol w="521630">
                  <a:extLst>
                    <a:ext uri="{9D8B030D-6E8A-4147-A177-3AD203B41FA5}">
                      <a16:colId xmlns:a16="http://schemas.microsoft.com/office/drawing/2014/main" val="3261261889"/>
                    </a:ext>
                  </a:extLst>
                </a:gridCol>
                <a:gridCol w="521630">
                  <a:extLst>
                    <a:ext uri="{9D8B030D-6E8A-4147-A177-3AD203B41FA5}">
                      <a16:colId xmlns:a16="http://schemas.microsoft.com/office/drawing/2014/main" val="3710415874"/>
                    </a:ext>
                  </a:extLst>
                </a:gridCol>
                <a:gridCol w="521630">
                  <a:extLst>
                    <a:ext uri="{9D8B030D-6E8A-4147-A177-3AD203B41FA5}">
                      <a16:colId xmlns:a16="http://schemas.microsoft.com/office/drawing/2014/main" val="4121695006"/>
                    </a:ext>
                  </a:extLst>
                </a:gridCol>
                <a:gridCol w="521630">
                  <a:extLst>
                    <a:ext uri="{9D8B030D-6E8A-4147-A177-3AD203B41FA5}">
                      <a16:colId xmlns:a16="http://schemas.microsoft.com/office/drawing/2014/main" val="3368461818"/>
                    </a:ext>
                  </a:extLst>
                </a:gridCol>
                <a:gridCol w="521630">
                  <a:extLst>
                    <a:ext uri="{9D8B030D-6E8A-4147-A177-3AD203B41FA5}">
                      <a16:colId xmlns:a16="http://schemas.microsoft.com/office/drawing/2014/main" val="616920066"/>
                    </a:ext>
                  </a:extLst>
                </a:gridCol>
                <a:gridCol w="521630">
                  <a:extLst>
                    <a:ext uri="{9D8B030D-6E8A-4147-A177-3AD203B41FA5}">
                      <a16:colId xmlns:a16="http://schemas.microsoft.com/office/drawing/2014/main" val="1084858471"/>
                    </a:ext>
                  </a:extLst>
                </a:gridCol>
                <a:gridCol w="521630">
                  <a:extLst>
                    <a:ext uri="{9D8B030D-6E8A-4147-A177-3AD203B41FA5}">
                      <a16:colId xmlns:a16="http://schemas.microsoft.com/office/drawing/2014/main" val="3786023909"/>
                    </a:ext>
                  </a:extLst>
                </a:gridCol>
              </a:tblGrid>
              <a:tr h="180000">
                <a:tc>
                  <a:txBody>
                    <a:bodyPr/>
                    <a:lstStyle/>
                    <a:p>
                      <a:pPr algn="l" fontAlgn="b"/>
                      <a:r>
                        <a:rPr lang="pt-BR" sz="1100" b="0" i="0" u="none" strike="noStrike">
                          <a:solidFill>
                            <a:srgbClr val="000000"/>
                          </a:solidFill>
                          <a:effectLst/>
                          <a:latin typeface="Calibri" panose="020F0502020204030204" pitchFamily="34" charset="0"/>
                        </a:rPr>
                        <a:t> </a:t>
                      </a: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gridSpan="12">
                  <a:txBody>
                    <a:bodyPr/>
                    <a:lstStyle/>
                    <a:p>
                      <a:pPr algn="ctr" fontAlgn="ctr"/>
                      <a:r>
                        <a:rPr lang="pt-BR" sz="1100" b="1" i="0" u="none" strike="noStrike">
                          <a:solidFill>
                            <a:srgbClr val="000000"/>
                          </a:solidFill>
                          <a:effectLst/>
                          <a:latin typeface="Calibri" panose="020F0502020204030204" pitchFamily="34" charset="0"/>
                        </a:rPr>
                        <a:t>DEFLUÊNCIAS (SERRA DA MESA - MÉDIAS MENSAIS)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070792171"/>
                  </a:ext>
                </a:extLst>
              </a:tr>
              <a:tr h="180000">
                <a:tc>
                  <a:txBody>
                    <a:bodyPr/>
                    <a:lstStyle/>
                    <a:p>
                      <a:pPr algn="ctr" fontAlgn="ctr"/>
                      <a:r>
                        <a:rPr lang="pt-BR" sz="1100" b="1" i="0" u="none" strike="noStrike">
                          <a:solidFill>
                            <a:srgbClr val="000000"/>
                          </a:solidFill>
                          <a:effectLst/>
                          <a:latin typeface="Calibri" panose="020F0502020204030204" pitchFamily="34" charset="0"/>
                        </a:rPr>
                        <a:t>Defluência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fev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ago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set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out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nov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4232601224"/>
                  </a:ext>
                </a:extLst>
              </a:tr>
              <a:tr h="180000">
                <a:tc>
                  <a:txBody>
                    <a:bodyPr/>
                    <a:lstStyle/>
                    <a:p>
                      <a:pPr algn="ctr" rtl="0" fontAlgn="ctr"/>
                      <a:r>
                        <a:rPr lang="pt-BR" sz="1100" b="1" i="0" u="none" strike="noStrike">
                          <a:solidFill>
                            <a:srgbClr val="000000"/>
                          </a:solidFill>
                          <a:effectLst/>
                          <a:latin typeface="Calibri" panose="020F0502020204030204" pitchFamily="34" charset="0"/>
                        </a:rPr>
                        <a:t>397,0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4910849"/>
                  </a:ext>
                </a:extLst>
              </a:tr>
              <a:tr h="180000">
                <a:tc>
                  <a:txBody>
                    <a:bodyPr/>
                    <a:lstStyle/>
                    <a:p>
                      <a:pPr algn="ctr" rtl="0" fontAlgn="ctr"/>
                      <a:r>
                        <a:rPr lang="pt-BR" sz="1100" b="1" i="0" u="none" strike="noStrike">
                          <a:solidFill>
                            <a:srgbClr val="000000"/>
                          </a:solidFill>
                          <a:effectLst/>
                          <a:latin typeface="Calibri" panose="020F0502020204030204" pitchFamily="34" charset="0"/>
                        </a:rPr>
                        <a:t>794,0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431,66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431,66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431,66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431,66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431,66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425,41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425,41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425,41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425,41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425,41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425,41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431,66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2345718"/>
                  </a:ext>
                </a:extLst>
              </a:tr>
              <a:tr h="180000">
                <a:tc>
                  <a:txBody>
                    <a:bodyPr/>
                    <a:lstStyle/>
                    <a:p>
                      <a:pPr algn="ctr" rtl="0" fontAlgn="ctr"/>
                      <a:r>
                        <a:rPr lang="pt-BR" sz="1100" b="1" i="0" u="none" strike="noStrike">
                          <a:solidFill>
                            <a:srgbClr val="000000"/>
                          </a:solidFill>
                          <a:effectLst/>
                          <a:latin typeface="Calibri" panose="020F0502020204030204" pitchFamily="34" charset="0"/>
                        </a:rPr>
                        <a:t>99999,99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431,67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431,67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431,67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431,67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431,67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431,67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431,67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431,67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431,67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431,67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431,67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431,67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7394641"/>
                  </a:ext>
                </a:extLst>
              </a:tr>
            </a:tbl>
          </a:graphicData>
        </a:graphic>
      </p:graphicFrame>
      <p:pic>
        <p:nvPicPr>
          <p:cNvPr id="9" name="Imagem 8">
            <a:extLst>
              <a:ext uri="{FF2B5EF4-FFF2-40B4-BE49-F238E27FC236}">
                <a16:creationId xmlns:a16="http://schemas.microsoft.com/office/drawing/2014/main" id="{9D4C9785-C607-A38C-63C3-893BE896DED3}"/>
              </a:ext>
            </a:extLst>
          </p:cNvPr>
          <p:cNvPicPr>
            <a:picLocks noChangeAspect="1"/>
          </p:cNvPicPr>
          <p:nvPr/>
        </p:nvPicPr>
        <p:blipFill>
          <a:blip r:embed="rId3"/>
          <a:stretch>
            <a:fillRect/>
          </a:stretch>
        </p:blipFill>
        <p:spPr>
          <a:xfrm>
            <a:off x="7569073" y="1256511"/>
            <a:ext cx="4572000" cy="1040780"/>
          </a:xfrm>
          <a:prstGeom prst="rect">
            <a:avLst/>
          </a:prstGeom>
        </p:spPr>
      </p:pic>
      <p:pic>
        <p:nvPicPr>
          <p:cNvPr id="12" name="Imagem 11">
            <a:extLst>
              <a:ext uri="{FF2B5EF4-FFF2-40B4-BE49-F238E27FC236}">
                <a16:creationId xmlns:a16="http://schemas.microsoft.com/office/drawing/2014/main" id="{536E0B08-2646-BFA8-2531-0416525D51D5}"/>
              </a:ext>
            </a:extLst>
          </p:cNvPr>
          <p:cNvPicPr>
            <a:picLocks noChangeAspect="1"/>
          </p:cNvPicPr>
          <p:nvPr/>
        </p:nvPicPr>
        <p:blipFill rotWithShape="1">
          <a:blip r:embed="rId4"/>
          <a:srcRect t="27794" b="-1"/>
          <a:stretch/>
        </p:blipFill>
        <p:spPr>
          <a:xfrm>
            <a:off x="7569073" y="2641517"/>
            <a:ext cx="4572000" cy="814459"/>
          </a:xfrm>
          <a:prstGeom prst="rect">
            <a:avLst/>
          </a:prstGeom>
        </p:spPr>
      </p:pic>
      <p:pic>
        <p:nvPicPr>
          <p:cNvPr id="17" name="Imagem 16">
            <a:extLst>
              <a:ext uri="{FF2B5EF4-FFF2-40B4-BE49-F238E27FC236}">
                <a16:creationId xmlns:a16="http://schemas.microsoft.com/office/drawing/2014/main" id="{CD5FD5B0-677E-EA86-0BFB-C57C27D06DD3}"/>
              </a:ext>
            </a:extLst>
          </p:cNvPr>
          <p:cNvPicPr>
            <a:picLocks noChangeAspect="1"/>
          </p:cNvPicPr>
          <p:nvPr/>
        </p:nvPicPr>
        <p:blipFill rotWithShape="1">
          <a:blip r:embed="rId5"/>
          <a:srcRect t="27571"/>
          <a:stretch/>
        </p:blipFill>
        <p:spPr>
          <a:xfrm>
            <a:off x="7569073" y="3896553"/>
            <a:ext cx="4572000" cy="814459"/>
          </a:xfrm>
          <a:prstGeom prst="rect">
            <a:avLst/>
          </a:prstGeom>
        </p:spPr>
      </p:pic>
      <p:pic>
        <p:nvPicPr>
          <p:cNvPr id="18" name="Imagem 17">
            <a:extLst>
              <a:ext uri="{FF2B5EF4-FFF2-40B4-BE49-F238E27FC236}">
                <a16:creationId xmlns:a16="http://schemas.microsoft.com/office/drawing/2014/main" id="{CA11F101-6DAE-2730-7692-E409A64CE964}"/>
              </a:ext>
            </a:extLst>
          </p:cNvPr>
          <p:cNvPicPr>
            <a:picLocks noChangeAspect="1"/>
          </p:cNvPicPr>
          <p:nvPr/>
        </p:nvPicPr>
        <p:blipFill rotWithShape="1">
          <a:blip r:embed="rId6"/>
          <a:srcRect t="29523"/>
          <a:stretch/>
        </p:blipFill>
        <p:spPr>
          <a:xfrm>
            <a:off x="7569073" y="5343109"/>
            <a:ext cx="4572000" cy="737056"/>
          </a:xfrm>
          <a:prstGeom prst="rect">
            <a:avLst/>
          </a:prstGeom>
        </p:spPr>
      </p:pic>
      <p:sp>
        <p:nvSpPr>
          <p:cNvPr id="19" name="Seta: Curva para a Esquerda 18">
            <a:extLst>
              <a:ext uri="{FF2B5EF4-FFF2-40B4-BE49-F238E27FC236}">
                <a16:creationId xmlns:a16="http://schemas.microsoft.com/office/drawing/2014/main" id="{E60662CB-7496-6A80-8AE8-C8745835EBE4}"/>
              </a:ext>
            </a:extLst>
          </p:cNvPr>
          <p:cNvSpPr/>
          <p:nvPr/>
        </p:nvSpPr>
        <p:spPr>
          <a:xfrm rot="17482918">
            <a:off x="7705086" y="800039"/>
            <a:ext cx="324000" cy="1080000"/>
          </a:xfrm>
          <a:prstGeom prst="curvedLeftArrow">
            <a:avLst>
              <a:gd name="adj1" fmla="val 25000"/>
              <a:gd name="adj2" fmla="val 100916"/>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0" name="Seta: Curva para a Esquerda 19">
            <a:extLst>
              <a:ext uri="{FF2B5EF4-FFF2-40B4-BE49-F238E27FC236}">
                <a16:creationId xmlns:a16="http://schemas.microsoft.com/office/drawing/2014/main" id="{45EC0F95-4088-0D44-5C56-97E05E1E1DFF}"/>
              </a:ext>
            </a:extLst>
          </p:cNvPr>
          <p:cNvSpPr/>
          <p:nvPr/>
        </p:nvSpPr>
        <p:spPr>
          <a:xfrm rot="17482918">
            <a:off x="7705086" y="2046996"/>
            <a:ext cx="324000" cy="1080000"/>
          </a:xfrm>
          <a:prstGeom prst="curvedLeftArrow">
            <a:avLst>
              <a:gd name="adj1" fmla="val 25000"/>
              <a:gd name="adj2" fmla="val 100916"/>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1" name="Seta: Curva para a Esquerda 20">
            <a:extLst>
              <a:ext uri="{FF2B5EF4-FFF2-40B4-BE49-F238E27FC236}">
                <a16:creationId xmlns:a16="http://schemas.microsoft.com/office/drawing/2014/main" id="{BFAB0236-49C0-7FA6-38DB-439B80C8D660}"/>
              </a:ext>
            </a:extLst>
          </p:cNvPr>
          <p:cNvSpPr/>
          <p:nvPr/>
        </p:nvSpPr>
        <p:spPr>
          <a:xfrm rot="17482918">
            <a:off x="7705086" y="3355214"/>
            <a:ext cx="324000" cy="1080000"/>
          </a:xfrm>
          <a:prstGeom prst="curvedLeftArrow">
            <a:avLst>
              <a:gd name="adj1" fmla="val 25000"/>
              <a:gd name="adj2" fmla="val 100916"/>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2" name="Seta: Curva para a Esquerda 21">
            <a:extLst>
              <a:ext uri="{FF2B5EF4-FFF2-40B4-BE49-F238E27FC236}">
                <a16:creationId xmlns:a16="http://schemas.microsoft.com/office/drawing/2014/main" id="{4340048A-8679-9A80-E2E5-12E9E168D52E}"/>
              </a:ext>
            </a:extLst>
          </p:cNvPr>
          <p:cNvSpPr/>
          <p:nvPr/>
        </p:nvSpPr>
        <p:spPr>
          <a:xfrm rot="17482918">
            <a:off x="7705086" y="4756553"/>
            <a:ext cx="324000" cy="1080000"/>
          </a:xfrm>
          <a:prstGeom prst="curvedLeftArrow">
            <a:avLst>
              <a:gd name="adj1" fmla="val 25000"/>
              <a:gd name="adj2" fmla="val 100916"/>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3" name="CaixaDeTexto 22">
            <a:extLst>
              <a:ext uri="{FF2B5EF4-FFF2-40B4-BE49-F238E27FC236}">
                <a16:creationId xmlns:a16="http://schemas.microsoft.com/office/drawing/2014/main" id="{52E7089A-1F75-57DC-BEDB-F7BFBCF68B00}"/>
              </a:ext>
            </a:extLst>
          </p:cNvPr>
          <p:cNvSpPr txBox="1"/>
          <p:nvPr/>
        </p:nvSpPr>
        <p:spPr>
          <a:xfrm>
            <a:off x="335360" y="831538"/>
            <a:ext cx="3928448" cy="409343"/>
          </a:xfrm>
          <a:prstGeom prst="rect">
            <a:avLst/>
          </a:prstGeom>
          <a:noFill/>
        </p:spPr>
        <p:txBody>
          <a:bodyPr wrap="square" rtlCol="0" anchor="t">
            <a:spAutoFit/>
          </a:bodyPr>
          <a:lstStyle/>
          <a:p>
            <a:pPr defTabSz="432008">
              <a:lnSpc>
                <a:spcPct val="108000"/>
              </a:lnSpc>
              <a:spcAft>
                <a:spcPts val="1200"/>
              </a:spcAft>
              <a:buClr>
                <a:srgbClr val="254061"/>
              </a:buClr>
              <a:buSzPct val="120000"/>
              <a:defRPr/>
            </a:pPr>
            <a:r>
              <a:rPr lang="pt-BR" altLang="pt-BR" sz="2000">
                <a:latin typeface="+mj-lt"/>
                <a:cs typeface="Arial" panose="020B0604020202020204" pitchFamily="34" charset="0"/>
              </a:rPr>
              <a:t>Formato editável</a:t>
            </a:r>
          </a:p>
        </p:txBody>
      </p:sp>
      <p:sp>
        <p:nvSpPr>
          <p:cNvPr id="6" name="Freeform 11">
            <a:extLst>
              <a:ext uri="{FF2B5EF4-FFF2-40B4-BE49-F238E27FC236}">
                <a16:creationId xmlns:a16="http://schemas.microsoft.com/office/drawing/2014/main" id="{3094A288-E460-0633-7734-97B7EF83F393}"/>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7"/>
            <a:stretch>
              <a:fillRect/>
            </a:stretch>
          </a:blipFill>
        </p:spPr>
        <p:txBody>
          <a:bodyPr/>
          <a:lstStyle/>
          <a:p>
            <a:endParaRPr lang="pt-BR"/>
          </a:p>
        </p:txBody>
      </p:sp>
    </p:spTree>
    <p:extLst>
      <p:ext uri="{BB962C8B-B14F-4D97-AF65-F5344CB8AC3E}">
        <p14:creationId xmlns:p14="http://schemas.microsoft.com/office/powerpoint/2010/main" val="28138166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Seleção de variáveis</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38</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11459046" cy="409343"/>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Sugere-se selecionar todas as variáveis de usinas hidrelétricas e do SIN.</a:t>
            </a:r>
          </a:p>
        </p:txBody>
      </p:sp>
      <p:sp>
        <p:nvSpPr>
          <p:cNvPr id="11" name="Retângulo 10"/>
          <p:cNvSpPr/>
          <p:nvPr/>
        </p:nvSpPr>
        <p:spPr>
          <a:xfrm>
            <a:off x="5237655" y="3059721"/>
            <a:ext cx="2467834" cy="241040"/>
          </a:xfrm>
          <a:prstGeom prst="rect">
            <a:avLst/>
          </a:prstGeom>
          <a:noFill/>
          <a:ln w="28575">
            <a:solidFill>
              <a:srgbClr val="EF0B1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pic>
        <p:nvPicPr>
          <p:cNvPr id="7" name="Imagem 6">
            <a:extLst>
              <a:ext uri="{FF2B5EF4-FFF2-40B4-BE49-F238E27FC236}">
                <a16:creationId xmlns:a16="http://schemas.microsoft.com/office/drawing/2014/main" id="{60348923-7BCB-AB45-E06C-487E35110DE5}"/>
              </a:ext>
            </a:extLst>
          </p:cNvPr>
          <p:cNvPicPr>
            <a:picLocks noChangeAspect="1"/>
          </p:cNvPicPr>
          <p:nvPr/>
        </p:nvPicPr>
        <p:blipFill>
          <a:blip r:embed="rId3"/>
          <a:stretch>
            <a:fillRect/>
          </a:stretch>
        </p:blipFill>
        <p:spPr>
          <a:xfrm>
            <a:off x="1526120" y="1847981"/>
            <a:ext cx="9124950" cy="3781425"/>
          </a:xfrm>
          <a:prstGeom prst="rect">
            <a:avLst/>
          </a:prstGeom>
        </p:spPr>
      </p:pic>
      <p:sp>
        <p:nvSpPr>
          <p:cNvPr id="5" name="Freeform 11">
            <a:extLst>
              <a:ext uri="{FF2B5EF4-FFF2-40B4-BE49-F238E27FC236}">
                <a16:creationId xmlns:a16="http://schemas.microsoft.com/office/drawing/2014/main" id="{437687BA-7E56-0698-D6F2-E0329239E3D4}"/>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3468252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B72DF-903A-EF9F-D975-9ADDE00580CA}"/>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A8102F62-2E36-7FDB-E3E7-5F57797ECDD8}"/>
              </a:ext>
            </a:extLst>
          </p:cNvPr>
          <p:cNvSpPr txBox="1"/>
          <p:nvPr/>
        </p:nvSpPr>
        <p:spPr>
          <a:xfrm>
            <a:off x="479376" y="3535849"/>
            <a:ext cx="11268000" cy="1354217"/>
          </a:xfrm>
          <a:prstGeom prst="rect">
            <a:avLst/>
          </a:prstGeom>
          <a:noFill/>
        </p:spPr>
        <p:txBody>
          <a:bodyPr wrap="square" rtlCol="0" anchor="t">
            <a:spAutoFit/>
          </a:bodyPr>
          <a:lstStyle/>
          <a:p>
            <a:pPr>
              <a:spcAft>
                <a:spcPts val="1200"/>
              </a:spcAft>
            </a:pPr>
            <a:r>
              <a:rPr lang="pt-BR" sz="3600" b="1">
                <a:solidFill>
                  <a:srgbClr val="0D223F"/>
                </a:solidFill>
                <a:latin typeface="+mj-lt"/>
              </a:rPr>
              <a:t>Alterações no caso SUISHI</a:t>
            </a:r>
          </a:p>
          <a:p>
            <a:pPr>
              <a:spcAft>
                <a:spcPts val="1200"/>
              </a:spcAft>
            </a:pPr>
            <a:r>
              <a:rPr lang="pt-BR" sz="3600" b="1">
                <a:solidFill>
                  <a:srgbClr val="0D223F"/>
                </a:solidFill>
                <a:latin typeface="+mj-lt"/>
              </a:rPr>
              <a:t>apenas para a CRA1 do LRCAP 2026</a:t>
            </a:r>
          </a:p>
        </p:txBody>
      </p:sp>
      <p:sp>
        <p:nvSpPr>
          <p:cNvPr id="6" name="Retângulo 5">
            <a:extLst>
              <a:ext uri="{FF2B5EF4-FFF2-40B4-BE49-F238E27FC236}">
                <a16:creationId xmlns:a16="http://schemas.microsoft.com/office/drawing/2014/main" id="{322A221E-0347-AF1A-433D-96C2DD906FE1}"/>
              </a:ext>
            </a:extLst>
          </p:cNvPr>
          <p:cNvSpPr/>
          <p:nvPr/>
        </p:nvSpPr>
        <p:spPr>
          <a:xfrm flipV="1">
            <a:off x="525212" y="4182180"/>
            <a:ext cx="10800000" cy="36000"/>
          </a:xfrm>
          <a:prstGeom prst="rect">
            <a:avLst/>
          </a:prstGeom>
          <a:solidFill>
            <a:srgbClr val="FBB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839691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8B843-1D55-5A03-4C9D-0D34BC76B239}"/>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0E22D59D-0242-303F-DB33-5CD774A0780C}"/>
              </a:ext>
            </a:extLst>
          </p:cNvPr>
          <p:cNvSpPr txBox="1"/>
          <p:nvPr/>
        </p:nvSpPr>
        <p:spPr>
          <a:xfrm>
            <a:off x="479376" y="3535849"/>
            <a:ext cx="11268000" cy="1354217"/>
          </a:xfrm>
          <a:prstGeom prst="rect">
            <a:avLst/>
          </a:prstGeom>
          <a:noFill/>
        </p:spPr>
        <p:txBody>
          <a:bodyPr wrap="square" rtlCol="0" anchor="t">
            <a:spAutoFit/>
          </a:bodyPr>
          <a:lstStyle/>
          <a:p>
            <a:pPr>
              <a:spcAft>
                <a:spcPts val="1200"/>
              </a:spcAft>
            </a:pPr>
            <a:r>
              <a:rPr lang="pt-BR" sz="3600" b="1">
                <a:solidFill>
                  <a:srgbClr val="0D223F"/>
                </a:solidFill>
                <a:latin typeface="+mj-lt"/>
              </a:rPr>
              <a:t>Alterações no caso NEWAVE</a:t>
            </a:r>
          </a:p>
          <a:p>
            <a:pPr>
              <a:spcAft>
                <a:spcPts val="1200"/>
              </a:spcAft>
            </a:pPr>
            <a:r>
              <a:rPr lang="pt-BR" sz="3600" b="1" err="1">
                <a:solidFill>
                  <a:srgbClr val="0D223F"/>
                </a:solidFill>
                <a:latin typeface="+mj-lt"/>
              </a:rPr>
              <a:t>pré</a:t>
            </a:r>
            <a:r>
              <a:rPr lang="pt-BR" sz="3600" b="1">
                <a:solidFill>
                  <a:srgbClr val="0D223F"/>
                </a:solidFill>
                <a:latin typeface="+mj-lt"/>
              </a:rPr>
              <a:t> conversão em caso de energia firme SUISHI</a:t>
            </a:r>
          </a:p>
        </p:txBody>
      </p:sp>
      <p:sp>
        <p:nvSpPr>
          <p:cNvPr id="6" name="Retângulo 5">
            <a:extLst>
              <a:ext uri="{FF2B5EF4-FFF2-40B4-BE49-F238E27FC236}">
                <a16:creationId xmlns:a16="http://schemas.microsoft.com/office/drawing/2014/main" id="{489B41FD-7937-0746-D61E-E1E5B11150BE}"/>
              </a:ext>
            </a:extLst>
          </p:cNvPr>
          <p:cNvSpPr/>
          <p:nvPr/>
        </p:nvSpPr>
        <p:spPr>
          <a:xfrm flipV="1">
            <a:off x="525212" y="4182180"/>
            <a:ext cx="10800000" cy="36000"/>
          </a:xfrm>
          <a:prstGeom prst="rect">
            <a:avLst/>
          </a:prstGeom>
          <a:solidFill>
            <a:srgbClr val="FBB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159387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0BFDD-B602-AFC3-0237-78AFBFBC943C}"/>
            </a:ext>
          </a:extLst>
        </p:cNvPr>
        <p:cNvGrpSpPr/>
        <p:nvPr/>
      </p:nvGrpSpPr>
      <p:grpSpPr>
        <a:xfrm>
          <a:off x="0" y="0"/>
          <a:ext cx="0" cy="0"/>
          <a:chOff x="0" y="0"/>
          <a:chExt cx="0" cy="0"/>
        </a:xfrm>
      </p:grpSpPr>
      <p:pic>
        <p:nvPicPr>
          <p:cNvPr id="12" name="Imagem 11">
            <a:extLst>
              <a:ext uri="{FF2B5EF4-FFF2-40B4-BE49-F238E27FC236}">
                <a16:creationId xmlns:a16="http://schemas.microsoft.com/office/drawing/2014/main" id="{08CCC538-135C-EE5B-F092-ECAD066A47DD}"/>
              </a:ext>
            </a:extLst>
          </p:cNvPr>
          <p:cNvPicPr>
            <a:picLocks noChangeAspect="1"/>
          </p:cNvPicPr>
          <p:nvPr/>
        </p:nvPicPr>
        <p:blipFill>
          <a:blip r:embed="rId3"/>
          <a:stretch>
            <a:fillRect/>
          </a:stretch>
        </p:blipFill>
        <p:spPr>
          <a:xfrm>
            <a:off x="5682656" y="2565847"/>
            <a:ext cx="6167877" cy="3780000"/>
          </a:xfrm>
          <a:prstGeom prst="rect">
            <a:avLst/>
          </a:prstGeom>
        </p:spPr>
      </p:pic>
      <p:pic>
        <p:nvPicPr>
          <p:cNvPr id="10" name="Imagem 9">
            <a:extLst>
              <a:ext uri="{FF2B5EF4-FFF2-40B4-BE49-F238E27FC236}">
                <a16:creationId xmlns:a16="http://schemas.microsoft.com/office/drawing/2014/main" id="{0976393E-9BED-4ACD-FA58-8728C5643C5F}"/>
              </a:ext>
            </a:extLst>
          </p:cNvPr>
          <p:cNvPicPr>
            <a:picLocks noChangeAspect="1"/>
          </p:cNvPicPr>
          <p:nvPr/>
        </p:nvPicPr>
        <p:blipFill>
          <a:blip r:embed="rId4"/>
          <a:stretch>
            <a:fillRect/>
          </a:stretch>
        </p:blipFill>
        <p:spPr>
          <a:xfrm>
            <a:off x="407854" y="2659758"/>
            <a:ext cx="4940554" cy="3549832"/>
          </a:xfrm>
          <a:prstGeom prst="rect">
            <a:avLst/>
          </a:prstGeom>
        </p:spPr>
      </p:pic>
      <p:sp>
        <p:nvSpPr>
          <p:cNvPr id="3" name="Retângulo 2">
            <a:extLst>
              <a:ext uri="{FF2B5EF4-FFF2-40B4-BE49-F238E27FC236}">
                <a16:creationId xmlns:a16="http://schemas.microsoft.com/office/drawing/2014/main" id="{837764A4-64E8-BE9F-E3FD-6AA5547E287F}"/>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C52D2903-D3FF-013F-72CF-1DF8690936A7}"/>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UHE Fontes – Para CRA1 do LRCAP 2026</a:t>
            </a:r>
          </a:p>
        </p:txBody>
      </p:sp>
      <p:sp>
        <p:nvSpPr>
          <p:cNvPr id="13" name="CaixaDeTexto 12">
            <a:extLst>
              <a:ext uri="{FF2B5EF4-FFF2-40B4-BE49-F238E27FC236}">
                <a16:creationId xmlns:a16="http://schemas.microsoft.com/office/drawing/2014/main" id="{241BAB89-7458-A324-A85D-2015069E563D}"/>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40</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F833E2E9-8DBD-3A96-9908-43BA1393C40C}"/>
              </a:ext>
            </a:extLst>
          </p:cNvPr>
          <p:cNvSpPr txBox="1"/>
          <p:nvPr/>
        </p:nvSpPr>
        <p:spPr>
          <a:xfrm>
            <a:off x="359072" y="911713"/>
            <a:ext cx="11459046" cy="1151084"/>
          </a:xfrm>
          <a:prstGeom prst="rect">
            <a:avLst/>
          </a:prstGeom>
          <a:noFill/>
        </p:spPr>
        <p:txBody>
          <a:bodyPr wrap="square" rtlCol="0" anchor="t">
            <a:spAutoFit/>
          </a:bodyPr>
          <a:lstStyle/>
          <a:p>
            <a:pPr marL="285750" indent="-285750" algn="just" defTabSz="432008">
              <a:lnSpc>
                <a:spcPct val="108000"/>
              </a:lnSpc>
              <a:spcAft>
                <a:spcPts val="600"/>
              </a:spcAft>
              <a:buClr>
                <a:srgbClr val="254061"/>
              </a:buClr>
              <a:buSzPct val="120000"/>
              <a:buFont typeface="Wingdings" panose="05000000000000000000" pitchFamily="2" charset="2"/>
              <a:buChar char="§"/>
              <a:defRPr/>
            </a:pPr>
            <a:r>
              <a:rPr lang="pt-BR" altLang="pt-BR" sz="2000" dirty="0">
                <a:latin typeface="+mj-lt"/>
                <a:cs typeface="Arial" panose="020B0604020202020204" pitchFamily="34" charset="0"/>
              </a:rPr>
              <a:t>Nos cálculos do LRCAP 2026, na CRA1, a ampliação da UHE Fontes foi representada na UHE Fontes A e o </a:t>
            </a:r>
            <a:r>
              <a:rPr lang="pt-BR" altLang="pt-BR" sz="2000" dirty="0" err="1">
                <a:latin typeface="+mj-lt"/>
                <a:cs typeface="Arial" panose="020B0604020202020204" pitchFamily="34" charset="0"/>
              </a:rPr>
              <a:t>turbinamento</a:t>
            </a:r>
            <a:r>
              <a:rPr lang="pt-BR" altLang="pt-BR" sz="2000" dirty="0">
                <a:latin typeface="+mj-lt"/>
                <a:cs typeface="Arial" panose="020B0604020202020204" pitchFamily="34" charset="0"/>
              </a:rPr>
              <a:t> máximo da UHE Fontes A foi elevado para 84 m³/s.</a:t>
            </a:r>
          </a:p>
          <a:p>
            <a:pPr marL="285750" indent="-285750" algn="just" defTabSz="432008">
              <a:lnSpc>
                <a:spcPct val="108000"/>
              </a:lnSpc>
              <a:spcAft>
                <a:spcPts val="600"/>
              </a:spcAft>
              <a:buClr>
                <a:srgbClr val="254061"/>
              </a:buClr>
              <a:buSzPct val="120000"/>
              <a:buFont typeface="Wingdings" panose="05000000000000000000" pitchFamily="2" charset="2"/>
              <a:buChar char="§"/>
              <a:defRPr/>
            </a:pPr>
            <a:r>
              <a:rPr lang="pt-BR" altLang="pt-BR" sz="2000" dirty="0">
                <a:latin typeface="+mj-lt"/>
                <a:cs typeface="Arial" panose="020B0604020202020204" pitchFamily="34" charset="0"/>
              </a:rPr>
              <a:t>Atenção: nos casos sem ampliação da UHE Fontes, mantenha o </a:t>
            </a:r>
            <a:r>
              <a:rPr lang="pt-BR" altLang="pt-BR" sz="2000" dirty="0" err="1">
                <a:latin typeface="+mj-lt"/>
                <a:cs typeface="Arial" panose="020B0604020202020204" pitchFamily="34" charset="0"/>
              </a:rPr>
              <a:t>turbinamento</a:t>
            </a:r>
            <a:r>
              <a:rPr lang="pt-BR" altLang="pt-BR" sz="2000" dirty="0">
                <a:latin typeface="+mj-lt"/>
                <a:cs typeface="Arial" panose="020B0604020202020204" pitchFamily="34" charset="0"/>
              </a:rPr>
              <a:t> máximo </a:t>
            </a:r>
            <a:r>
              <a:rPr lang="pt-BR" altLang="pt-BR" sz="2000" i="1" dirty="0">
                <a:latin typeface="+mj-lt"/>
                <a:cs typeface="Arial" panose="020B0604020202020204" pitchFamily="34" charset="0"/>
              </a:rPr>
              <a:t>default</a:t>
            </a:r>
            <a:r>
              <a:rPr lang="pt-BR" altLang="pt-BR" sz="2000" dirty="0">
                <a:latin typeface="+mj-lt"/>
                <a:cs typeface="Arial" panose="020B0604020202020204" pitchFamily="34" charset="0"/>
              </a:rPr>
              <a:t> de 17 m³/s.</a:t>
            </a:r>
          </a:p>
        </p:txBody>
      </p:sp>
      <p:sp>
        <p:nvSpPr>
          <p:cNvPr id="8" name="Freeform 11">
            <a:extLst>
              <a:ext uri="{FF2B5EF4-FFF2-40B4-BE49-F238E27FC236}">
                <a16:creationId xmlns:a16="http://schemas.microsoft.com/office/drawing/2014/main" id="{5BF27A47-87BC-B344-76C9-49767E00889E}"/>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5"/>
            <a:stretch>
              <a:fillRect/>
            </a:stretch>
          </a:blipFill>
        </p:spPr>
        <p:txBody>
          <a:bodyPr/>
          <a:lstStyle/>
          <a:p>
            <a:endParaRPr lang="pt-BR"/>
          </a:p>
        </p:txBody>
      </p:sp>
      <p:sp>
        <p:nvSpPr>
          <p:cNvPr id="11" name="Retângulo 10">
            <a:extLst>
              <a:ext uri="{FF2B5EF4-FFF2-40B4-BE49-F238E27FC236}">
                <a16:creationId xmlns:a16="http://schemas.microsoft.com/office/drawing/2014/main" id="{60712426-1D00-41E2-4902-8FE46AF48E6B}"/>
              </a:ext>
            </a:extLst>
          </p:cNvPr>
          <p:cNvSpPr/>
          <p:nvPr/>
        </p:nvSpPr>
        <p:spPr>
          <a:xfrm>
            <a:off x="1732173" y="5276432"/>
            <a:ext cx="396000" cy="3600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a:extLst>
              <a:ext uri="{FF2B5EF4-FFF2-40B4-BE49-F238E27FC236}">
                <a16:creationId xmlns:a16="http://schemas.microsoft.com/office/drawing/2014/main" id="{BB77598A-8460-2E24-DBCF-89324F892660}"/>
              </a:ext>
            </a:extLst>
          </p:cNvPr>
          <p:cNvSpPr/>
          <p:nvPr/>
        </p:nvSpPr>
        <p:spPr>
          <a:xfrm>
            <a:off x="5947387" y="6006415"/>
            <a:ext cx="5508000" cy="2880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4261359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4383A-7A7D-1592-CF09-0A80524AA10D}"/>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7A65E059-83C3-FEC5-0927-CD9A9858AD40}"/>
              </a:ext>
            </a:extLst>
          </p:cNvPr>
          <p:cNvPicPr>
            <a:picLocks noChangeAspect="1"/>
          </p:cNvPicPr>
          <p:nvPr/>
        </p:nvPicPr>
        <p:blipFill>
          <a:blip r:embed="rId3"/>
          <a:stretch>
            <a:fillRect/>
          </a:stretch>
        </p:blipFill>
        <p:spPr>
          <a:xfrm>
            <a:off x="3810770" y="1481119"/>
            <a:ext cx="8007348" cy="3866963"/>
          </a:xfrm>
          <a:prstGeom prst="rect">
            <a:avLst/>
          </a:prstGeom>
        </p:spPr>
      </p:pic>
      <p:sp>
        <p:nvSpPr>
          <p:cNvPr id="3" name="Retângulo 2">
            <a:extLst>
              <a:ext uri="{FF2B5EF4-FFF2-40B4-BE49-F238E27FC236}">
                <a16:creationId xmlns:a16="http://schemas.microsoft.com/office/drawing/2014/main" id="{B43900D0-90DE-F576-D08A-A0986BE10B56}"/>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D3A7507D-9FDA-3E96-E886-183161693C3D}"/>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UHE Coaracy Nunes – Para CRA1 do LRCAP 2026</a:t>
            </a:r>
          </a:p>
        </p:txBody>
      </p:sp>
      <p:sp>
        <p:nvSpPr>
          <p:cNvPr id="13" name="CaixaDeTexto 12">
            <a:extLst>
              <a:ext uri="{FF2B5EF4-FFF2-40B4-BE49-F238E27FC236}">
                <a16:creationId xmlns:a16="http://schemas.microsoft.com/office/drawing/2014/main" id="{3D0BCD2E-77D9-811E-1081-4B8644A35EEA}"/>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41</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E4CC5EC1-B266-DB8C-C7E7-0AA26AC3C27F}"/>
              </a:ext>
            </a:extLst>
          </p:cNvPr>
          <p:cNvSpPr txBox="1"/>
          <p:nvPr/>
        </p:nvSpPr>
        <p:spPr>
          <a:xfrm>
            <a:off x="359073" y="993742"/>
            <a:ext cx="3371680" cy="2071336"/>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Nos casos com ampliação da UHE Coaracy Nunes, compartilhamento do reservatório das UHEs Coaracy Nunes e Coaracy Nunes II.</a:t>
            </a:r>
          </a:p>
        </p:txBody>
      </p:sp>
      <p:sp>
        <p:nvSpPr>
          <p:cNvPr id="16" name="Retângulo 15">
            <a:extLst>
              <a:ext uri="{FF2B5EF4-FFF2-40B4-BE49-F238E27FC236}">
                <a16:creationId xmlns:a16="http://schemas.microsoft.com/office/drawing/2014/main" id="{946B1DC4-C3E4-2C4F-C03A-934098C7F038}"/>
              </a:ext>
            </a:extLst>
          </p:cNvPr>
          <p:cNvSpPr/>
          <p:nvPr/>
        </p:nvSpPr>
        <p:spPr>
          <a:xfrm>
            <a:off x="3924300" y="2133600"/>
            <a:ext cx="1803400" cy="2032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a:extLst>
              <a:ext uri="{FF2B5EF4-FFF2-40B4-BE49-F238E27FC236}">
                <a16:creationId xmlns:a16="http://schemas.microsoft.com/office/drawing/2014/main" id="{21DD9BA2-E152-53DE-EC4A-58826F28C852}"/>
              </a:ext>
            </a:extLst>
          </p:cNvPr>
          <p:cNvSpPr/>
          <p:nvPr/>
        </p:nvSpPr>
        <p:spPr>
          <a:xfrm>
            <a:off x="5943600" y="4305300"/>
            <a:ext cx="5702300" cy="4953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Freeform 11">
            <a:extLst>
              <a:ext uri="{FF2B5EF4-FFF2-40B4-BE49-F238E27FC236}">
                <a16:creationId xmlns:a16="http://schemas.microsoft.com/office/drawing/2014/main" id="{7170C07D-20C0-2E4F-A73A-012D28939334}"/>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36533957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75CC0-DFC4-6095-55EB-E5B3ACF728C2}"/>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7F1995DA-9D9E-3305-7705-9DD19965EA1F}"/>
              </a:ext>
            </a:extLst>
          </p:cNvPr>
          <p:cNvSpPr txBox="1"/>
          <p:nvPr/>
        </p:nvSpPr>
        <p:spPr>
          <a:xfrm>
            <a:off x="479376" y="3535849"/>
            <a:ext cx="11268000" cy="1354217"/>
          </a:xfrm>
          <a:prstGeom prst="rect">
            <a:avLst/>
          </a:prstGeom>
          <a:noFill/>
        </p:spPr>
        <p:txBody>
          <a:bodyPr wrap="square" rtlCol="0" anchor="t">
            <a:spAutoFit/>
          </a:bodyPr>
          <a:lstStyle/>
          <a:p>
            <a:pPr>
              <a:spcAft>
                <a:spcPts val="1200"/>
              </a:spcAft>
            </a:pPr>
            <a:r>
              <a:rPr lang="pt-BR" sz="3600" b="1">
                <a:solidFill>
                  <a:srgbClr val="0D223F"/>
                </a:solidFill>
                <a:latin typeface="+mj-lt"/>
              </a:rPr>
              <a:t>Conversão do caso NEWAVE para SUISHI</a:t>
            </a:r>
          </a:p>
          <a:p>
            <a:pPr>
              <a:spcAft>
                <a:spcPts val="1200"/>
              </a:spcAft>
            </a:pPr>
            <a:r>
              <a:rPr lang="pt-BR" sz="3600" b="1" u="sng">
                <a:solidFill>
                  <a:srgbClr val="0D223F"/>
                </a:solidFill>
                <a:latin typeface="+mj-lt"/>
              </a:rPr>
              <a:t>COM</a:t>
            </a:r>
            <a:r>
              <a:rPr lang="pt-BR" sz="3600" b="1">
                <a:solidFill>
                  <a:srgbClr val="0D223F"/>
                </a:solidFill>
                <a:latin typeface="+mj-lt"/>
              </a:rPr>
              <a:t> recuperação de opções de execução de casos antigos</a:t>
            </a:r>
          </a:p>
        </p:txBody>
      </p:sp>
      <p:sp>
        <p:nvSpPr>
          <p:cNvPr id="6" name="Retângulo 5">
            <a:extLst>
              <a:ext uri="{FF2B5EF4-FFF2-40B4-BE49-F238E27FC236}">
                <a16:creationId xmlns:a16="http://schemas.microsoft.com/office/drawing/2014/main" id="{4C3C37BD-3850-8C1F-FEE1-2C059AEDA82A}"/>
              </a:ext>
            </a:extLst>
          </p:cNvPr>
          <p:cNvSpPr/>
          <p:nvPr/>
        </p:nvSpPr>
        <p:spPr>
          <a:xfrm flipV="1">
            <a:off x="525212" y="4182180"/>
            <a:ext cx="10800000" cy="36000"/>
          </a:xfrm>
          <a:prstGeom prst="rect">
            <a:avLst/>
          </a:prstGeom>
          <a:solidFill>
            <a:srgbClr val="FBB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6199187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17818-A8DC-0A99-A0D6-8A51093757BA}"/>
            </a:ext>
          </a:extLst>
        </p:cNvPr>
        <p:cNvGrpSpPr/>
        <p:nvPr/>
      </p:nvGrpSpPr>
      <p:grpSpPr>
        <a:xfrm>
          <a:off x="0" y="0"/>
          <a:ext cx="0" cy="0"/>
          <a:chOff x="0" y="0"/>
          <a:chExt cx="0" cy="0"/>
        </a:xfrm>
      </p:grpSpPr>
      <p:pic>
        <p:nvPicPr>
          <p:cNvPr id="12" name="Imagem 11">
            <a:extLst>
              <a:ext uri="{FF2B5EF4-FFF2-40B4-BE49-F238E27FC236}">
                <a16:creationId xmlns:a16="http://schemas.microsoft.com/office/drawing/2014/main" id="{5378A582-0D43-868A-7BF4-BDF9A484AD6E}"/>
              </a:ext>
            </a:extLst>
          </p:cNvPr>
          <p:cNvPicPr>
            <a:picLocks noChangeAspect="1"/>
          </p:cNvPicPr>
          <p:nvPr/>
        </p:nvPicPr>
        <p:blipFill>
          <a:blip r:embed="rId3"/>
          <a:stretch>
            <a:fillRect/>
          </a:stretch>
        </p:blipFill>
        <p:spPr>
          <a:xfrm>
            <a:off x="2230702" y="1476939"/>
            <a:ext cx="7729315" cy="4686925"/>
          </a:xfrm>
          <a:prstGeom prst="rect">
            <a:avLst/>
          </a:prstGeom>
        </p:spPr>
      </p:pic>
      <p:sp>
        <p:nvSpPr>
          <p:cNvPr id="3" name="Retângulo 2">
            <a:extLst>
              <a:ext uri="{FF2B5EF4-FFF2-40B4-BE49-F238E27FC236}">
                <a16:creationId xmlns:a16="http://schemas.microsoft.com/office/drawing/2014/main" id="{DA2083A1-964A-1BFC-5025-F186CD678166}"/>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9F623B54-8BBE-D0E6-68E1-EAEC5D5BD19C}"/>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Conversão (1/4)</a:t>
            </a:r>
          </a:p>
        </p:txBody>
      </p:sp>
      <p:sp>
        <p:nvSpPr>
          <p:cNvPr id="13" name="CaixaDeTexto 12">
            <a:extLst>
              <a:ext uri="{FF2B5EF4-FFF2-40B4-BE49-F238E27FC236}">
                <a16:creationId xmlns:a16="http://schemas.microsoft.com/office/drawing/2014/main" id="{54FEADA2-7411-41AF-5E00-663A71D63F60}"/>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43</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07BA4816-7959-E601-5312-D4841A8524FC}"/>
              </a:ext>
            </a:extLst>
          </p:cNvPr>
          <p:cNvSpPr txBox="1"/>
          <p:nvPr/>
        </p:nvSpPr>
        <p:spPr>
          <a:xfrm>
            <a:off x="359072" y="911713"/>
            <a:ext cx="11459046" cy="424732"/>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Tipo de simulação: energia firme com período crítico definido. </a:t>
            </a:r>
          </a:p>
        </p:txBody>
      </p:sp>
      <p:sp>
        <p:nvSpPr>
          <p:cNvPr id="11" name="Retângulo 10">
            <a:extLst>
              <a:ext uri="{FF2B5EF4-FFF2-40B4-BE49-F238E27FC236}">
                <a16:creationId xmlns:a16="http://schemas.microsoft.com/office/drawing/2014/main" id="{18BCC5E8-CCBD-FE88-BB4C-4C65D5034103}"/>
              </a:ext>
            </a:extLst>
          </p:cNvPr>
          <p:cNvSpPr/>
          <p:nvPr/>
        </p:nvSpPr>
        <p:spPr>
          <a:xfrm>
            <a:off x="5096137" y="3048835"/>
            <a:ext cx="2467834" cy="241040"/>
          </a:xfrm>
          <a:prstGeom prst="rect">
            <a:avLst/>
          </a:prstGeom>
          <a:noFill/>
          <a:ln w="28575">
            <a:solidFill>
              <a:srgbClr val="EF0B1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5" name="Freeform 11">
            <a:extLst>
              <a:ext uri="{FF2B5EF4-FFF2-40B4-BE49-F238E27FC236}">
                <a16:creationId xmlns:a16="http://schemas.microsoft.com/office/drawing/2014/main" id="{31976E54-7F34-82D3-82F2-3E5D8E26D81A}"/>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10312345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74088-5F1D-A49F-5CF5-03A15439AE79}"/>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9CCE1B1C-1BD6-E132-74E1-960557FF3C7F}"/>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47BD6D72-7156-1D30-5F58-76104DD065D3}"/>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Conversão (2/4)</a:t>
            </a:r>
          </a:p>
        </p:txBody>
      </p:sp>
      <p:sp>
        <p:nvSpPr>
          <p:cNvPr id="13" name="CaixaDeTexto 12">
            <a:extLst>
              <a:ext uri="{FF2B5EF4-FFF2-40B4-BE49-F238E27FC236}">
                <a16:creationId xmlns:a16="http://schemas.microsoft.com/office/drawing/2014/main" id="{54226D65-E718-8442-BAAE-6DDF2D903F65}"/>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44</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B25FAC7D-1AD5-8D85-2B9F-F333F0DA2B78}"/>
              </a:ext>
            </a:extLst>
          </p:cNvPr>
          <p:cNvSpPr txBox="1"/>
          <p:nvPr/>
        </p:nvSpPr>
        <p:spPr>
          <a:xfrm>
            <a:off x="359072" y="911713"/>
            <a:ext cx="11459046" cy="1908215"/>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O caso de energia firme é executado com apenas um mercado. Além disso, não há separação das usinas hidrelétricas em </a:t>
            </a:r>
            <a:r>
              <a:rPr lang="pt-BR" altLang="pt-BR" sz="2000" err="1">
                <a:latin typeface="+mj-lt"/>
                <a:cs typeface="Arial" panose="020B0604020202020204" pitchFamily="34" charset="0"/>
              </a:rPr>
              <a:t>REEs</a:t>
            </a:r>
            <a:r>
              <a:rPr lang="pt-BR" altLang="pt-BR" sz="2000">
                <a:latin typeface="+mj-lt"/>
                <a:cs typeface="Arial" panose="020B0604020202020204" pitchFamily="34" charset="0"/>
              </a:rPr>
              <a:t>, pois a simulação é feita a usinas individualizadas</a:t>
            </a:r>
            <a:r>
              <a:rPr lang="pt-BR" altLang="pt-BR" sz="2000">
                <a:cs typeface="Arial" panose="020B0604020202020204" pitchFamily="34" charset="0"/>
              </a:rPr>
              <a:t>. Dessa forma, as usinas fictícias não são necessárias.</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cs typeface="Arial" panose="020B0604020202020204" pitchFamily="34" charset="0"/>
              </a:rPr>
              <a:t>Portanto, os submercados e </a:t>
            </a:r>
            <a:r>
              <a:rPr lang="pt-BR" altLang="pt-BR" sz="2000" err="1">
                <a:cs typeface="Arial" panose="020B0604020202020204" pitchFamily="34" charset="0"/>
              </a:rPr>
              <a:t>REEs</a:t>
            </a:r>
            <a:r>
              <a:rPr lang="pt-BR" altLang="pt-BR" sz="2000">
                <a:cs typeface="Arial" panose="020B0604020202020204" pitchFamily="34" charset="0"/>
              </a:rPr>
              <a:t> devem ser unificados e as usinas fictícias devem ser apagadas. Para isso, basta responder Sim às perguntas abaixo apresentadas na interface durante a conversão.</a:t>
            </a:r>
            <a:endParaRPr lang="pt-BR" altLang="pt-BR" sz="2000">
              <a:latin typeface="+mj-lt"/>
              <a:cs typeface="Arial" panose="020B0604020202020204" pitchFamily="34" charset="0"/>
            </a:endParaRPr>
          </a:p>
        </p:txBody>
      </p:sp>
      <p:pic>
        <p:nvPicPr>
          <p:cNvPr id="1026" name="Picture 2" descr="image005">
            <a:extLst>
              <a:ext uri="{FF2B5EF4-FFF2-40B4-BE49-F238E27FC236}">
                <a16:creationId xmlns:a16="http://schemas.microsoft.com/office/drawing/2014/main" id="{5CEAF687-1AF4-9ADB-10A7-8438D549F0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035" y="3157225"/>
            <a:ext cx="33909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agem 7" descr="image006">
            <a:extLst>
              <a:ext uri="{FF2B5EF4-FFF2-40B4-BE49-F238E27FC236}">
                <a16:creationId xmlns:a16="http://schemas.microsoft.com/office/drawing/2014/main" id="{295A42E6-0ADF-AD30-69FA-D8BC8FC950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9710" y="4707458"/>
            <a:ext cx="274955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11">
            <a:extLst>
              <a:ext uri="{FF2B5EF4-FFF2-40B4-BE49-F238E27FC236}">
                <a16:creationId xmlns:a16="http://schemas.microsoft.com/office/drawing/2014/main" id="{4D26199D-3BA7-372C-10C0-BEF10C56C52B}"/>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5"/>
            <a:stretch>
              <a:fillRect/>
            </a:stretch>
          </a:blipFill>
        </p:spPr>
        <p:txBody>
          <a:bodyPr/>
          <a:lstStyle/>
          <a:p>
            <a:endParaRPr lang="pt-BR"/>
          </a:p>
        </p:txBody>
      </p:sp>
      <p:sp>
        <p:nvSpPr>
          <p:cNvPr id="2" name="Retângulo 1">
            <a:extLst>
              <a:ext uri="{FF2B5EF4-FFF2-40B4-BE49-F238E27FC236}">
                <a16:creationId xmlns:a16="http://schemas.microsoft.com/office/drawing/2014/main" id="{81B63E92-114A-E71E-1914-FF5E9712C3F3}"/>
              </a:ext>
            </a:extLst>
          </p:cNvPr>
          <p:cNvSpPr/>
          <p:nvPr/>
        </p:nvSpPr>
        <p:spPr>
          <a:xfrm>
            <a:off x="5873889" y="4083870"/>
            <a:ext cx="558000" cy="3420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4237255C-3508-0ED1-AA1A-6705DAC4417F}"/>
              </a:ext>
            </a:extLst>
          </p:cNvPr>
          <p:cNvSpPr/>
          <p:nvPr/>
        </p:nvSpPr>
        <p:spPr>
          <a:xfrm>
            <a:off x="5549417" y="5641231"/>
            <a:ext cx="568800" cy="3420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924737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EF499-D77C-A0B3-15FD-74F905A9C41C}"/>
            </a:ext>
          </a:extLst>
        </p:cNvPr>
        <p:cNvGrpSpPr/>
        <p:nvPr/>
      </p:nvGrpSpPr>
      <p:grpSpPr>
        <a:xfrm>
          <a:off x="0" y="0"/>
          <a:ext cx="0" cy="0"/>
          <a:chOff x="0" y="0"/>
          <a:chExt cx="0" cy="0"/>
        </a:xfrm>
      </p:grpSpPr>
      <p:pic>
        <p:nvPicPr>
          <p:cNvPr id="8" name="Imagem 7">
            <a:extLst>
              <a:ext uri="{FF2B5EF4-FFF2-40B4-BE49-F238E27FC236}">
                <a16:creationId xmlns:a16="http://schemas.microsoft.com/office/drawing/2014/main" id="{D1F8535A-9076-D863-CD04-18C468F535B0}"/>
              </a:ext>
            </a:extLst>
          </p:cNvPr>
          <p:cNvPicPr>
            <a:picLocks noChangeAspect="1"/>
          </p:cNvPicPr>
          <p:nvPr/>
        </p:nvPicPr>
        <p:blipFill>
          <a:blip r:embed="rId3"/>
          <a:stretch>
            <a:fillRect/>
          </a:stretch>
        </p:blipFill>
        <p:spPr>
          <a:xfrm>
            <a:off x="3291581" y="3456823"/>
            <a:ext cx="5001814" cy="1863421"/>
          </a:xfrm>
          <a:prstGeom prst="rect">
            <a:avLst/>
          </a:prstGeom>
        </p:spPr>
      </p:pic>
      <p:sp>
        <p:nvSpPr>
          <p:cNvPr id="3" name="Retângulo 2">
            <a:extLst>
              <a:ext uri="{FF2B5EF4-FFF2-40B4-BE49-F238E27FC236}">
                <a16:creationId xmlns:a16="http://schemas.microsoft.com/office/drawing/2014/main" id="{5DF1C3B4-333A-8B14-952F-9AF78DEA22F1}"/>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9CCA73A1-CAC0-C593-760B-1C3269F475F3}"/>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Conversão (3/4)</a:t>
            </a:r>
          </a:p>
        </p:txBody>
      </p:sp>
      <p:sp>
        <p:nvSpPr>
          <p:cNvPr id="13" name="CaixaDeTexto 12">
            <a:extLst>
              <a:ext uri="{FF2B5EF4-FFF2-40B4-BE49-F238E27FC236}">
                <a16:creationId xmlns:a16="http://schemas.microsoft.com/office/drawing/2014/main" id="{4F0A8690-B368-D2D8-AF8C-FDCB975E6133}"/>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45</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D07FC17E-9BD8-542C-BC83-1563A0943119}"/>
              </a:ext>
            </a:extLst>
          </p:cNvPr>
          <p:cNvSpPr txBox="1"/>
          <p:nvPr/>
        </p:nvSpPr>
        <p:spPr>
          <a:xfrm>
            <a:off x="359072" y="911713"/>
            <a:ext cx="11459046" cy="4810548"/>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Se houver um caso SUISHI existente no </a:t>
            </a:r>
            <a:r>
              <a:rPr lang="pt-BR" altLang="pt-BR" sz="2000" err="1">
                <a:latin typeface="+mj-lt"/>
                <a:cs typeface="Arial" panose="020B0604020202020204" pitchFamily="34" charset="0"/>
              </a:rPr>
              <a:t>Encad</a:t>
            </a:r>
            <a:r>
              <a:rPr lang="pt-BR" altLang="pt-BR" sz="2000">
                <a:latin typeface="+mj-lt"/>
                <a:cs typeface="Arial" panose="020B0604020202020204" pitchFamily="34" charset="0"/>
              </a:rPr>
              <a:t> </a:t>
            </a:r>
            <a:r>
              <a:rPr lang="pt-BR" altLang="pt-BR" sz="2000">
                <a:cs typeface="Arial" panose="020B0604020202020204" pitchFamily="34" charset="0"/>
              </a:rPr>
              <a:t>com a parametrização desejada e </a:t>
            </a:r>
            <a:r>
              <a:rPr lang="pt-BR" altLang="pt-BR" sz="2000">
                <a:latin typeface="+mj-lt"/>
                <a:cs typeface="Arial" panose="020B0604020202020204" pitchFamily="34" charset="0"/>
              </a:rPr>
              <a:t>rodado na mesma versão do caso que está sendo convertido, é possível recuperar as suas opções de execução. </a:t>
            </a:r>
            <a:r>
              <a:rPr lang="pt-BR" altLang="pt-BR" sz="2000">
                <a:cs typeface="Arial" panose="020B0604020202020204" pitchFamily="34" charset="0"/>
              </a:rPr>
              <a:t>Para isso, responda Sim à pergunta abaixo apresentada na interface durante a conversão.</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cs typeface="Arial" panose="020B0604020202020204" pitchFamily="34" charset="0"/>
              </a:rPr>
              <a:t>Caso contrário</a:t>
            </a:r>
            <a:r>
              <a:rPr lang="pt-BR" altLang="pt-BR" sz="2000">
                <a:latin typeface="+mj-lt"/>
                <a:cs typeface="Arial" panose="020B0604020202020204" pitchFamily="34" charset="0"/>
              </a:rPr>
              <a:t>, dirija-se à seção anterior desta apresentação (“Conversão do caso NEWAVE para SUISHI </a:t>
            </a:r>
            <a:r>
              <a:rPr lang="pt-BR" altLang="pt-BR" sz="2000" u="sng">
                <a:latin typeface="+mj-lt"/>
                <a:cs typeface="Arial" panose="020B0604020202020204" pitchFamily="34" charset="0"/>
              </a:rPr>
              <a:t>SEM</a:t>
            </a:r>
            <a:r>
              <a:rPr lang="pt-BR" altLang="pt-BR" sz="2000">
                <a:latin typeface="+mj-lt"/>
                <a:cs typeface="Arial" panose="020B0604020202020204" pitchFamily="34" charset="0"/>
              </a:rPr>
              <a:t> recuperação de opções de execução de casos antigos”).</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p:txBody>
      </p:sp>
      <p:sp>
        <p:nvSpPr>
          <p:cNvPr id="5" name="Freeform 11">
            <a:extLst>
              <a:ext uri="{FF2B5EF4-FFF2-40B4-BE49-F238E27FC236}">
                <a16:creationId xmlns:a16="http://schemas.microsoft.com/office/drawing/2014/main" id="{17F26531-AFEA-A3B0-5D56-D659384531B2}"/>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
        <p:nvSpPr>
          <p:cNvPr id="10" name="Retângulo 9">
            <a:extLst>
              <a:ext uri="{FF2B5EF4-FFF2-40B4-BE49-F238E27FC236}">
                <a16:creationId xmlns:a16="http://schemas.microsoft.com/office/drawing/2014/main" id="{F59E12AE-758F-0E7F-23F7-AB7E9F959128}"/>
              </a:ext>
            </a:extLst>
          </p:cNvPr>
          <p:cNvSpPr/>
          <p:nvPr/>
        </p:nvSpPr>
        <p:spPr>
          <a:xfrm>
            <a:off x="6889889" y="4784645"/>
            <a:ext cx="612000" cy="3420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8110996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15592-4384-08F7-20D0-6883AC9A8C1B}"/>
            </a:ext>
          </a:extLst>
        </p:cNvPr>
        <p:cNvGrpSpPr/>
        <p:nvPr/>
      </p:nvGrpSpPr>
      <p:grpSpPr>
        <a:xfrm>
          <a:off x="0" y="0"/>
          <a:ext cx="0" cy="0"/>
          <a:chOff x="0" y="0"/>
          <a:chExt cx="0" cy="0"/>
        </a:xfrm>
      </p:grpSpPr>
      <p:sp>
        <p:nvSpPr>
          <p:cNvPr id="9" name="CaixaDeTexto 8">
            <a:extLst>
              <a:ext uri="{FF2B5EF4-FFF2-40B4-BE49-F238E27FC236}">
                <a16:creationId xmlns:a16="http://schemas.microsoft.com/office/drawing/2014/main" id="{A9C56BF1-0F61-988F-DAFB-21732ECBFB9D}"/>
              </a:ext>
            </a:extLst>
          </p:cNvPr>
          <p:cNvSpPr txBox="1"/>
          <p:nvPr/>
        </p:nvSpPr>
        <p:spPr>
          <a:xfrm>
            <a:off x="359072" y="911713"/>
            <a:ext cx="11459046" cy="5783122"/>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cs typeface="Arial" panose="020B0604020202020204" pitchFamily="34" charset="0"/>
              </a:rPr>
              <a:t>Quando a janela de recuperação de opções de execução se abrir, selecione o caso SUISHI que servirá como base, mantenha todas as opções nas abas “Dados do Caso”, “Faixas de Operação” e “Outras Opções” selecionadas e pressione Aplicar.</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Mesmo com a </a:t>
            </a:r>
            <a:r>
              <a:rPr lang="pt-BR" altLang="pt-BR" sz="2000">
                <a:cs typeface="Arial" panose="020B0604020202020204" pitchFamily="34" charset="0"/>
              </a:rPr>
              <a:t>recuperação de opções de execução de casos antigos, são necessários ajustes nas séries de vazões e desvios d’água de algumas usinas, conforme slides a seguir.</a:t>
            </a:r>
            <a:endParaRPr lang="pt-BR" altLang="pt-BR" sz="2000">
              <a:latin typeface="+mj-lt"/>
              <a:cs typeface="Arial" panose="020B0604020202020204" pitchFamily="34" charset="0"/>
            </a:endParaRPr>
          </a:p>
        </p:txBody>
      </p:sp>
      <p:pic>
        <p:nvPicPr>
          <p:cNvPr id="6" name="Imagem 5">
            <a:extLst>
              <a:ext uri="{FF2B5EF4-FFF2-40B4-BE49-F238E27FC236}">
                <a16:creationId xmlns:a16="http://schemas.microsoft.com/office/drawing/2014/main" id="{CEC225AD-FE06-E6AE-058F-17BBEE0FD4E5}"/>
              </a:ext>
            </a:extLst>
          </p:cNvPr>
          <p:cNvPicPr>
            <a:picLocks noChangeAspect="1"/>
          </p:cNvPicPr>
          <p:nvPr/>
        </p:nvPicPr>
        <p:blipFill>
          <a:blip r:embed="rId3"/>
          <a:stretch>
            <a:fillRect/>
          </a:stretch>
        </p:blipFill>
        <p:spPr>
          <a:xfrm>
            <a:off x="3723697" y="1969214"/>
            <a:ext cx="4744606" cy="3928947"/>
          </a:xfrm>
          <a:prstGeom prst="rect">
            <a:avLst/>
          </a:prstGeom>
        </p:spPr>
      </p:pic>
      <p:sp>
        <p:nvSpPr>
          <p:cNvPr id="3" name="Retângulo 2">
            <a:extLst>
              <a:ext uri="{FF2B5EF4-FFF2-40B4-BE49-F238E27FC236}">
                <a16:creationId xmlns:a16="http://schemas.microsoft.com/office/drawing/2014/main" id="{09F26C33-4E7C-6581-22D2-E9BA7B7450BD}"/>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E7FA56CF-F447-3B99-9128-33A8EB3D65B8}"/>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Conversão (4/4)</a:t>
            </a:r>
          </a:p>
        </p:txBody>
      </p:sp>
      <p:sp>
        <p:nvSpPr>
          <p:cNvPr id="13" name="CaixaDeTexto 12">
            <a:extLst>
              <a:ext uri="{FF2B5EF4-FFF2-40B4-BE49-F238E27FC236}">
                <a16:creationId xmlns:a16="http://schemas.microsoft.com/office/drawing/2014/main" id="{038622D8-6C87-D686-4ED7-0DA89A1F0B04}"/>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46</a:t>
            </a:fld>
            <a:endParaRPr lang="pt-BR" sz="1200">
              <a:solidFill>
                <a:schemeClr val="tx1">
                  <a:lumMod val="65000"/>
                  <a:lumOff val="35000"/>
                </a:schemeClr>
              </a:solidFill>
            </a:endParaRPr>
          </a:p>
        </p:txBody>
      </p:sp>
      <p:sp>
        <p:nvSpPr>
          <p:cNvPr id="5" name="Freeform 11">
            <a:extLst>
              <a:ext uri="{FF2B5EF4-FFF2-40B4-BE49-F238E27FC236}">
                <a16:creationId xmlns:a16="http://schemas.microsoft.com/office/drawing/2014/main" id="{EF3E0CA2-155A-C193-2DDA-8AC7E55B18E8}"/>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17955503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2DF4C-B289-5C64-3144-5F49F0556C28}"/>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156309B6-341E-D951-1D4F-20BAD3B2BECA}"/>
              </a:ext>
            </a:extLst>
          </p:cNvPr>
          <p:cNvPicPr>
            <a:picLocks noChangeAspect="1"/>
          </p:cNvPicPr>
          <p:nvPr/>
        </p:nvPicPr>
        <p:blipFill>
          <a:blip r:embed="rId3"/>
          <a:srcRect b="44753"/>
          <a:stretch>
            <a:fillRect/>
          </a:stretch>
        </p:blipFill>
        <p:spPr>
          <a:xfrm>
            <a:off x="3934907" y="3429000"/>
            <a:ext cx="7919795" cy="2014870"/>
          </a:xfrm>
          <a:prstGeom prst="rect">
            <a:avLst/>
          </a:prstGeom>
        </p:spPr>
      </p:pic>
      <p:sp>
        <p:nvSpPr>
          <p:cNvPr id="3" name="Retângulo 2">
            <a:extLst>
              <a:ext uri="{FF2B5EF4-FFF2-40B4-BE49-F238E27FC236}">
                <a16:creationId xmlns:a16="http://schemas.microsoft.com/office/drawing/2014/main" id="{0B8197F2-D8D5-8C81-00EF-E9D3983C2D96}"/>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C451B115-4136-9617-EB27-CE7321E4679A}"/>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Séries de vazões</a:t>
            </a:r>
          </a:p>
        </p:txBody>
      </p:sp>
      <p:sp>
        <p:nvSpPr>
          <p:cNvPr id="13" name="CaixaDeTexto 12">
            <a:extLst>
              <a:ext uri="{FF2B5EF4-FFF2-40B4-BE49-F238E27FC236}">
                <a16:creationId xmlns:a16="http://schemas.microsoft.com/office/drawing/2014/main" id="{F62F6293-8B51-A5EC-2E59-7C2D921F4B95}"/>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47</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F98D00A2-9599-BBC0-9808-A900F0B5D14F}"/>
              </a:ext>
            </a:extLst>
          </p:cNvPr>
          <p:cNvSpPr txBox="1"/>
          <p:nvPr/>
        </p:nvSpPr>
        <p:spPr>
          <a:xfrm>
            <a:off x="359072" y="911713"/>
            <a:ext cx="3472264" cy="4348883"/>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Belo Monte: série de vazões artificiais (posto 292), em vez da série natural (posto 288)</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cs typeface="Arial" panose="020B0604020202020204" pitchFamily="34" charset="0"/>
              </a:rPr>
              <a:t>Salto Apiacás: série de vazões artificiais (posto 305), em vez da série natural (posto 225).</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p:txBody>
      </p:sp>
      <p:pic>
        <p:nvPicPr>
          <p:cNvPr id="10" name="Imagem 9">
            <a:extLst>
              <a:ext uri="{FF2B5EF4-FFF2-40B4-BE49-F238E27FC236}">
                <a16:creationId xmlns:a16="http://schemas.microsoft.com/office/drawing/2014/main" id="{2458B53B-0F5E-A56B-9672-00061C1BFFA8}"/>
              </a:ext>
            </a:extLst>
          </p:cNvPr>
          <p:cNvPicPr>
            <a:picLocks noChangeAspect="1"/>
          </p:cNvPicPr>
          <p:nvPr/>
        </p:nvPicPr>
        <p:blipFill>
          <a:blip r:embed="rId4"/>
          <a:stretch>
            <a:fillRect/>
          </a:stretch>
        </p:blipFill>
        <p:spPr>
          <a:xfrm>
            <a:off x="3978764" y="1007770"/>
            <a:ext cx="7875938" cy="2092046"/>
          </a:xfrm>
          <a:prstGeom prst="rect">
            <a:avLst/>
          </a:prstGeom>
        </p:spPr>
      </p:pic>
      <p:sp>
        <p:nvSpPr>
          <p:cNvPr id="7" name="Freeform 11">
            <a:extLst>
              <a:ext uri="{FF2B5EF4-FFF2-40B4-BE49-F238E27FC236}">
                <a16:creationId xmlns:a16="http://schemas.microsoft.com/office/drawing/2014/main" id="{16F3B2DC-C5A8-889E-A143-22EF755BFAE4}"/>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5"/>
            <a:stretch>
              <a:fillRect/>
            </a:stretch>
          </a:blipFill>
        </p:spPr>
        <p:txBody>
          <a:bodyPr/>
          <a:lstStyle/>
          <a:p>
            <a:endParaRPr lang="pt-BR"/>
          </a:p>
        </p:txBody>
      </p:sp>
      <p:sp>
        <p:nvSpPr>
          <p:cNvPr id="6" name="Retângulo 5">
            <a:extLst>
              <a:ext uri="{FF2B5EF4-FFF2-40B4-BE49-F238E27FC236}">
                <a16:creationId xmlns:a16="http://schemas.microsoft.com/office/drawing/2014/main" id="{7DC54C1B-D242-3990-BE26-9812E85E2356}"/>
              </a:ext>
            </a:extLst>
          </p:cNvPr>
          <p:cNvSpPr/>
          <p:nvPr/>
        </p:nvSpPr>
        <p:spPr>
          <a:xfrm>
            <a:off x="3978764" y="4837814"/>
            <a:ext cx="1645859" cy="20201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22B27EA7-FA35-6460-87F3-3D94DDCF9C1A}"/>
              </a:ext>
            </a:extLst>
          </p:cNvPr>
          <p:cNvSpPr/>
          <p:nvPr/>
        </p:nvSpPr>
        <p:spPr>
          <a:xfrm>
            <a:off x="8591539" y="4089597"/>
            <a:ext cx="3060000" cy="2520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5716774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316C8-E8CB-476C-134E-A3F16E61E6BA}"/>
            </a:ext>
          </a:extLst>
        </p:cNvPr>
        <p:cNvGrpSpPr/>
        <p:nvPr/>
      </p:nvGrpSpPr>
      <p:grpSpPr>
        <a:xfrm>
          <a:off x="0" y="0"/>
          <a:ext cx="0" cy="0"/>
          <a:chOff x="0" y="0"/>
          <a:chExt cx="0" cy="0"/>
        </a:xfrm>
      </p:grpSpPr>
      <p:pic>
        <p:nvPicPr>
          <p:cNvPr id="11" name="Imagem 10">
            <a:extLst>
              <a:ext uri="{FF2B5EF4-FFF2-40B4-BE49-F238E27FC236}">
                <a16:creationId xmlns:a16="http://schemas.microsoft.com/office/drawing/2014/main" id="{65BB8022-DEC9-575F-B595-9CAC1EA1B1AF}"/>
              </a:ext>
            </a:extLst>
          </p:cNvPr>
          <p:cNvPicPr>
            <a:picLocks noChangeAspect="1"/>
          </p:cNvPicPr>
          <p:nvPr/>
        </p:nvPicPr>
        <p:blipFill>
          <a:blip r:embed="rId3"/>
          <a:stretch>
            <a:fillRect/>
          </a:stretch>
        </p:blipFill>
        <p:spPr>
          <a:xfrm>
            <a:off x="3878404" y="1006016"/>
            <a:ext cx="8076659" cy="1273565"/>
          </a:xfrm>
          <a:prstGeom prst="rect">
            <a:avLst/>
          </a:prstGeom>
        </p:spPr>
      </p:pic>
      <p:sp>
        <p:nvSpPr>
          <p:cNvPr id="3" name="Retângulo 2">
            <a:extLst>
              <a:ext uri="{FF2B5EF4-FFF2-40B4-BE49-F238E27FC236}">
                <a16:creationId xmlns:a16="http://schemas.microsoft.com/office/drawing/2014/main" id="{147CD025-CA9E-F401-99DD-355E917D89DF}"/>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37494596-5ABC-6CB0-1691-348B1DF6A83A}"/>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Desvios d’água</a:t>
            </a:r>
          </a:p>
        </p:txBody>
      </p:sp>
      <p:sp>
        <p:nvSpPr>
          <p:cNvPr id="13" name="CaixaDeTexto 12">
            <a:extLst>
              <a:ext uri="{FF2B5EF4-FFF2-40B4-BE49-F238E27FC236}">
                <a16:creationId xmlns:a16="http://schemas.microsoft.com/office/drawing/2014/main" id="{65068378-773C-AEC7-E2DB-E2E86C6208E3}"/>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48</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52B7ACF5-2E0A-286E-D9BE-A2D0F5D94738}"/>
              </a:ext>
            </a:extLst>
          </p:cNvPr>
          <p:cNvSpPr txBox="1"/>
          <p:nvPr/>
        </p:nvSpPr>
        <p:spPr>
          <a:xfrm>
            <a:off x="359072" y="911713"/>
            <a:ext cx="3472264" cy="3554819"/>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Ajuste dos desvios d’água de Belo Monte, Ilha dos Pombos e Simplício</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Maiores detalhes nos slides relativos a Belo Monte e ao Paraíba do Sul na seção anterior (“Conversão do caso NEWAVE para SUISHI SEM recuperação de opções de execução de casos antigos”)</a:t>
            </a:r>
          </a:p>
        </p:txBody>
      </p:sp>
      <p:sp>
        <p:nvSpPr>
          <p:cNvPr id="14" name="Retângulo 13">
            <a:extLst>
              <a:ext uri="{FF2B5EF4-FFF2-40B4-BE49-F238E27FC236}">
                <a16:creationId xmlns:a16="http://schemas.microsoft.com/office/drawing/2014/main" id="{431891B3-3B39-F941-97D7-8F7224F32B94}"/>
              </a:ext>
            </a:extLst>
          </p:cNvPr>
          <p:cNvSpPr/>
          <p:nvPr/>
        </p:nvSpPr>
        <p:spPr>
          <a:xfrm>
            <a:off x="5302746" y="2033126"/>
            <a:ext cx="6414201" cy="220053"/>
          </a:xfrm>
          <a:prstGeom prst="rect">
            <a:avLst/>
          </a:prstGeom>
          <a:noFill/>
          <a:ln w="28575">
            <a:solidFill>
              <a:srgbClr val="ED1A2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7" name="Freeform 11">
            <a:extLst>
              <a:ext uri="{FF2B5EF4-FFF2-40B4-BE49-F238E27FC236}">
                <a16:creationId xmlns:a16="http://schemas.microsoft.com/office/drawing/2014/main" id="{45D7EE52-3FB9-E59B-3E39-E55A98F550E7}"/>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pic>
        <p:nvPicPr>
          <p:cNvPr id="2" name="Imagem 1">
            <a:extLst>
              <a:ext uri="{FF2B5EF4-FFF2-40B4-BE49-F238E27FC236}">
                <a16:creationId xmlns:a16="http://schemas.microsoft.com/office/drawing/2014/main" id="{5BDCE361-24D2-AD04-6EAC-A9BDEF5D76A0}"/>
              </a:ext>
            </a:extLst>
          </p:cNvPr>
          <p:cNvPicPr>
            <a:picLocks noChangeAspect="1"/>
          </p:cNvPicPr>
          <p:nvPr/>
        </p:nvPicPr>
        <p:blipFill>
          <a:blip r:embed="rId5"/>
          <a:stretch>
            <a:fillRect/>
          </a:stretch>
        </p:blipFill>
        <p:spPr>
          <a:xfrm>
            <a:off x="3900893" y="3031757"/>
            <a:ext cx="8034187" cy="585910"/>
          </a:xfrm>
          <a:prstGeom prst="rect">
            <a:avLst/>
          </a:prstGeom>
        </p:spPr>
      </p:pic>
      <p:pic>
        <p:nvPicPr>
          <p:cNvPr id="6" name="Imagem 5">
            <a:extLst>
              <a:ext uri="{FF2B5EF4-FFF2-40B4-BE49-F238E27FC236}">
                <a16:creationId xmlns:a16="http://schemas.microsoft.com/office/drawing/2014/main" id="{813CD9F4-33EC-66E5-400D-E335C22FBF6C}"/>
              </a:ext>
            </a:extLst>
          </p:cNvPr>
          <p:cNvPicPr>
            <a:picLocks noChangeAspect="1"/>
          </p:cNvPicPr>
          <p:nvPr/>
        </p:nvPicPr>
        <p:blipFill>
          <a:blip r:embed="rId6"/>
          <a:srcRect t="50802"/>
          <a:stretch>
            <a:fillRect/>
          </a:stretch>
        </p:blipFill>
        <p:spPr>
          <a:xfrm>
            <a:off x="3900893" y="2321503"/>
            <a:ext cx="8034187" cy="625773"/>
          </a:xfrm>
          <a:prstGeom prst="rect">
            <a:avLst/>
          </a:prstGeom>
        </p:spPr>
      </p:pic>
      <p:sp>
        <p:nvSpPr>
          <p:cNvPr id="8" name="Retângulo 7">
            <a:extLst>
              <a:ext uri="{FF2B5EF4-FFF2-40B4-BE49-F238E27FC236}">
                <a16:creationId xmlns:a16="http://schemas.microsoft.com/office/drawing/2014/main" id="{537D7DA4-B642-07ED-82C9-D3A336B7AAFB}"/>
              </a:ext>
            </a:extLst>
          </p:cNvPr>
          <p:cNvSpPr/>
          <p:nvPr/>
        </p:nvSpPr>
        <p:spPr>
          <a:xfrm>
            <a:off x="5312872" y="2692369"/>
            <a:ext cx="6428760" cy="235657"/>
          </a:xfrm>
          <a:prstGeom prst="rect">
            <a:avLst/>
          </a:prstGeom>
          <a:noFill/>
          <a:ln w="28575">
            <a:solidFill>
              <a:srgbClr val="ED1A2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15" name="Retângulo 14">
            <a:extLst>
              <a:ext uri="{FF2B5EF4-FFF2-40B4-BE49-F238E27FC236}">
                <a16:creationId xmlns:a16="http://schemas.microsoft.com/office/drawing/2014/main" id="{48CC6945-875B-1730-A1F1-621DCDCD3FBB}"/>
              </a:ext>
            </a:extLst>
          </p:cNvPr>
          <p:cNvSpPr/>
          <p:nvPr/>
        </p:nvSpPr>
        <p:spPr>
          <a:xfrm>
            <a:off x="5312872" y="3396511"/>
            <a:ext cx="6428760" cy="216677"/>
          </a:xfrm>
          <a:prstGeom prst="rect">
            <a:avLst/>
          </a:prstGeom>
          <a:noFill/>
          <a:ln w="28575">
            <a:solidFill>
              <a:srgbClr val="ED1A2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graphicFrame>
        <p:nvGraphicFramePr>
          <p:cNvPr id="20" name="Tabela 19">
            <a:extLst>
              <a:ext uri="{FF2B5EF4-FFF2-40B4-BE49-F238E27FC236}">
                <a16:creationId xmlns:a16="http://schemas.microsoft.com/office/drawing/2014/main" id="{6A83B77A-10CB-53F7-DB40-A4C41E3D7641}"/>
              </a:ext>
            </a:extLst>
          </p:cNvPr>
          <p:cNvGraphicFramePr>
            <a:graphicFrameLocks noGrp="1"/>
          </p:cNvGraphicFramePr>
          <p:nvPr>
            <p:extLst>
              <p:ext uri="{D42A27DB-BD31-4B8C-83A1-F6EECF244321}">
                <p14:modId xmlns:p14="http://schemas.microsoft.com/office/powerpoint/2010/main" val="2596888016"/>
              </p:ext>
            </p:extLst>
          </p:nvPr>
        </p:nvGraphicFramePr>
        <p:xfrm>
          <a:off x="4238731" y="4216171"/>
          <a:ext cx="7375560" cy="1044000"/>
        </p:xfrm>
        <a:graphic>
          <a:graphicData uri="http://schemas.openxmlformats.org/drawingml/2006/table">
            <a:tbl>
              <a:tblPr/>
              <a:tblGrid>
                <a:gridCol w="1116000">
                  <a:extLst>
                    <a:ext uri="{9D8B030D-6E8A-4147-A177-3AD203B41FA5}">
                      <a16:colId xmlns:a16="http://schemas.microsoft.com/office/drawing/2014/main" val="637660212"/>
                    </a:ext>
                  </a:extLst>
                </a:gridCol>
                <a:gridCol w="521630">
                  <a:extLst>
                    <a:ext uri="{9D8B030D-6E8A-4147-A177-3AD203B41FA5}">
                      <a16:colId xmlns:a16="http://schemas.microsoft.com/office/drawing/2014/main" val="1635027277"/>
                    </a:ext>
                  </a:extLst>
                </a:gridCol>
                <a:gridCol w="521630">
                  <a:extLst>
                    <a:ext uri="{9D8B030D-6E8A-4147-A177-3AD203B41FA5}">
                      <a16:colId xmlns:a16="http://schemas.microsoft.com/office/drawing/2014/main" val="30179787"/>
                    </a:ext>
                  </a:extLst>
                </a:gridCol>
                <a:gridCol w="521630">
                  <a:extLst>
                    <a:ext uri="{9D8B030D-6E8A-4147-A177-3AD203B41FA5}">
                      <a16:colId xmlns:a16="http://schemas.microsoft.com/office/drawing/2014/main" val="1391526655"/>
                    </a:ext>
                  </a:extLst>
                </a:gridCol>
                <a:gridCol w="521630">
                  <a:extLst>
                    <a:ext uri="{9D8B030D-6E8A-4147-A177-3AD203B41FA5}">
                      <a16:colId xmlns:a16="http://schemas.microsoft.com/office/drawing/2014/main" val="707208672"/>
                    </a:ext>
                  </a:extLst>
                </a:gridCol>
                <a:gridCol w="521630">
                  <a:extLst>
                    <a:ext uri="{9D8B030D-6E8A-4147-A177-3AD203B41FA5}">
                      <a16:colId xmlns:a16="http://schemas.microsoft.com/office/drawing/2014/main" val="2428506742"/>
                    </a:ext>
                  </a:extLst>
                </a:gridCol>
                <a:gridCol w="521630">
                  <a:extLst>
                    <a:ext uri="{9D8B030D-6E8A-4147-A177-3AD203B41FA5}">
                      <a16:colId xmlns:a16="http://schemas.microsoft.com/office/drawing/2014/main" val="3261261889"/>
                    </a:ext>
                  </a:extLst>
                </a:gridCol>
                <a:gridCol w="521630">
                  <a:extLst>
                    <a:ext uri="{9D8B030D-6E8A-4147-A177-3AD203B41FA5}">
                      <a16:colId xmlns:a16="http://schemas.microsoft.com/office/drawing/2014/main" val="3710415874"/>
                    </a:ext>
                  </a:extLst>
                </a:gridCol>
                <a:gridCol w="521630">
                  <a:extLst>
                    <a:ext uri="{9D8B030D-6E8A-4147-A177-3AD203B41FA5}">
                      <a16:colId xmlns:a16="http://schemas.microsoft.com/office/drawing/2014/main" val="4121695006"/>
                    </a:ext>
                  </a:extLst>
                </a:gridCol>
                <a:gridCol w="521630">
                  <a:extLst>
                    <a:ext uri="{9D8B030D-6E8A-4147-A177-3AD203B41FA5}">
                      <a16:colId xmlns:a16="http://schemas.microsoft.com/office/drawing/2014/main" val="3368461818"/>
                    </a:ext>
                  </a:extLst>
                </a:gridCol>
                <a:gridCol w="521630">
                  <a:extLst>
                    <a:ext uri="{9D8B030D-6E8A-4147-A177-3AD203B41FA5}">
                      <a16:colId xmlns:a16="http://schemas.microsoft.com/office/drawing/2014/main" val="616920066"/>
                    </a:ext>
                  </a:extLst>
                </a:gridCol>
                <a:gridCol w="521630">
                  <a:extLst>
                    <a:ext uri="{9D8B030D-6E8A-4147-A177-3AD203B41FA5}">
                      <a16:colId xmlns:a16="http://schemas.microsoft.com/office/drawing/2014/main" val="1084858471"/>
                    </a:ext>
                  </a:extLst>
                </a:gridCol>
                <a:gridCol w="521630">
                  <a:extLst>
                    <a:ext uri="{9D8B030D-6E8A-4147-A177-3AD203B41FA5}">
                      <a16:colId xmlns:a16="http://schemas.microsoft.com/office/drawing/2014/main" val="3786023909"/>
                    </a:ext>
                  </a:extLst>
                </a:gridCol>
              </a:tblGrid>
              <a:tr h="180000">
                <a:tc>
                  <a:txBody>
                    <a:bodyPr/>
                    <a:lstStyle/>
                    <a:p>
                      <a:pPr algn="ctr" fontAlgn="ct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fev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ago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set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out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nov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4232601224"/>
                  </a:ext>
                </a:extLst>
              </a:tr>
              <a:tr h="288000">
                <a:tc>
                  <a:txBody>
                    <a:bodyPr/>
                    <a:lstStyle/>
                    <a:p>
                      <a:pPr marL="0" algn="ctr" defTabSz="914400" rtl="0" eaLnBrk="1" fontAlgn="ctr" latinLnBrk="0" hangingPunct="1">
                        <a:spcBef>
                          <a:spcPts val="600"/>
                        </a:spcBef>
                        <a:spcAft>
                          <a:spcPts val="600"/>
                        </a:spcAft>
                        <a:buNone/>
                      </a:pPr>
                      <a:r>
                        <a:rPr lang="pt-BR" sz="1100" b="1" i="0" u="none" strike="noStrike" kern="1200">
                          <a:solidFill>
                            <a:srgbClr val="000000"/>
                          </a:solidFill>
                          <a:effectLst/>
                          <a:latin typeface="Calibri" panose="020F0502020204030204" pitchFamily="34" charset="0"/>
                          <a:ea typeface="+mn-ea"/>
                          <a:cs typeface="+mn-cs"/>
                        </a:rPr>
                        <a:t>Belo Monte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-5,14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-5,15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-5,16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-7,2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-16,92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-19,52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-17,9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-16,06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-11,1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-6,44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-5,28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-5,23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4910849"/>
                  </a:ext>
                </a:extLst>
              </a:tr>
              <a:tr h="288000">
                <a:tc>
                  <a:txBody>
                    <a:bodyPr/>
                    <a:lstStyle/>
                    <a:p>
                      <a:pPr marL="0" algn="ctr" defTabSz="914400" rtl="0" eaLnBrk="1" fontAlgn="ctr" latinLnBrk="0" hangingPunct="1">
                        <a:spcBef>
                          <a:spcPts val="600"/>
                        </a:spcBef>
                        <a:spcAft>
                          <a:spcPts val="600"/>
                        </a:spcAft>
                        <a:buNone/>
                      </a:pPr>
                      <a:r>
                        <a:rPr lang="pt-BR" sz="1100" b="1" i="0" u="none" strike="noStrike" kern="1200">
                          <a:solidFill>
                            <a:srgbClr val="000000"/>
                          </a:solidFill>
                          <a:effectLst/>
                          <a:latin typeface="Calibri" panose="020F0502020204030204" pitchFamily="34" charset="0"/>
                          <a:ea typeface="+mn-ea"/>
                          <a:cs typeface="+mn-cs"/>
                        </a:rPr>
                        <a:t>Ilha dos Pombos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89,88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89,61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89,81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89,14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88,56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88,26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88,13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87,86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88,32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88,93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89,88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89,89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2345718"/>
                  </a:ext>
                </a:extLst>
              </a:tr>
              <a:tr h="288000">
                <a:tc>
                  <a:txBody>
                    <a:bodyPr/>
                    <a:lstStyle/>
                    <a:p>
                      <a:pPr marL="0" algn="ctr" defTabSz="914400" rtl="0" eaLnBrk="1" fontAlgn="ctr" latinLnBrk="0" hangingPunct="1">
                        <a:spcBef>
                          <a:spcPts val="600"/>
                        </a:spcBef>
                        <a:spcAft>
                          <a:spcPts val="600"/>
                        </a:spcAft>
                        <a:buNone/>
                      </a:pPr>
                      <a:r>
                        <a:rPr lang="pt-BR" sz="1100" b="1" i="0" u="none" strike="noStrike" kern="1200">
                          <a:solidFill>
                            <a:srgbClr val="000000"/>
                          </a:solidFill>
                          <a:effectLst/>
                          <a:latin typeface="Calibri" panose="020F0502020204030204" pitchFamily="34" charset="0"/>
                          <a:ea typeface="+mn-ea"/>
                          <a:cs typeface="+mn-cs"/>
                        </a:rPr>
                        <a:t>Simplício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-90,28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-90,35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-90,32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-90,71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-91,04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-91,30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-91,52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-91,64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-91,21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-90,68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-90,34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-90,29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7394641"/>
                  </a:ext>
                </a:extLst>
              </a:tr>
            </a:tbl>
          </a:graphicData>
        </a:graphic>
      </p:graphicFrame>
      <p:sp>
        <p:nvSpPr>
          <p:cNvPr id="21" name="CaixaDeTexto 20">
            <a:extLst>
              <a:ext uri="{FF2B5EF4-FFF2-40B4-BE49-F238E27FC236}">
                <a16:creationId xmlns:a16="http://schemas.microsoft.com/office/drawing/2014/main" id="{7E24B306-509F-97FE-A27C-7B7F192218D3}"/>
              </a:ext>
            </a:extLst>
          </p:cNvPr>
          <p:cNvSpPr txBox="1"/>
          <p:nvPr/>
        </p:nvSpPr>
        <p:spPr>
          <a:xfrm>
            <a:off x="5792405" y="3827558"/>
            <a:ext cx="3928448" cy="377667"/>
          </a:xfrm>
          <a:prstGeom prst="rect">
            <a:avLst/>
          </a:prstGeom>
          <a:noFill/>
        </p:spPr>
        <p:txBody>
          <a:bodyPr wrap="square" rtlCol="0" anchor="t">
            <a:spAutoFit/>
          </a:bodyPr>
          <a:lstStyle/>
          <a:p>
            <a:pPr algn="ctr" defTabSz="432008">
              <a:lnSpc>
                <a:spcPct val="108000"/>
              </a:lnSpc>
              <a:spcAft>
                <a:spcPts val="1200"/>
              </a:spcAft>
              <a:buClr>
                <a:srgbClr val="254061"/>
              </a:buClr>
              <a:buSzPct val="120000"/>
              <a:defRPr/>
            </a:pPr>
            <a:r>
              <a:rPr lang="pt-BR" altLang="pt-BR">
                <a:latin typeface="+mj-lt"/>
                <a:cs typeface="Arial" panose="020B0604020202020204" pitchFamily="34" charset="0"/>
              </a:rPr>
              <a:t>Formato editável:</a:t>
            </a:r>
          </a:p>
        </p:txBody>
      </p:sp>
    </p:spTree>
    <p:extLst>
      <p:ext uri="{BB962C8B-B14F-4D97-AF65-F5344CB8AC3E}">
        <p14:creationId xmlns:p14="http://schemas.microsoft.com/office/powerpoint/2010/main" val="15399198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C2935-ECCF-6263-5208-1D763F57A3D8}"/>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E36CC9F6-0613-8483-7EE9-1A19EC3F19CA}"/>
              </a:ext>
            </a:extLst>
          </p:cNvPr>
          <p:cNvSpPr txBox="1"/>
          <p:nvPr/>
        </p:nvSpPr>
        <p:spPr>
          <a:xfrm>
            <a:off x="359072" y="911713"/>
            <a:ext cx="11459046" cy="1074140"/>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A </a:t>
            </a:r>
            <a:r>
              <a:rPr lang="pt-BR" altLang="pt-BR" sz="2000">
                <a:cs typeface="Arial" panose="020B0604020202020204" pitchFamily="34" charset="0"/>
              </a:rPr>
              <a:t>importação das faixas de operação não está disponível na </a:t>
            </a:r>
            <a:r>
              <a:rPr lang="pt-BR" altLang="pt-BR" sz="2000">
                <a:latin typeface="+mj-lt"/>
                <a:cs typeface="Arial" panose="020B0604020202020204" pitchFamily="34" charset="0"/>
              </a:rPr>
              <a:t>recuperação de opções de execução na conversão de um caso na versão 16.0.0. Portanto, nessa versão, as faixas operativas da UHE Jirau devem ser alteradas conforme tabela abaixo.</a:t>
            </a:r>
          </a:p>
        </p:txBody>
      </p:sp>
      <p:sp>
        <p:nvSpPr>
          <p:cNvPr id="3" name="Retângulo 2">
            <a:extLst>
              <a:ext uri="{FF2B5EF4-FFF2-40B4-BE49-F238E27FC236}">
                <a16:creationId xmlns:a16="http://schemas.microsoft.com/office/drawing/2014/main" id="{445F8DFA-A25E-BF5C-0D02-E746B54C2347}"/>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EE660D96-B2FD-2CB5-426F-CBE9CD1B68C7}"/>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Faixas de operação – Apenas para versão 16.0.0</a:t>
            </a:r>
          </a:p>
        </p:txBody>
      </p:sp>
      <p:sp>
        <p:nvSpPr>
          <p:cNvPr id="13" name="CaixaDeTexto 12">
            <a:extLst>
              <a:ext uri="{FF2B5EF4-FFF2-40B4-BE49-F238E27FC236}">
                <a16:creationId xmlns:a16="http://schemas.microsoft.com/office/drawing/2014/main" id="{5BF0A954-598B-E5AA-6DB1-8D4F2FD830E9}"/>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49</a:t>
            </a:fld>
            <a:endParaRPr lang="pt-BR" sz="1200">
              <a:solidFill>
                <a:schemeClr val="tx1">
                  <a:lumMod val="65000"/>
                  <a:lumOff val="35000"/>
                </a:schemeClr>
              </a:solidFill>
            </a:endParaRPr>
          </a:p>
        </p:txBody>
      </p:sp>
      <p:graphicFrame>
        <p:nvGraphicFramePr>
          <p:cNvPr id="5" name="Tabela 4">
            <a:extLst>
              <a:ext uri="{FF2B5EF4-FFF2-40B4-BE49-F238E27FC236}">
                <a16:creationId xmlns:a16="http://schemas.microsoft.com/office/drawing/2014/main" id="{D2B808EE-D900-1213-6D49-5BF6EE601FFF}"/>
              </a:ext>
            </a:extLst>
          </p:cNvPr>
          <p:cNvGraphicFramePr>
            <a:graphicFrameLocks noGrp="1"/>
          </p:cNvGraphicFramePr>
          <p:nvPr>
            <p:extLst>
              <p:ext uri="{D42A27DB-BD31-4B8C-83A1-F6EECF244321}">
                <p14:modId xmlns:p14="http://schemas.microsoft.com/office/powerpoint/2010/main" val="75628958"/>
              </p:ext>
            </p:extLst>
          </p:nvPr>
        </p:nvGraphicFramePr>
        <p:xfrm>
          <a:off x="345299" y="1967570"/>
          <a:ext cx="7524000" cy="4752000"/>
        </p:xfrm>
        <a:graphic>
          <a:graphicData uri="http://schemas.openxmlformats.org/drawingml/2006/table">
            <a:tbl>
              <a:tblPr/>
              <a:tblGrid>
                <a:gridCol w="828000">
                  <a:extLst>
                    <a:ext uri="{9D8B030D-6E8A-4147-A177-3AD203B41FA5}">
                      <a16:colId xmlns:a16="http://schemas.microsoft.com/office/drawing/2014/main" val="1818750184"/>
                    </a:ext>
                  </a:extLst>
                </a:gridCol>
                <a:gridCol w="558000">
                  <a:extLst>
                    <a:ext uri="{9D8B030D-6E8A-4147-A177-3AD203B41FA5}">
                      <a16:colId xmlns:a16="http://schemas.microsoft.com/office/drawing/2014/main" val="211170379"/>
                    </a:ext>
                  </a:extLst>
                </a:gridCol>
                <a:gridCol w="558000">
                  <a:extLst>
                    <a:ext uri="{9D8B030D-6E8A-4147-A177-3AD203B41FA5}">
                      <a16:colId xmlns:a16="http://schemas.microsoft.com/office/drawing/2014/main" val="1164316899"/>
                    </a:ext>
                  </a:extLst>
                </a:gridCol>
                <a:gridCol w="558000">
                  <a:extLst>
                    <a:ext uri="{9D8B030D-6E8A-4147-A177-3AD203B41FA5}">
                      <a16:colId xmlns:a16="http://schemas.microsoft.com/office/drawing/2014/main" val="3277007333"/>
                    </a:ext>
                  </a:extLst>
                </a:gridCol>
                <a:gridCol w="558000">
                  <a:extLst>
                    <a:ext uri="{9D8B030D-6E8A-4147-A177-3AD203B41FA5}">
                      <a16:colId xmlns:a16="http://schemas.microsoft.com/office/drawing/2014/main" val="1142107191"/>
                    </a:ext>
                  </a:extLst>
                </a:gridCol>
                <a:gridCol w="558000">
                  <a:extLst>
                    <a:ext uri="{9D8B030D-6E8A-4147-A177-3AD203B41FA5}">
                      <a16:colId xmlns:a16="http://schemas.microsoft.com/office/drawing/2014/main" val="615164851"/>
                    </a:ext>
                  </a:extLst>
                </a:gridCol>
                <a:gridCol w="558000">
                  <a:extLst>
                    <a:ext uri="{9D8B030D-6E8A-4147-A177-3AD203B41FA5}">
                      <a16:colId xmlns:a16="http://schemas.microsoft.com/office/drawing/2014/main" val="3859926202"/>
                    </a:ext>
                  </a:extLst>
                </a:gridCol>
                <a:gridCol w="558000">
                  <a:extLst>
                    <a:ext uri="{9D8B030D-6E8A-4147-A177-3AD203B41FA5}">
                      <a16:colId xmlns:a16="http://schemas.microsoft.com/office/drawing/2014/main" val="4245765983"/>
                    </a:ext>
                  </a:extLst>
                </a:gridCol>
                <a:gridCol w="558000">
                  <a:extLst>
                    <a:ext uri="{9D8B030D-6E8A-4147-A177-3AD203B41FA5}">
                      <a16:colId xmlns:a16="http://schemas.microsoft.com/office/drawing/2014/main" val="3272188106"/>
                    </a:ext>
                  </a:extLst>
                </a:gridCol>
                <a:gridCol w="558000">
                  <a:extLst>
                    <a:ext uri="{9D8B030D-6E8A-4147-A177-3AD203B41FA5}">
                      <a16:colId xmlns:a16="http://schemas.microsoft.com/office/drawing/2014/main" val="3706516318"/>
                    </a:ext>
                  </a:extLst>
                </a:gridCol>
                <a:gridCol w="558000">
                  <a:extLst>
                    <a:ext uri="{9D8B030D-6E8A-4147-A177-3AD203B41FA5}">
                      <a16:colId xmlns:a16="http://schemas.microsoft.com/office/drawing/2014/main" val="911215538"/>
                    </a:ext>
                  </a:extLst>
                </a:gridCol>
                <a:gridCol w="558000">
                  <a:extLst>
                    <a:ext uri="{9D8B030D-6E8A-4147-A177-3AD203B41FA5}">
                      <a16:colId xmlns:a16="http://schemas.microsoft.com/office/drawing/2014/main" val="100705770"/>
                    </a:ext>
                  </a:extLst>
                </a:gridCol>
                <a:gridCol w="558000">
                  <a:extLst>
                    <a:ext uri="{9D8B030D-6E8A-4147-A177-3AD203B41FA5}">
                      <a16:colId xmlns:a16="http://schemas.microsoft.com/office/drawing/2014/main" val="301199881"/>
                    </a:ext>
                  </a:extLst>
                </a:gridCol>
              </a:tblGrid>
              <a:tr h="432000">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Faixa de operação</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err="1">
                          <a:solidFill>
                            <a:srgbClr val="000000"/>
                          </a:solidFill>
                          <a:effectLst/>
                          <a:latin typeface="Calibri" panose="020F0502020204030204" pitchFamily="34" charset="0"/>
                          <a:ea typeface="Calibri" panose="020F0502020204030204" pitchFamily="34" charset="0"/>
                          <a:cs typeface="Calibri" panose="020F0502020204030204" pitchFamily="34" charset="0"/>
                        </a:rPr>
                        <a:t>jan</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fev</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mar</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abr</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mai</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jun</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jul</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ago</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set</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out</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nov</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dez</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3958258250"/>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20915832"/>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55114591"/>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3</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73804736"/>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4</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40243620"/>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4806327"/>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24236335"/>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9507670"/>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8</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51841205"/>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1877410"/>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1544234"/>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11</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20102968"/>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1443591"/>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13</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34512029"/>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14</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55027425"/>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82192225"/>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05083612"/>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8416713"/>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18</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55027751"/>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7434839"/>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20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17329089"/>
                  </a:ext>
                </a:extLst>
              </a:tr>
            </a:tbl>
          </a:graphicData>
        </a:graphic>
      </p:graphicFrame>
      <p:pic>
        <p:nvPicPr>
          <p:cNvPr id="7" name="Imagem 6">
            <a:extLst>
              <a:ext uri="{FF2B5EF4-FFF2-40B4-BE49-F238E27FC236}">
                <a16:creationId xmlns:a16="http://schemas.microsoft.com/office/drawing/2014/main" id="{1863501D-C9A1-E258-3E5F-7C8F40025C09}"/>
              </a:ext>
            </a:extLst>
          </p:cNvPr>
          <p:cNvPicPr>
            <a:picLocks noChangeAspect="1"/>
          </p:cNvPicPr>
          <p:nvPr/>
        </p:nvPicPr>
        <p:blipFill>
          <a:blip r:embed="rId3"/>
          <a:stretch>
            <a:fillRect/>
          </a:stretch>
        </p:blipFill>
        <p:spPr>
          <a:xfrm>
            <a:off x="7976308" y="2493865"/>
            <a:ext cx="4140000" cy="3564044"/>
          </a:xfrm>
          <a:prstGeom prst="rect">
            <a:avLst/>
          </a:prstGeom>
        </p:spPr>
      </p:pic>
      <p:sp>
        <p:nvSpPr>
          <p:cNvPr id="8" name="Seta: Curva para a Esquerda 7">
            <a:extLst>
              <a:ext uri="{FF2B5EF4-FFF2-40B4-BE49-F238E27FC236}">
                <a16:creationId xmlns:a16="http://schemas.microsoft.com/office/drawing/2014/main" id="{EA35CF1D-3A92-BC19-DD82-B1554EC37085}"/>
              </a:ext>
            </a:extLst>
          </p:cNvPr>
          <p:cNvSpPr/>
          <p:nvPr/>
        </p:nvSpPr>
        <p:spPr>
          <a:xfrm rot="17482918">
            <a:off x="8250215" y="1282622"/>
            <a:ext cx="324000" cy="1260000"/>
          </a:xfrm>
          <a:prstGeom prst="curvedLeftArrow">
            <a:avLst>
              <a:gd name="adj1" fmla="val 25000"/>
              <a:gd name="adj2" fmla="val 100916"/>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9" name="Freeform 11">
            <a:extLst>
              <a:ext uri="{FF2B5EF4-FFF2-40B4-BE49-F238E27FC236}">
                <a16:creationId xmlns:a16="http://schemas.microsoft.com/office/drawing/2014/main" id="{9CC8B0CC-1BBB-DA10-DABB-E38951B468CA}"/>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37392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Polinjus</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5</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11459046" cy="1883593"/>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O arquivo polinjus.dat apresenta os polinômios vazão nível de jusante das usinas em novo formato.</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É necessário incluí-lo na pasta do deck NEWAVE antes da conversão para SUISHI.</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en-US" altLang="pt-BR" sz="2000" err="1">
                <a:cs typeface="Arial" panose="020B0604020202020204" pitchFamily="34" charset="0"/>
              </a:rPr>
              <a:t>Importante</a:t>
            </a:r>
            <a:r>
              <a:rPr lang="en-US" altLang="pt-BR" sz="2000">
                <a:cs typeface="Arial" panose="020B0604020202020204" pitchFamily="34" charset="0"/>
              </a:rPr>
              <a:t>: O </a:t>
            </a:r>
            <a:r>
              <a:rPr lang="en-US" altLang="pt-BR" sz="2000" err="1">
                <a:cs typeface="Arial" panose="020B0604020202020204" pitchFamily="34" charset="0"/>
              </a:rPr>
              <a:t>arquivo</a:t>
            </a:r>
            <a:r>
              <a:rPr lang="en-US" altLang="pt-BR" sz="2000">
                <a:cs typeface="Arial" panose="020B0604020202020204" pitchFamily="34" charset="0"/>
              </a:rPr>
              <a:t> </a:t>
            </a:r>
            <a:r>
              <a:rPr lang="en-US" altLang="pt-BR" sz="2000" err="1">
                <a:cs typeface="Arial" panose="020B0604020202020204" pitchFamily="34" charset="0"/>
              </a:rPr>
              <a:t>polinjus</a:t>
            </a:r>
            <a:r>
              <a:rPr lang="en-US" altLang="pt-BR" sz="2000">
                <a:cs typeface="Arial" panose="020B0604020202020204" pitchFamily="34" charset="0"/>
              </a:rPr>
              <a:t> </a:t>
            </a:r>
            <a:r>
              <a:rPr lang="en-US" altLang="pt-BR" sz="2000" err="1">
                <a:cs typeface="Arial" panose="020B0604020202020204" pitchFamily="34" charset="0"/>
              </a:rPr>
              <a:t>incluso</a:t>
            </a:r>
            <a:r>
              <a:rPr lang="en-US" altLang="pt-BR" sz="2000">
                <a:cs typeface="Arial" panose="020B0604020202020204" pitchFamily="34" charset="0"/>
              </a:rPr>
              <a:t> </a:t>
            </a:r>
            <a:r>
              <a:rPr lang="en-US" altLang="pt-BR" sz="2000" err="1">
                <a:cs typeface="Arial" panose="020B0604020202020204" pitchFamily="34" charset="0"/>
              </a:rPr>
              <a:t>nos</a:t>
            </a:r>
            <a:r>
              <a:rPr lang="en-US" altLang="pt-BR" sz="2000">
                <a:cs typeface="Arial" panose="020B0604020202020204" pitchFamily="34" charset="0"/>
              </a:rPr>
              <a:t> decks da EPE </a:t>
            </a:r>
            <a:r>
              <a:rPr lang="en-US" altLang="pt-BR" sz="2000" err="1">
                <a:cs typeface="Arial" panose="020B0604020202020204" pitchFamily="34" charset="0"/>
              </a:rPr>
              <a:t>difere</a:t>
            </a:r>
            <a:r>
              <a:rPr lang="en-US" altLang="pt-BR" sz="2000">
                <a:cs typeface="Arial" panose="020B0604020202020204" pitchFamily="34" charset="0"/>
              </a:rPr>
              <a:t> do </a:t>
            </a:r>
            <a:r>
              <a:rPr lang="en-US" altLang="pt-BR" sz="2000" err="1">
                <a:cs typeface="Arial" panose="020B0604020202020204" pitchFamily="34" charset="0"/>
              </a:rPr>
              <a:t>arquivo</a:t>
            </a:r>
            <a:r>
              <a:rPr lang="en-US" altLang="pt-BR" sz="2000">
                <a:cs typeface="Arial" panose="020B0604020202020204" pitchFamily="34" charset="0"/>
              </a:rPr>
              <a:t> </a:t>
            </a:r>
            <a:r>
              <a:rPr lang="en-US" altLang="pt-BR" sz="2000" err="1">
                <a:cs typeface="Arial" panose="020B0604020202020204" pitchFamily="34" charset="0"/>
              </a:rPr>
              <a:t>disponibilizado</a:t>
            </a:r>
            <a:r>
              <a:rPr lang="en-US" altLang="pt-BR" sz="2000">
                <a:cs typeface="Arial" panose="020B0604020202020204" pitchFamily="34" charset="0"/>
              </a:rPr>
              <a:t> </a:t>
            </a:r>
            <a:r>
              <a:rPr lang="en-US" altLang="pt-BR" sz="2000" err="1">
                <a:cs typeface="Arial" panose="020B0604020202020204" pitchFamily="34" charset="0"/>
              </a:rPr>
              <a:t>pelo</a:t>
            </a:r>
            <a:r>
              <a:rPr lang="en-US" altLang="pt-BR" sz="2000">
                <a:cs typeface="Arial" panose="020B0604020202020204" pitchFamily="34" charset="0"/>
              </a:rPr>
              <a:t> ONS.</a:t>
            </a:r>
            <a:endParaRPr lang="pt-BR" altLang="pt-BR" sz="2000">
              <a:cs typeface="Arial" panose="020B0604020202020204" pitchFamily="34" charset="0"/>
            </a:endParaRPr>
          </a:p>
          <a:p>
            <a:pPr algn="just" defTabSz="432008">
              <a:lnSpc>
                <a:spcPct val="108000"/>
              </a:lnSpc>
              <a:spcAft>
                <a:spcPts val="1200"/>
              </a:spcAft>
              <a:buClr>
                <a:srgbClr val="254061"/>
              </a:buClr>
              <a:buSzPct val="120000"/>
              <a:defRPr/>
            </a:pPr>
            <a:endParaRPr lang="pt-BR" altLang="pt-BR" sz="2000">
              <a:latin typeface="+mj-lt"/>
              <a:cs typeface="Arial" panose="020B0604020202020204" pitchFamily="34" charset="0"/>
            </a:endParaRPr>
          </a:p>
        </p:txBody>
      </p:sp>
      <p:sp>
        <p:nvSpPr>
          <p:cNvPr id="5" name="Freeform 11">
            <a:extLst>
              <a:ext uri="{FF2B5EF4-FFF2-40B4-BE49-F238E27FC236}">
                <a16:creationId xmlns:a16="http://schemas.microsoft.com/office/drawing/2014/main" id="{B268166B-0271-BB4E-1F37-8D0505A6CFA0}"/>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3"/>
            <a:stretch>
              <a:fillRect/>
            </a:stretch>
          </a:blipFill>
        </p:spPr>
        <p:txBody>
          <a:bodyPr/>
          <a:lstStyle/>
          <a:p>
            <a:endParaRPr lang="pt-BR"/>
          </a:p>
        </p:txBody>
      </p:sp>
    </p:spTree>
    <p:extLst>
      <p:ext uri="{BB962C8B-B14F-4D97-AF65-F5344CB8AC3E}">
        <p14:creationId xmlns:p14="http://schemas.microsoft.com/office/powerpoint/2010/main" val="39733870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4D111-A9EB-5C01-C1D2-2BCC769BDB51}"/>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59BA0B1F-2DF6-431A-8198-AF21E921E449}"/>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9424D255-7B39-F1E1-2920-32B2B8987F12}"/>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Seleção de variáveis</a:t>
            </a:r>
          </a:p>
        </p:txBody>
      </p:sp>
      <p:sp>
        <p:nvSpPr>
          <p:cNvPr id="13" name="CaixaDeTexto 12">
            <a:extLst>
              <a:ext uri="{FF2B5EF4-FFF2-40B4-BE49-F238E27FC236}">
                <a16:creationId xmlns:a16="http://schemas.microsoft.com/office/drawing/2014/main" id="{19A5F8CD-895B-E96F-0F49-3BCA02D9CC5A}"/>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50</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0C5C585-A2E5-FF07-6E2D-57D22999A5C2}"/>
              </a:ext>
            </a:extLst>
          </p:cNvPr>
          <p:cNvSpPr txBox="1"/>
          <p:nvPr/>
        </p:nvSpPr>
        <p:spPr>
          <a:xfrm>
            <a:off x="359072" y="911713"/>
            <a:ext cx="11459046" cy="409343"/>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Sugere-se selecionar todas as variáveis de usinas hidrelétricas e do SIN.</a:t>
            </a:r>
          </a:p>
        </p:txBody>
      </p:sp>
      <p:sp>
        <p:nvSpPr>
          <p:cNvPr id="11" name="Retângulo 10">
            <a:extLst>
              <a:ext uri="{FF2B5EF4-FFF2-40B4-BE49-F238E27FC236}">
                <a16:creationId xmlns:a16="http://schemas.microsoft.com/office/drawing/2014/main" id="{74A450BA-871D-4608-46D0-6730BFFB0D2E}"/>
              </a:ext>
            </a:extLst>
          </p:cNvPr>
          <p:cNvSpPr/>
          <p:nvPr/>
        </p:nvSpPr>
        <p:spPr>
          <a:xfrm>
            <a:off x="5237655" y="3059721"/>
            <a:ext cx="2467834" cy="241040"/>
          </a:xfrm>
          <a:prstGeom prst="rect">
            <a:avLst/>
          </a:prstGeom>
          <a:noFill/>
          <a:ln w="28575">
            <a:solidFill>
              <a:srgbClr val="EF0B1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pic>
        <p:nvPicPr>
          <p:cNvPr id="7" name="Imagem 6">
            <a:extLst>
              <a:ext uri="{FF2B5EF4-FFF2-40B4-BE49-F238E27FC236}">
                <a16:creationId xmlns:a16="http://schemas.microsoft.com/office/drawing/2014/main" id="{68A1F0B2-E518-5EB5-B5F2-E02A961F934D}"/>
              </a:ext>
            </a:extLst>
          </p:cNvPr>
          <p:cNvPicPr>
            <a:picLocks noChangeAspect="1"/>
          </p:cNvPicPr>
          <p:nvPr/>
        </p:nvPicPr>
        <p:blipFill>
          <a:blip r:embed="rId3"/>
          <a:stretch>
            <a:fillRect/>
          </a:stretch>
        </p:blipFill>
        <p:spPr>
          <a:xfrm>
            <a:off x="1526120" y="1847981"/>
            <a:ext cx="9124950" cy="3781425"/>
          </a:xfrm>
          <a:prstGeom prst="rect">
            <a:avLst/>
          </a:prstGeom>
        </p:spPr>
      </p:pic>
      <p:sp>
        <p:nvSpPr>
          <p:cNvPr id="5" name="Freeform 11">
            <a:extLst>
              <a:ext uri="{FF2B5EF4-FFF2-40B4-BE49-F238E27FC236}">
                <a16:creationId xmlns:a16="http://schemas.microsoft.com/office/drawing/2014/main" id="{85094E4F-F7B1-DC22-D6AB-01324AADBB35}"/>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8856788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Dúvidas</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51</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11459046" cy="424732"/>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Em caso de dúvidas, entrar em contato através do e-mail </a:t>
            </a:r>
            <a:r>
              <a:rPr lang="pt-BR" altLang="pt-BR" sz="2000">
                <a:solidFill>
                  <a:schemeClr val="tx1">
                    <a:lumMod val="75000"/>
                    <a:lumOff val="25000"/>
                  </a:schemeClr>
                </a:solidFill>
                <a:latin typeface="+mj-lt"/>
                <a:cs typeface="Arial" panose="020B0604020202020204" pitchFamily="34" charset="0"/>
                <a:hlinkClick r:id="rId3"/>
              </a:rPr>
              <a:t>garantia.fisica@epe.gov.br</a:t>
            </a:r>
            <a:r>
              <a:rPr lang="pt-BR" altLang="pt-BR" sz="2000">
                <a:latin typeface="+mj-lt"/>
                <a:cs typeface="Arial" panose="020B0604020202020204" pitchFamily="34" charset="0"/>
              </a:rPr>
              <a:t>.</a:t>
            </a:r>
          </a:p>
        </p:txBody>
      </p:sp>
      <p:sp>
        <p:nvSpPr>
          <p:cNvPr id="6" name="Freeform 11">
            <a:extLst>
              <a:ext uri="{FF2B5EF4-FFF2-40B4-BE49-F238E27FC236}">
                <a16:creationId xmlns:a16="http://schemas.microsoft.com/office/drawing/2014/main" id="{34E23F81-508D-5261-617D-C61CD031B53A}"/>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34697050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4">
            <a:extLst>
              <a:ext uri="{FF2B5EF4-FFF2-40B4-BE49-F238E27FC236}">
                <a16:creationId xmlns:a16="http://schemas.microsoft.com/office/drawing/2014/main" id="{17A60BA6-FEF5-A3D8-929A-1D75A08A2D0B}"/>
              </a:ext>
            </a:extLst>
          </p:cNvPr>
          <p:cNvSpPr/>
          <p:nvPr/>
        </p:nvSpPr>
        <p:spPr>
          <a:xfrm>
            <a:off x="3772795" y="1414901"/>
            <a:ext cx="4643666" cy="1753086"/>
          </a:xfrm>
          <a:custGeom>
            <a:avLst/>
            <a:gdLst/>
            <a:ahLst/>
            <a:cxnLst/>
            <a:rect l="l" t="t" r="r" b="b"/>
            <a:pathLst>
              <a:path w="6965499" h="2707838">
                <a:moveTo>
                  <a:pt x="0" y="0"/>
                </a:moveTo>
                <a:lnTo>
                  <a:pt x="6965499" y="0"/>
                </a:lnTo>
                <a:lnTo>
                  <a:pt x="6965499" y="2707838"/>
                </a:lnTo>
                <a:lnTo>
                  <a:pt x="0" y="2707838"/>
                </a:lnTo>
                <a:lnTo>
                  <a:pt x="0" y="0"/>
                </a:lnTo>
                <a:close/>
              </a:path>
            </a:pathLst>
          </a:custGeom>
          <a:blipFill>
            <a:blip r:embed="rId2"/>
            <a:stretch>
              <a:fillRect/>
            </a:stretch>
          </a:blipFill>
        </p:spPr>
        <p:txBody>
          <a:bodyPr/>
          <a:lstStyle/>
          <a:p>
            <a:endParaRPr lang="pt-BR"/>
          </a:p>
        </p:txBody>
      </p:sp>
      <p:sp>
        <p:nvSpPr>
          <p:cNvPr id="11" name="Retângulo 10"/>
          <p:cNvSpPr/>
          <p:nvPr/>
        </p:nvSpPr>
        <p:spPr>
          <a:xfrm flipV="1">
            <a:off x="0" y="4880735"/>
            <a:ext cx="12192000" cy="1984272"/>
          </a:xfrm>
          <a:prstGeom prst="rect">
            <a:avLst/>
          </a:prstGeom>
          <a:solidFill>
            <a:srgbClr val="FBB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p:cNvSpPr txBox="1"/>
          <p:nvPr/>
        </p:nvSpPr>
        <p:spPr>
          <a:xfrm>
            <a:off x="4190285" y="3310925"/>
            <a:ext cx="3808687" cy="646331"/>
          </a:xfrm>
          <a:prstGeom prst="rect">
            <a:avLst/>
          </a:prstGeom>
          <a:noFill/>
        </p:spPr>
        <p:txBody>
          <a:bodyPr wrap="square" rtlCol="0">
            <a:spAutoFit/>
          </a:bodyPr>
          <a:lstStyle/>
          <a:p>
            <a:pPr algn="ctr"/>
            <a:r>
              <a:rPr lang="pt-BR" sz="3600">
                <a:solidFill>
                  <a:schemeClr val="bg1">
                    <a:lumMod val="50000"/>
                  </a:schemeClr>
                </a:solidFill>
              </a:rPr>
              <a:t>www.epe.gov.br</a:t>
            </a:r>
          </a:p>
        </p:txBody>
      </p:sp>
      <p:sp>
        <p:nvSpPr>
          <p:cNvPr id="8" name="Retângulo 7"/>
          <p:cNvSpPr/>
          <p:nvPr/>
        </p:nvSpPr>
        <p:spPr>
          <a:xfrm>
            <a:off x="8036757" y="5673949"/>
            <a:ext cx="3027795" cy="954107"/>
          </a:xfrm>
          <a:prstGeom prst="rect">
            <a:avLst/>
          </a:prstGeom>
        </p:spPr>
        <p:txBody>
          <a:bodyPr>
            <a:spAutoFit/>
          </a:bodyPr>
          <a:lstStyle/>
          <a:p>
            <a:pPr>
              <a:defRPr/>
            </a:pPr>
            <a:r>
              <a:rPr lang="pt-BR" sz="1400" b="1">
                <a:solidFill>
                  <a:srgbClr val="514B38"/>
                </a:solidFill>
                <a:latin typeface="+mj-lt"/>
                <a:cs typeface="Calibri" pitchFamily="34" charset="0"/>
              </a:rPr>
              <a:t>EPE - Empresa de Pesquisa Energética </a:t>
            </a:r>
          </a:p>
          <a:p>
            <a:pPr>
              <a:defRPr/>
            </a:pPr>
            <a:r>
              <a:rPr lang="pt-BR" sz="1400">
                <a:solidFill>
                  <a:srgbClr val="514B38"/>
                </a:solidFill>
                <a:cs typeface="Calibri" pitchFamily="34" charset="0"/>
              </a:rPr>
              <a:t>Praça Pio X, n. 54</a:t>
            </a:r>
          </a:p>
          <a:p>
            <a:pPr>
              <a:defRPr/>
            </a:pPr>
            <a:r>
              <a:rPr lang="pt-BR" sz="1400">
                <a:solidFill>
                  <a:srgbClr val="514B38"/>
                </a:solidFill>
                <a:cs typeface="Calibri" pitchFamily="34" charset="0"/>
              </a:rPr>
              <a:t>Centro – Rio de Janeiro – RJ</a:t>
            </a:r>
          </a:p>
          <a:p>
            <a:pPr>
              <a:defRPr/>
            </a:pPr>
            <a:r>
              <a:rPr lang="pt-BR" sz="1400">
                <a:solidFill>
                  <a:srgbClr val="514B38"/>
                </a:solidFill>
                <a:cs typeface="Calibri" pitchFamily="34" charset="0"/>
              </a:rPr>
              <a:t>CEP: 20091-040</a:t>
            </a:r>
          </a:p>
        </p:txBody>
      </p:sp>
      <p:pic>
        <p:nvPicPr>
          <p:cNvPr id="1027" name="Picture 3" descr="C:\Users\flavio.almeida\Downloads\frame (3).png"/>
          <p:cNvPicPr>
            <a:picLocks noChangeAspect="1" noChangeArrowheads="1"/>
          </p:cNvPicPr>
          <p:nvPr/>
        </p:nvPicPr>
        <p:blipFill>
          <a:blip r:embed="rId3" cstate="print">
            <a:clrChange>
              <a:clrFrom>
                <a:srgbClr val="FEFEFE"/>
              </a:clrFrom>
              <a:clrTo>
                <a:srgbClr val="FEFEFE">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860805" y="5534249"/>
            <a:ext cx="1211859" cy="1211859"/>
          </a:xfrm>
          <a:prstGeom prst="rect">
            <a:avLst/>
          </a:prstGeom>
          <a:noFill/>
          <a:extLst>
            <a:ext uri="{909E8E84-426E-40DD-AFC4-6F175D3DCCD1}">
              <a14:hiddenFill xmlns:a14="http://schemas.microsoft.com/office/drawing/2010/main">
                <a:solidFill>
                  <a:srgbClr val="FFFFFF"/>
                </a:solidFill>
              </a14:hiddenFill>
            </a:ext>
          </a:extLst>
        </p:spPr>
      </p:pic>
      <p:sp>
        <p:nvSpPr>
          <p:cNvPr id="7" name="Retângulo 6"/>
          <p:cNvSpPr/>
          <p:nvPr/>
        </p:nvSpPr>
        <p:spPr>
          <a:xfrm>
            <a:off x="263352" y="5068922"/>
            <a:ext cx="4302055" cy="1600438"/>
          </a:xfrm>
          <a:prstGeom prst="rect">
            <a:avLst/>
          </a:prstGeom>
        </p:spPr>
        <p:txBody>
          <a:bodyPr wrap="square">
            <a:spAutoFit/>
          </a:bodyPr>
          <a:lstStyle/>
          <a:p>
            <a:pPr>
              <a:defRPr/>
            </a:pPr>
            <a:r>
              <a:rPr lang="pt-BR" sz="1400" b="1">
                <a:solidFill>
                  <a:srgbClr val="514B38"/>
                </a:solidFill>
                <a:latin typeface="+mj-lt"/>
                <a:cs typeface="Calibri" pitchFamily="34" charset="0"/>
              </a:rPr>
              <a:t>Diretor</a:t>
            </a:r>
          </a:p>
          <a:p>
            <a:pPr>
              <a:defRPr/>
            </a:pPr>
            <a:r>
              <a:rPr lang="pt-BR" sz="1400">
                <a:solidFill>
                  <a:srgbClr val="514B38"/>
                </a:solidFill>
                <a:latin typeface="+mj-lt"/>
                <a:cs typeface="Calibri" pitchFamily="34" charset="0"/>
              </a:rPr>
              <a:t>Reinaldo da Cruz Garcia</a:t>
            </a:r>
          </a:p>
          <a:p>
            <a:pPr>
              <a:defRPr/>
            </a:pPr>
            <a:endParaRPr lang="pt-BR" sz="1400" b="1">
              <a:solidFill>
                <a:srgbClr val="514B38"/>
              </a:solidFill>
              <a:latin typeface="+mj-lt"/>
              <a:cs typeface="Calibri" pitchFamily="34" charset="0"/>
            </a:endParaRPr>
          </a:p>
          <a:p>
            <a:pPr>
              <a:defRPr/>
            </a:pPr>
            <a:r>
              <a:rPr lang="pt-BR" sz="1400" b="1">
                <a:solidFill>
                  <a:srgbClr val="514B38"/>
                </a:solidFill>
                <a:latin typeface="+mj-lt"/>
                <a:cs typeface="Calibri" pitchFamily="34" charset="0"/>
              </a:rPr>
              <a:t>Coordenação Técnica</a:t>
            </a:r>
          </a:p>
          <a:p>
            <a:pPr>
              <a:defRPr/>
            </a:pPr>
            <a:r>
              <a:rPr lang="pt-BR" sz="1400">
                <a:solidFill>
                  <a:srgbClr val="514B38"/>
                </a:solidFill>
                <a:latin typeface="+mj-lt"/>
                <a:cs typeface="Calibri" pitchFamily="34" charset="0"/>
              </a:rPr>
              <a:t>Gustavo Pires de Ponte</a:t>
            </a:r>
          </a:p>
          <a:p>
            <a:pPr>
              <a:defRPr/>
            </a:pPr>
            <a:r>
              <a:rPr lang="pt-BR" sz="1400">
                <a:solidFill>
                  <a:srgbClr val="514B38"/>
                </a:solidFill>
                <a:latin typeface="+mj-lt"/>
                <a:cs typeface="Calibri" pitchFamily="34" charset="0"/>
              </a:rPr>
              <a:t>Caio Monteiro Leocadio</a:t>
            </a:r>
          </a:p>
          <a:p>
            <a:pPr>
              <a:defRPr/>
            </a:pPr>
            <a:r>
              <a:rPr lang="pt-BR" sz="1400">
                <a:solidFill>
                  <a:srgbClr val="514B38"/>
                </a:solidFill>
                <a:cs typeface="Calibri" pitchFamily="34" charset="0"/>
              </a:rPr>
              <a:t>Fernanda Gabriela Batista dos Santos</a:t>
            </a:r>
          </a:p>
        </p:txBody>
      </p:sp>
      <p:sp>
        <p:nvSpPr>
          <p:cNvPr id="9" name="Retângulo 8"/>
          <p:cNvSpPr/>
          <p:nvPr/>
        </p:nvSpPr>
        <p:spPr>
          <a:xfrm>
            <a:off x="3397252" y="5068922"/>
            <a:ext cx="3240360" cy="1169551"/>
          </a:xfrm>
          <a:prstGeom prst="rect">
            <a:avLst/>
          </a:prstGeom>
        </p:spPr>
        <p:txBody>
          <a:bodyPr wrap="square">
            <a:spAutoFit/>
          </a:bodyPr>
          <a:lstStyle/>
          <a:p>
            <a:pPr>
              <a:defRPr/>
            </a:pPr>
            <a:r>
              <a:rPr lang="pt-BR" sz="1400" b="1">
                <a:solidFill>
                  <a:srgbClr val="514B38"/>
                </a:solidFill>
                <a:latin typeface="+mj-lt"/>
                <a:cs typeface="Calibri" pitchFamily="34" charset="0"/>
              </a:rPr>
              <a:t>Equipe Técnica</a:t>
            </a:r>
          </a:p>
          <a:p>
            <a:pPr>
              <a:defRPr/>
            </a:pPr>
            <a:r>
              <a:rPr lang="pt-BR" sz="1400">
                <a:solidFill>
                  <a:srgbClr val="514B38"/>
                </a:solidFill>
                <a:latin typeface="+mj-lt"/>
                <a:cs typeface="Calibri" pitchFamily="34" charset="0"/>
              </a:rPr>
              <a:t>Luis Paulo Scolaro Cordeiro</a:t>
            </a:r>
          </a:p>
          <a:p>
            <a:pPr>
              <a:defRPr/>
            </a:pPr>
            <a:r>
              <a:rPr lang="pt-BR" sz="1400">
                <a:solidFill>
                  <a:srgbClr val="514B38"/>
                </a:solidFill>
                <a:latin typeface="+mj-lt"/>
                <a:cs typeface="Calibri" pitchFamily="34" charset="0"/>
              </a:rPr>
              <a:t>Rafaela Veiga Pillar</a:t>
            </a:r>
          </a:p>
          <a:p>
            <a:pPr>
              <a:defRPr/>
            </a:pPr>
            <a:r>
              <a:rPr lang="pt-BR" sz="1400">
                <a:solidFill>
                  <a:srgbClr val="514B38"/>
                </a:solidFill>
                <a:latin typeface="+mj-lt"/>
                <a:cs typeface="Calibri" pitchFamily="34" charset="0"/>
              </a:rPr>
              <a:t>Rodrigo Lugathe da Conceição Alves</a:t>
            </a:r>
          </a:p>
          <a:p>
            <a:pPr>
              <a:defRPr/>
            </a:pPr>
            <a:r>
              <a:rPr lang="pt-BR" sz="1400">
                <a:solidFill>
                  <a:srgbClr val="514B38"/>
                </a:solidFill>
                <a:latin typeface="+mj-lt"/>
                <a:cs typeface="Calibri" pitchFamily="34" charset="0"/>
              </a:rPr>
              <a:t>Thais Iguchi</a:t>
            </a:r>
          </a:p>
        </p:txBody>
      </p:sp>
      <p:sp>
        <p:nvSpPr>
          <p:cNvPr id="6" name="AutoShape 2" descr="Resultado de imagem para twitter"/>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0" name="Picture 3" descr="\\epe.lan\Arquivos\MeusDocs\flavio.almeida\My Documents\EPE\MATERIAIS\Identidade Visual\twitter.png"/>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73477" y="5171740"/>
            <a:ext cx="288000" cy="288000"/>
          </a:xfrm>
          <a:prstGeom prst="rect">
            <a:avLst/>
          </a:prstGeom>
          <a:noFill/>
          <a:extLst>
            <a:ext uri="{909E8E84-426E-40DD-AFC4-6F175D3DCCD1}">
              <a14:hiddenFill xmlns:a14="http://schemas.microsoft.com/office/drawing/2010/main">
                <a:solidFill>
                  <a:srgbClr val="FFFFFF"/>
                </a:solidFill>
              </a14:hiddenFill>
            </a:ext>
          </a:extLst>
        </p:spPr>
      </p:pic>
      <p:sp>
        <p:nvSpPr>
          <p:cNvPr id="21" name="Retângulo 20"/>
          <p:cNvSpPr/>
          <p:nvPr/>
        </p:nvSpPr>
        <p:spPr>
          <a:xfrm>
            <a:off x="9651052" y="5166612"/>
            <a:ext cx="1101134" cy="307777"/>
          </a:xfrm>
          <a:prstGeom prst="rect">
            <a:avLst/>
          </a:prstGeom>
        </p:spPr>
        <p:txBody>
          <a:bodyPr wrap="none">
            <a:spAutoFit/>
          </a:bodyPr>
          <a:lstStyle/>
          <a:p>
            <a:pPr algn="r">
              <a:defRPr/>
            </a:pPr>
            <a:r>
              <a:rPr lang="pt-BR" sz="1400">
                <a:solidFill>
                  <a:srgbClr val="514B38"/>
                </a:solidFill>
              </a:rPr>
              <a:t>@</a:t>
            </a:r>
            <a:r>
              <a:rPr lang="pt-BR" sz="1400" err="1">
                <a:solidFill>
                  <a:srgbClr val="514B38"/>
                </a:solidFill>
              </a:rPr>
              <a:t>EPE_Brasil</a:t>
            </a:r>
            <a:endParaRPr lang="pt-BR" sz="1400">
              <a:solidFill>
                <a:srgbClr val="514B38"/>
              </a:solidFill>
            </a:endParaRPr>
          </a:p>
        </p:txBody>
      </p:sp>
      <p:pic>
        <p:nvPicPr>
          <p:cNvPr id="22" name="Picture 4" descr="\\epe.lan\Arquivos\MeusDocs\flavio.almeida\My Documents\EPE\MATERIAIS\Identidade Visual\facebooj.png"/>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36757" y="5129538"/>
            <a:ext cx="349352" cy="349352"/>
          </a:xfrm>
          <a:prstGeom prst="rect">
            <a:avLst/>
          </a:prstGeom>
          <a:noFill/>
          <a:extLst>
            <a:ext uri="{909E8E84-426E-40DD-AFC4-6F175D3DCCD1}">
              <a14:hiddenFill xmlns:a14="http://schemas.microsoft.com/office/drawing/2010/main">
                <a:solidFill>
                  <a:srgbClr val="FFFFFF"/>
                </a:solidFill>
              </a14:hiddenFill>
            </a:ext>
          </a:extLst>
        </p:spPr>
      </p:pic>
      <p:sp>
        <p:nvSpPr>
          <p:cNvPr id="23" name="Retângulo 22"/>
          <p:cNvSpPr/>
          <p:nvPr/>
        </p:nvSpPr>
        <p:spPr>
          <a:xfrm>
            <a:off x="8329315" y="5166612"/>
            <a:ext cx="891141" cy="307777"/>
          </a:xfrm>
          <a:prstGeom prst="rect">
            <a:avLst/>
          </a:prstGeom>
        </p:spPr>
        <p:txBody>
          <a:bodyPr wrap="none">
            <a:spAutoFit/>
          </a:bodyPr>
          <a:lstStyle/>
          <a:p>
            <a:r>
              <a:rPr lang="pt-BR" sz="1400">
                <a:solidFill>
                  <a:srgbClr val="514B38"/>
                </a:solidFill>
              </a:rPr>
              <a:t>EPE Brasil</a:t>
            </a:r>
            <a:endParaRPr lang="pt-BR" sz="1400"/>
          </a:p>
        </p:txBody>
      </p:sp>
      <p:sp>
        <p:nvSpPr>
          <p:cNvPr id="24" name="Retângulo 23"/>
          <p:cNvSpPr/>
          <p:nvPr/>
        </p:nvSpPr>
        <p:spPr>
          <a:xfrm>
            <a:off x="11247734" y="5166612"/>
            <a:ext cx="453970" cy="307777"/>
          </a:xfrm>
          <a:prstGeom prst="rect">
            <a:avLst/>
          </a:prstGeom>
        </p:spPr>
        <p:txBody>
          <a:bodyPr wrap="none">
            <a:spAutoFit/>
          </a:bodyPr>
          <a:lstStyle/>
          <a:p>
            <a:pPr algn="r">
              <a:defRPr/>
            </a:pPr>
            <a:r>
              <a:rPr lang="pt-BR" sz="1400">
                <a:solidFill>
                  <a:srgbClr val="514B38"/>
                </a:solidFill>
              </a:rPr>
              <a:t>EPE</a:t>
            </a:r>
          </a:p>
        </p:txBody>
      </p:sp>
      <p:pic>
        <p:nvPicPr>
          <p:cNvPr id="25" name="Picture 2" descr="\\epe.lan\Arquivos\MeusDocs\flavio.almeida\My Documents\EPE\MATERIAIS\Identidade Visual\LOGOS\youtube.png"/>
          <p:cNvPicPr>
            <a:picLocks noChangeAspect="1" noChangeArrowheads="1"/>
          </p:cNvPicPr>
          <p:nvPr/>
        </p:nvPicPr>
        <p:blipFill>
          <a:blip r:embed="rId6" cstate="print">
            <a:duotone>
              <a:schemeClr val="accent6">
                <a:shade val="45000"/>
                <a:satMod val="135000"/>
              </a:schemeClr>
              <a:prstClr val="white"/>
            </a:duotone>
            <a:extLst>
              <a:ext uri="{BEBA8EAE-BF5A-486C-A8C5-ECC9F3942E4B}">
                <a14:imgProps xmlns:a14="http://schemas.microsoft.com/office/drawing/2010/main">
                  <a14:imgLayer r:embed="rId7">
                    <a14:imgEffect>
                      <a14:backgroundRemoval t="10000" b="90000" l="10000" r="90000"/>
                    </a14:imgEffect>
                    <a14:imgEffect>
                      <a14:sharpenSoften amount="100000"/>
                    </a14:imgEffect>
                    <a14:imgEffect>
                      <a14:colorTemperature colorTemp="11500"/>
                    </a14:imgEffect>
                    <a14:imgEffect>
                      <a14:saturation sat="400000"/>
                    </a14:imgEffect>
                    <a14:imgEffect>
                      <a14:brightnessContrast bright="-94000" contrast="-40000"/>
                    </a14:imgEffect>
                  </a14:imgLayer>
                </a14:imgProps>
              </a:ext>
              <a:ext uri="{28A0092B-C50C-407E-A947-70E740481C1C}">
                <a14:useLocalDpi xmlns:a14="http://schemas.microsoft.com/office/drawing/2010/main" val="0"/>
              </a:ext>
            </a:extLst>
          </a:blip>
          <a:srcRect/>
          <a:stretch>
            <a:fillRect/>
          </a:stretch>
        </p:blipFill>
        <p:spPr bwMode="auto">
          <a:xfrm>
            <a:off x="10875598" y="5078650"/>
            <a:ext cx="468000" cy="4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428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1B553-C316-B143-C4AC-9ED52BBB425B}"/>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9408B03B-F925-968A-7D98-E5AA3B329B27}"/>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A38DFC4C-0694-AA9B-6B7F-165237EB9D9F}"/>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Representação da operação da UHE Jirau na cota 90m ampliada</a:t>
            </a:r>
          </a:p>
        </p:txBody>
      </p:sp>
      <p:sp>
        <p:nvSpPr>
          <p:cNvPr id="13" name="CaixaDeTexto 12">
            <a:extLst>
              <a:ext uri="{FF2B5EF4-FFF2-40B4-BE49-F238E27FC236}">
                <a16:creationId xmlns:a16="http://schemas.microsoft.com/office/drawing/2014/main" id="{440915BE-BA8F-1168-19CF-2F2C7F1BAD2D}"/>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6</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C603B9E0-A04C-E2E7-1E68-76A503AB592A}"/>
              </a:ext>
            </a:extLst>
          </p:cNvPr>
          <p:cNvSpPr txBox="1"/>
          <p:nvPr/>
        </p:nvSpPr>
        <p:spPr>
          <a:xfrm>
            <a:off x="359072" y="911713"/>
            <a:ext cx="11459046" cy="4194995"/>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Antes da conversão do deck NEWAVE para o SUISHI, deve-se alterar o tipo de regularização da UHE Jirau no arquivo HIDR, de regularização diária (68) para regularização mensal (77).</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Essa alteração é necessária para que seja possível representar a regra operativa da UHE Jirau na cota 90m ampliada, que consiste na variação do nível do reservatório ao longo do ano, considerando regras específicas de deplecionamento e replecionamento, conforme Parecer Técnico Ibama nº 110/2024-Cohid/</a:t>
            </a:r>
            <a:r>
              <a:rPr lang="pt-BR" altLang="pt-BR" sz="2000" err="1">
                <a:latin typeface="+mj-lt"/>
                <a:cs typeface="Arial" panose="020B0604020202020204" pitchFamily="34" charset="0"/>
              </a:rPr>
              <a:t>CGTef</a:t>
            </a:r>
            <a:r>
              <a:rPr lang="pt-BR" altLang="pt-BR" sz="2000">
                <a:latin typeface="+mj-lt"/>
                <a:cs typeface="Arial" panose="020B0604020202020204" pitchFamily="34" charset="0"/>
              </a:rPr>
              <a:t>/</a:t>
            </a:r>
            <a:r>
              <a:rPr lang="pt-BR" altLang="pt-BR" sz="2000" err="1">
                <a:latin typeface="+mj-lt"/>
                <a:cs typeface="Arial" panose="020B0604020202020204" pitchFamily="34" charset="0"/>
              </a:rPr>
              <a:t>Dilic</a:t>
            </a:r>
            <a:r>
              <a:rPr lang="pt-BR" altLang="pt-BR" sz="2000">
                <a:latin typeface="+mj-lt"/>
                <a:cs typeface="Arial" panose="020B0604020202020204" pitchFamily="34" charset="0"/>
              </a:rPr>
              <a:t>.</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Após a conversão de NEWAVE para SUISHI, devem ser cadastradas as restrições de </a:t>
            </a:r>
            <a:r>
              <a:rPr lang="pt-BR" altLang="pt-BR" sz="2000">
                <a:cs typeface="Arial" panose="020B0604020202020204" pitchFamily="34" charset="0"/>
              </a:rPr>
              <a:t>volume máximo operativo sazonal e o volume mínimo operativo mensal, via alteração das faixas operativas. A aplicação concomitante dos mesmos valores para essas duas restrições, limita o volume mensal ao valor representativo do mês. </a:t>
            </a:r>
            <a:r>
              <a:rPr lang="pt-BR" altLang="pt-BR" sz="2000">
                <a:latin typeface="+mj-lt"/>
                <a:cs typeface="Arial" panose="020B0604020202020204" pitchFamily="34" charset="0"/>
              </a:rPr>
              <a:t>O cadastro destas restrições será detalhado posteriormente.</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p:txBody>
      </p:sp>
      <p:sp>
        <p:nvSpPr>
          <p:cNvPr id="5" name="Freeform 11">
            <a:extLst>
              <a:ext uri="{FF2B5EF4-FFF2-40B4-BE49-F238E27FC236}">
                <a16:creationId xmlns:a16="http://schemas.microsoft.com/office/drawing/2014/main" id="{1D19450B-E88E-4DA4-E786-7D213B1993AF}"/>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3"/>
            <a:stretch>
              <a:fillRect/>
            </a:stretch>
          </a:blipFill>
        </p:spPr>
        <p:txBody>
          <a:bodyPr/>
          <a:lstStyle/>
          <a:p>
            <a:endParaRPr lang="pt-BR"/>
          </a:p>
        </p:txBody>
      </p:sp>
    </p:spTree>
    <p:extLst>
      <p:ext uri="{BB962C8B-B14F-4D97-AF65-F5344CB8AC3E}">
        <p14:creationId xmlns:p14="http://schemas.microsoft.com/office/powerpoint/2010/main" val="3103280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EB4E1-4232-E281-3F1D-9D0012E838F7}"/>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2ABED624-B2D2-C5C4-4694-84DB2A3094E3}"/>
              </a:ext>
            </a:extLst>
          </p:cNvPr>
          <p:cNvSpPr txBox="1"/>
          <p:nvPr/>
        </p:nvSpPr>
        <p:spPr>
          <a:xfrm>
            <a:off x="479376" y="3535849"/>
            <a:ext cx="11268000" cy="1354217"/>
          </a:xfrm>
          <a:prstGeom prst="rect">
            <a:avLst/>
          </a:prstGeom>
          <a:noFill/>
        </p:spPr>
        <p:txBody>
          <a:bodyPr wrap="square" rtlCol="0" anchor="t">
            <a:spAutoFit/>
          </a:bodyPr>
          <a:lstStyle/>
          <a:p>
            <a:pPr>
              <a:spcAft>
                <a:spcPts val="1200"/>
              </a:spcAft>
            </a:pPr>
            <a:r>
              <a:rPr lang="pt-BR" sz="3600" b="1">
                <a:solidFill>
                  <a:srgbClr val="0D223F"/>
                </a:solidFill>
                <a:latin typeface="+mj-lt"/>
              </a:rPr>
              <a:t>Conversão do caso NEWAVE para SUISHI</a:t>
            </a:r>
          </a:p>
          <a:p>
            <a:pPr>
              <a:spcAft>
                <a:spcPts val="1200"/>
              </a:spcAft>
            </a:pPr>
            <a:r>
              <a:rPr lang="pt-BR" sz="3600" b="1" u="sng">
                <a:solidFill>
                  <a:srgbClr val="0D223F"/>
                </a:solidFill>
                <a:latin typeface="+mj-lt"/>
              </a:rPr>
              <a:t>SEM</a:t>
            </a:r>
            <a:r>
              <a:rPr lang="pt-BR" sz="3600" b="1">
                <a:solidFill>
                  <a:srgbClr val="0D223F"/>
                </a:solidFill>
                <a:latin typeface="+mj-lt"/>
              </a:rPr>
              <a:t> recuperação de opções de execução de casos antigos</a:t>
            </a:r>
          </a:p>
        </p:txBody>
      </p:sp>
      <p:sp>
        <p:nvSpPr>
          <p:cNvPr id="6" name="Retângulo 5">
            <a:extLst>
              <a:ext uri="{FF2B5EF4-FFF2-40B4-BE49-F238E27FC236}">
                <a16:creationId xmlns:a16="http://schemas.microsoft.com/office/drawing/2014/main" id="{16C09F1D-E722-02A1-E105-7275F255D235}"/>
              </a:ext>
            </a:extLst>
          </p:cNvPr>
          <p:cNvSpPr/>
          <p:nvPr/>
        </p:nvSpPr>
        <p:spPr>
          <a:xfrm flipV="1">
            <a:off x="525212" y="4182180"/>
            <a:ext cx="10800000" cy="36000"/>
          </a:xfrm>
          <a:prstGeom prst="rect">
            <a:avLst/>
          </a:prstGeom>
          <a:solidFill>
            <a:srgbClr val="FBB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708301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a:extLst>
              <a:ext uri="{FF2B5EF4-FFF2-40B4-BE49-F238E27FC236}">
                <a16:creationId xmlns:a16="http://schemas.microsoft.com/office/drawing/2014/main" id="{09FF2473-BDC5-C4C0-94D4-FB889354DF85}"/>
              </a:ext>
            </a:extLst>
          </p:cNvPr>
          <p:cNvPicPr>
            <a:picLocks noChangeAspect="1"/>
          </p:cNvPicPr>
          <p:nvPr/>
        </p:nvPicPr>
        <p:blipFill>
          <a:blip r:embed="rId3"/>
          <a:stretch>
            <a:fillRect/>
          </a:stretch>
        </p:blipFill>
        <p:spPr>
          <a:xfrm>
            <a:off x="2230702" y="1476939"/>
            <a:ext cx="7729315" cy="4686925"/>
          </a:xfrm>
          <a:prstGeom prst="rect">
            <a:avLst/>
          </a:prstGeom>
        </p:spPr>
      </p:pic>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Conversão (1/3)</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8</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11459046" cy="424732"/>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Tipo de simulação: energia firme com período crítico definido. </a:t>
            </a:r>
          </a:p>
        </p:txBody>
      </p:sp>
      <p:sp>
        <p:nvSpPr>
          <p:cNvPr id="11" name="Retângulo 10"/>
          <p:cNvSpPr/>
          <p:nvPr/>
        </p:nvSpPr>
        <p:spPr>
          <a:xfrm>
            <a:off x="5096137" y="3048835"/>
            <a:ext cx="2467834" cy="241040"/>
          </a:xfrm>
          <a:prstGeom prst="rect">
            <a:avLst/>
          </a:prstGeom>
          <a:noFill/>
          <a:ln w="28575">
            <a:solidFill>
              <a:srgbClr val="EF0B1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5" name="Freeform 11">
            <a:extLst>
              <a:ext uri="{FF2B5EF4-FFF2-40B4-BE49-F238E27FC236}">
                <a16:creationId xmlns:a16="http://schemas.microsoft.com/office/drawing/2014/main" id="{266C4DBE-0C9A-C04E-479D-D522491510FA}"/>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3216234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Conversão (2/3)</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9</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11459046" cy="1908215"/>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O caso de energia firme é executado com apenas um mercado. Além disso, não há separação das usinas hidrelétricas em </a:t>
            </a:r>
            <a:r>
              <a:rPr lang="pt-BR" altLang="pt-BR" sz="2000" err="1">
                <a:latin typeface="+mj-lt"/>
                <a:cs typeface="Arial" panose="020B0604020202020204" pitchFamily="34" charset="0"/>
              </a:rPr>
              <a:t>REEs</a:t>
            </a:r>
            <a:r>
              <a:rPr lang="pt-BR" altLang="pt-BR" sz="2000">
                <a:latin typeface="+mj-lt"/>
                <a:cs typeface="Arial" panose="020B0604020202020204" pitchFamily="34" charset="0"/>
              </a:rPr>
              <a:t>, pois a simulação é feita a usinas individualizadas</a:t>
            </a:r>
            <a:r>
              <a:rPr lang="pt-BR" altLang="pt-BR" sz="2000">
                <a:cs typeface="Arial" panose="020B0604020202020204" pitchFamily="34" charset="0"/>
              </a:rPr>
              <a:t>. Dessa forma, as usinas fictícias não são necessárias.</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cs typeface="Arial" panose="020B0604020202020204" pitchFamily="34" charset="0"/>
              </a:rPr>
              <a:t>Portanto, os submercados e </a:t>
            </a:r>
            <a:r>
              <a:rPr lang="pt-BR" altLang="pt-BR" sz="2000" err="1">
                <a:cs typeface="Arial" panose="020B0604020202020204" pitchFamily="34" charset="0"/>
              </a:rPr>
              <a:t>REEs</a:t>
            </a:r>
            <a:r>
              <a:rPr lang="pt-BR" altLang="pt-BR" sz="2000">
                <a:cs typeface="Arial" panose="020B0604020202020204" pitchFamily="34" charset="0"/>
              </a:rPr>
              <a:t> devem ser unificados e as usinas fictícias devem ser apagadas. Para isso, basta responder Sim às perguntas abaixo apresentadas na interface durante a conversão.</a:t>
            </a:r>
            <a:endParaRPr lang="pt-BR" altLang="pt-BR" sz="2000">
              <a:latin typeface="+mj-lt"/>
              <a:cs typeface="Arial" panose="020B0604020202020204" pitchFamily="34" charset="0"/>
            </a:endParaRPr>
          </a:p>
        </p:txBody>
      </p:sp>
      <p:pic>
        <p:nvPicPr>
          <p:cNvPr id="1026" name="Picture 2" descr="image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035" y="3157225"/>
            <a:ext cx="33909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agem 7" descr="image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9710" y="4707458"/>
            <a:ext cx="274955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11">
            <a:extLst>
              <a:ext uri="{FF2B5EF4-FFF2-40B4-BE49-F238E27FC236}">
                <a16:creationId xmlns:a16="http://schemas.microsoft.com/office/drawing/2014/main" id="{C4B6CE0F-8190-104B-213F-12AA64359CF5}"/>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5"/>
            <a:stretch>
              <a:fillRect/>
            </a:stretch>
          </a:blipFill>
        </p:spPr>
        <p:txBody>
          <a:bodyPr/>
          <a:lstStyle/>
          <a:p>
            <a:endParaRPr lang="pt-BR"/>
          </a:p>
        </p:txBody>
      </p:sp>
      <p:sp>
        <p:nvSpPr>
          <p:cNvPr id="2" name="Retângulo 1">
            <a:extLst>
              <a:ext uri="{FF2B5EF4-FFF2-40B4-BE49-F238E27FC236}">
                <a16:creationId xmlns:a16="http://schemas.microsoft.com/office/drawing/2014/main" id="{86520525-69A5-FCC5-DF25-E54BE4A95C36}"/>
              </a:ext>
            </a:extLst>
          </p:cNvPr>
          <p:cNvSpPr/>
          <p:nvPr/>
        </p:nvSpPr>
        <p:spPr>
          <a:xfrm>
            <a:off x="5873889" y="4083870"/>
            <a:ext cx="558000" cy="3420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3437A406-55AC-998C-F89D-6D3B48107AE2}"/>
              </a:ext>
            </a:extLst>
          </p:cNvPr>
          <p:cNvSpPr/>
          <p:nvPr/>
        </p:nvSpPr>
        <p:spPr>
          <a:xfrm>
            <a:off x="5549417" y="5641231"/>
            <a:ext cx="568800" cy="3420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139235724"/>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605A40907E22A44A04B53D7345D6DBB" ma:contentTypeVersion="12" ma:contentTypeDescription="Crie um novo documento." ma:contentTypeScope="" ma:versionID="78d3bcda57241e335acbe8ee7dc65d50">
  <xsd:schema xmlns:xsd="http://www.w3.org/2001/XMLSchema" xmlns:xs="http://www.w3.org/2001/XMLSchema" xmlns:p="http://schemas.microsoft.com/office/2006/metadata/properties" xmlns:ns2="e6ab3a8c-1b9d-4e48-929c-0169f452390a" xmlns:ns3="c2692117-a0d7-4be3-956d-8428dc4fd62b" xmlns:ns4="da298a69-1833-4b3d-9e07-d63a39461a7d" targetNamespace="http://schemas.microsoft.com/office/2006/metadata/properties" ma:root="true" ma:fieldsID="c61f6b2b132b4914b1ff4283b54bd4c1" ns2:_="" ns3:_="" ns4:_="">
    <xsd:import namespace="e6ab3a8c-1b9d-4e48-929c-0169f452390a"/>
    <xsd:import namespace="c2692117-a0d7-4be3-956d-8428dc4fd62b"/>
    <xsd:import namespace="da298a69-1833-4b3d-9e07-d63a39461a7d"/>
    <xsd:element name="properties">
      <xsd:complexType>
        <xsd:sequence>
          <xsd:element name="documentManagement">
            <xsd:complexType>
              <xsd:all>
                <xsd:element ref="ns2:Publicacao" minOccurs="0"/>
                <xsd:element ref="ns2:Topico" minOccurs="0"/>
                <xsd:element ref="ns2:Topico_x003a_ID" minOccurs="0"/>
                <xsd:element ref="ns2:Ordem" minOccurs="0"/>
                <xsd:element ref="ns3:ka0f0c7cfd80493d8c6a33a83b804b29" minOccurs="0"/>
                <xsd:element ref="ns3:TaxCatchAll"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ab3a8c-1b9d-4e48-929c-0169f452390a" elementFormDefault="qualified">
    <xsd:import namespace="http://schemas.microsoft.com/office/2006/documentManagement/types"/>
    <xsd:import namespace="http://schemas.microsoft.com/office/infopath/2007/PartnerControls"/>
    <xsd:element name="Publicacao" ma:index="8" nillable="true" ma:displayName="Publicação" ma:list="{72f10568-9049-4e7f-b6b9-6b3967372d08}" ma:internalName="Publicacao" ma:readOnly="false" ma:showField="Title">
      <xsd:simpleType>
        <xsd:restriction base="dms:Lookup"/>
      </xsd:simpleType>
    </xsd:element>
    <xsd:element name="Topico" ma:index="9" nillable="true" ma:displayName="Topico" ma:list="{3f9e33a3-6c74-49f3-9d56-b602ca9235b5}" ma:internalName="Topico" ma:readOnly="false" ma:showField="Title">
      <xsd:simpleType>
        <xsd:restriction base="dms:Lookup"/>
      </xsd:simpleType>
    </xsd:element>
    <xsd:element name="Topico_x003a_ID" ma:index="10" nillable="true" ma:displayName="Topico:ID" ma:list="{3f9e33a3-6c74-49f3-9d56-b602ca9235b5}" ma:internalName="Topico_x003a_ID" ma:readOnly="true" ma:showField="ID" ma:web="da298a69-1833-4b3d-9e07-d63a39461a7d">
      <xsd:simpleType>
        <xsd:restriction base="dms:Lookup"/>
      </xsd:simpleType>
    </xsd:element>
    <xsd:element name="Ordem" ma:index="11" nillable="true" ma:displayName="Ordem" ma:decimals="0" ma:internalName="Ordem">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c2692117-a0d7-4be3-956d-8428dc4fd62b" elementFormDefault="qualified">
    <xsd:import namespace="http://schemas.microsoft.com/office/2006/documentManagement/types"/>
    <xsd:import namespace="http://schemas.microsoft.com/office/infopath/2007/PartnerControls"/>
    <xsd:element name="ka0f0c7cfd80493d8c6a33a83b804b29" ma:index="13" nillable="true" ma:taxonomy="true" ma:internalName="ka0f0c7cfd80493d8c6a33a83b804b29" ma:taxonomyFieldName="Tag" ma:displayName="Tag" ma:default="" ma:fieldId="{4a0f0c7c-fd80-493d-8c6a-33a83b804b29}" ma:taxonomyMulti="true" ma:sspId="31423334-e3fc-4ff3-9956-0d09b48b681f" ma:termSetId="8eb7b6e9-68ed-45e4-995f-8bfb18a636f1" ma:anchorId="00000000-0000-0000-0000-000000000000" ma:open="true" ma:isKeyword="false">
      <xsd:complexType>
        <xsd:sequence>
          <xsd:element ref="pc:Terms" minOccurs="0" maxOccurs="1"/>
        </xsd:sequence>
      </xsd:complexType>
    </xsd:element>
    <xsd:element name="TaxCatchAll" ma:index="14" nillable="true" ma:displayName="Taxonomy Catch All Column" ma:hidden="true" ma:list="{29227de3-58a8-4547-bb45-02a6b61feb5f}" ma:internalName="TaxCatchAll" ma:showField="CatchAllData" ma:web="c2692117-a0d7-4be3-956d-8428dc4fd62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298a69-1833-4b3d-9e07-d63a39461a7d" elementFormDefault="qualified">
    <xsd:import namespace="http://schemas.microsoft.com/office/2006/documentManagement/types"/>
    <xsd:import namespace="http://schemas.microsoft.com/office/infopath/2007/PartnerControls"/>
    <xsd:element name="SharedWithUsers" ma:index="15"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opico xmlns="e6ab3a8c-1b9d-4e48-929c-0169f452390a" xsi:nil="true"/>
    <Publicacao xmlns="e6ab3a8c-1b9d-4e48-929c-0169f452390a">532</Publicacao>
    <ka0f0c7cfd80493d8c6a33a83b804b29 xmlns="c2692117-a0d7-4be3-956d-8428dc4fd62b">
      <Terms xmlns="http://schemas.microsoft.com/office/infopath/2007/PartnerControls"/>
    </ka0f0c7cfd80493d8c6a33a83b804b29>
    <TaxCatchAll xmlns="c2692117-a0d7-4be3-956d-8428dc4fd62b"/>
    <Ordem xmlns="e6ab3a8c-1b9d-4e48-929c-0169f452390a">94</Ordem>
  </documentManagement>
</p:properties>
</file>

<file path=customXml/itemProps1.xml><?xml version="1.0" encoding="utf-8"?>
<ds:datastoreItem xmlns:ds="http://schemas.openxmlformats.org/officeDocument/2006/customXml" ds:itemID="{CD8755E8-0F9D-4FC0-8506-AB23547B3F8E}"/>
</file>

<file path=customXml/itemProps2.xml><?xml version="1.0" encoding="utf-8"?>
<ds:datastoreItem xmlns:ds="http://schemas.openxmlformats.org/officeDocument/2006/customXml" ds:itemID="{72D0EC4F-2879-469B-B937-8CBE63FD7366}">
  <ds:schemaRefs>
    <ds:schemaRef ds:uri="http://schemas.microsoft.com/sharepoint/v3/contenttype/forms"/>
  </ds:schemaRefs>
</ds:datastoreItem>
</file>

<file path=customXml/itemProps3.xml><?xml version="1.0" encoding="utf-8"?>
<ds:datastoreItem xmlns:ds="http://schemas.openxmlformats.org/officeDocument/2006/customXml" ds:itemID="{3F47B6D3-5F40-47DD-892E-A7EC1E253B7B}">
  <ds:schemaRefs>
    <ds:schemaRef ds:uri="c2692117-a0d7-4be3-956d-8428dc4fd62b"/>
    <ds:schemaRef ds:uri="e6ab3a8c-1b9d-4e48-929c-0169f452390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TotalTime>
  <Words>4966</Words>
  <Application>Microsoft Office PowerPoint</Application>
  <PresentationFormat>Widescreen</PresentationFormat>
  <Paragraphs>1763</Paragraphs>
  <Slides>52</Slides>
  <Notes>46</Notes>
  <HiddenSlides>0</HiddenSlides>
  <MMClips>0</MMClips>
  <ScaleCrop>false</ScaleCrop>
  <HeadingPairs>
    <vt:vector size="4" baseType="variant">
      <vt:variant>
        <vt:lpstr>Tema</vt:lpstr>
      </vt:variant>
      <vt:variant>
        <vt:i4>1</vt:i4>
      </vt:variant>
      <vt:variant>
        <vt:lpstr>Títulos de slides</vt:lpstr>
      </vt:variant>
      <vt:variant>
        <vt:i4>52</vt:i4>
      </vt:variant>
    </vt:vector>
  </HeadingPairs>
  <TitlesOfParts>
    <vt:vector size="53"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Empresa de Pesquisa Energética - EPE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Roteiro da parametrização – Revisão 5 – Abril/2026 -  !Atualizado em 02/06/2026</dc:title>
  <dc:creator>Flavio Raposo de Almeida</dc:creator>
  <cp:lastModifiedBy>Thais Iguchi</cp:lastModifiedBy>
  <cp:revision>4</cp:revision>
  <dcterms:created xsi:type="dcterms:W3CDTF">2018-01-24T18:13:47Z</dcterms:created>
  <dcterms:modified xsi:type="dcterms:W3CDTF">2026-06-02T14:20:15Z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0x010100C605A40907E22A44A04B53D7345D6DBB</vt:lpwstr>
  </property>
  <property fmtid="{D5CDD505-2E9C-101B-9397-08002B2CF9AE}" pid="3" name="MediaServiceImageTags">
    <vt:lpwstr/>
  </property>
  <property fmtid="{D5CDD505-2E9C-101B-9397-08002B2CF9AE}" pid="4" name="Tag">
    <vt:lpwstr/>
  </property>
</Properties>
</file>