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57" r:id="rId5"/>
    <p:sldId id="464" r:id="rId6"/>
    <p:sldId id="458" r:id="rId7"/>
    <p:sldId id="447" r:id="rId8"/>
    <p:sldId id="450" r:id="rId9"/>
    <p:sldId id="449" r:id="rId10"/>
    <p:sldId id="452" r:id="rId11"/>
    <p:sldId id="445" r:id="rId12"/>
    <p:sldId id="446" r:id="rId13"/>
    <p:sldId id="451" r:id="rId14"/>
    <p:sldId id="436" r:id="rId15"/>
    <p:sldId id="441" r:id="rId16"/>
    <p:sldId id="448" r:id="rId17"/>
    <p:sldId id="461" r:id="rId18"/>
    <p:sldId id="454" r:id="rId19"/>
    <p:sldId id="437" r:id="rId20"/>
    <p:sldId id="438" r:id="rId21"/>
    <p:sldId id="462" r:id="rId22"/>
    <p:sldId id="442" r:id="rId23"/>
    <p:sldId id="439" r:id="rId24"/>
    <p:sldId id="457" r:id="rId25"/>
    <p:sldId id="467" r:id="rId26"/>
    <p:sldId id="456" r:id="rId27"/>
    <p:sldId id="463" r:id="rId28"/>
    <p:sldId id="466" r:id="rId29"/>
    <p:sldId id="468" r:id="rId30"/>
    <p:sldId id="453" r:id="rId31"/>
    <p:sldId id="356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naldo dos Santos Junior" initials="AdSJ" lastIdx="2" clrIdx="0">
    <p:extLst>
      <p:ext uri="{19B8F6BF-5375-455C-9EA6-DF929625EA0E}">
        <p15:presenceInfo xmlns:p15="http://schemas.microsoft.com/office/powerpoint/2012/main" userId="S-1-5-21-4176887458-275132432-2095161632-1443" providerId="AD"/>
      </p:ext>
    </p:extLst>
  </p:cmAuthor>
  <p:cmAuthor id="2" name="Giovani Vitória Machado" initials="GVM" lastIdx="13" clrIdx="1">
    <p:extLst>
      <p:ext uri="{19B8F6BF-5375-455C-9EA6-DF929625EA0E}">
        <p15:presenceInfo xmlns:p15="http://schemas.microsoft.com/office/powerpoint/2012/main" userId="S-1-5-21-4176887458-275132432-2095161632-1584" providerId="AD"/>
      </p:ext>
    </p:extLst>
  </p:cmAuthor>
  <p:cmAuthor id="3" name="Aline (PDE 30 Sup)" initials="AG" lastIdx="11" clrIdx="2">
    <p:extLst>
      <p:ext uri="{19B8F6BF-5375-455C-9EA6-DF929625EA0E}">
        <p15:presenceInfo xmlns:p15="http://schemas.microsoft.com/office/powerpoint/2012/main" userId="Aline (PDE 30 Sup)" providerId="None"/>
      </p:ext>
    </p:extLst>
  </p:cmAuthor>
  <p:cmAuthor id="4" name="Lidiane de Almeida Modesto" initials="LdAM" lastIdx="6" clrIdx="3">
    <p:extLst>
      <p:ext uri="{19B8F6BF-5375-455C-9EA6-DF929625EA0E}">
        <p15:presenceInfo xmlns:p15="http://schemas.microsoft.com/office/powerpoint/2012/main" userId="d74859fc0de5bbce" providerId="Windows Live"/>
      </p:ext>
    </p:extLst>
  </p:cmAuthor>
  <p:cmAuthor id="5" name="Arnaldo Junior" initials="AJ" lastIdx="1" clrIdx="4">
    <p:extLst>
      <p:ext uri="{19B8F6BF-5375-455C-9EA6-DF929625EA0E}">
        <p15:presenceInfo xmlns:p15="http://schemas.microsoft.com/office/powerpoint/2012/main" userId="0947b07743c1165b" providerId="Windows Live"/>
      </p:ext>
    </p:extLst>
  </p:cmAuthor>
  <p:cmAuthor id="6" name="Renata de Azevedo Moreira da Silva" initials="RdAMdS" lastIdx="1" clrIdx="5">
    <p:extLst>
      <p:ext uri="{19B8F6BF-5375-455C-9EA6-DF929625EA0E}">
        <p15:presenceInfo xmlns:p15="http://schemas.microsoft.com/office/powerpoint/2012/main" userId="S::renata.silva@epe.gov.br::f990b2dc-ee08-47db-b4ae-9e82d19abd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0000"/>
    <a:srgbClr val="ED1A22"/>
    <a:srgbClr val="474747"/>
    <a:srgbClr val="EF0B13"/>
    <a:srgbClr val="953735"/>
    <a:srgbClr val="FEFCFC"/>
    <a:srgbClr val="A5A5A5"/>
    <a:srgbClr val="B57372"/>
    <a:srgbClr val="6325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E85307-805A-4D85-B557-7696C7780C8F}" v="4" dt="2020-08-18T22:06:01.579"/>
    <p1510:client id="{8F5E2FFF-1468-4E74-8822-AAE9C8811FE7}" v="3" dt="2020-08-18T22:03:53.613"/>
    <p1510:client id="{C583EBCA-1851-4EF6-BEA9-13A59E7C2596}" v="32" dt="2020-08-17T20:08:54.127"/>
    <p1510:client id="{F67BB7AA-2502-4719-9608-552B011669D3}" v="8" dt="2020-08-18T22:08:30.452"/>
    <p1510:client id="{FA74D992-F616-4D37-8C36-C7E1ED451C14}" v="6" dt="2020-08-17T19:47:36.2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12" y="10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e Quaresma Brandão" userId="S::simone.brandao@epe.gov.br::c090dae3-f381-4f20-b267-4a5f3b071cf5" providerId="AD" clId="Web-{F67BB7AA-2502-4719-9608-552B011669D3}"/>
    <pc:docChg chg="modSld">
      <pc:chgData name="Simone Quaresma Brandão" userId="S::simone.brandao@epe.gov.br::c090dae3-f381-4f20-b267-4a5f3b071cf5" providerId="AD" clId="Web-{F67BB7AA-2502-4719-9608-552B011669D3}" dt="2020-08-18T22:08:27.983" v="7" actId="20577"/>
      <pc:docMkLst>
        <pc:docMk/>
      </pc:docMkLst>
      <pc:sldChg chg="modSp">
        <pc:chgData name="Simone Quaresma Brandão" userId="S::simone.brandao@epe.gov.br::c090dae3-f381-4f20-b267-4a5f3b071cf5" providerId="AD" clId="Web-{F67BB7AA-2502-4719-9608-552B011669D3}" dt="2020-08-18T22:08:27.968" v="6" actId="20577"/>
        <pc:sldMkLst>
          <pc:docMk/>
          <pc:sldMk cId="1802415854" sldId="362"/>
        </pc:sldMkLst>
        <pc:spChg chg="mod">
          <ac:chgData name="Simone Quaresma Brandão" userId="S::simone.brandao@epe.gov.br::c090dae3-f381-4f20-b267-4a5f3b071cf5" providerId="AD" clId="Web-{F67BB7AA-2502-4719-9608-552B011669D3}" dt="2020-08-18T22:08:27.968" v="6" actId="20577"/>
          <ac:spMkLst>
            <pc:docMk/>
            <pc:sldMk cId="1802415854" sldId="362"/>
            <ac:spMk id="9" creationId="{251DDEBF-BB84-4C33-B9A1-E9143390BFFF}"/>
          </ac:spMkLst>
        </pc:spChg>
      </pc:sldChg>
    </pc:docChg>
  </pc:docChgLst>
  <pc:docChgLst>
    <pc:chgData name="Simone Quaresma Brandão" userId="S::simone.brandao@epe.gov.br::c090dae3-f381-4f20-b267-4a5f3b071cf5" providerId="AD" clId="Web-{1DE85307-805A-4D85-B557-7696C7780C8F}"/>
    <pc:docChg chg="modSld">
      <pc:chgData name="Simone Quaresma Brandão" userId="S::simone.brandao@epe.gov.br::c090dae3-f381-4f20-b267-4a5f3b071cf5" providerId="AD" clId="Web-{1DE85307-805A-4D85-B557-7696C7780C8F}" dt="2020-08-18T22:06:01.579" v="5" actId="20577"/>
      <pc:docMkLst>
        <pc:docMk/>
      </pc:docMkLst>
      <pc:sldChg chg="modSp">
        <pc:chgData name="Simone Quaresma Brandão" userId="S::simone.brandao@epe.gov.br::c090dae3-f381-4f20-b267-4a5f3b071cf5" providerId="AD" clId="Web-{1DE85307-805A-4D85-B557-7696C7780C8F}" dt="2020-08-18T22:06:01.579" v="5" actId="20577"/>
        <pc:sldMkLst>
          <pc:docMk/>
          <pc:sldMk cId="1802415854" sldId="362"/>
        </pc:sldMkLst>
        <pc:spChg chg="mod">
          <ac:chgData name="Simone Quaresma Brandão" userId="S::simone.brandao@epe.gov.br::c090dae3-f381-4f20-b267-4a5f3b071cf5" providerId="AD" clId="Web-{1DE85307-805A-4D85-B557-7696C7780C8F}" dt="2020-08-18T22:06:01.579" v="5" actId="20577"/>
          <ac:spMkLst>
            <pc:docMk/>
            <pc:sldMk cId="1802415854" sldId="362"/>
            <ac:spMk id="9" creationId="{251DDEBF-BB84-4C33-B9A1-E9143390BFFF}"/>
          </ac:spMkLst>
        </pc:spChg>
      </pc:sldChg>
    </pc:docChg>
  </pc:docChgLst>
  <pc:docChgLst>
    <pc:chgData name="Renato Haddad Simões Machado" userId="f8341288-d966-41fc-86a7-23f4bd2e705f" providerId="ADAL" clId="{C583EBCA-1851-4EF6-BEA9-13A59E7C2596}"/>
    <pc:docChg chg="custSel modSld">
      <pc:chgData name="Renato Haddad Simões Machado" userId="f8341288-d966-41fc-86a7-23f4bd2e705f" providerId="ADAL" clId="{C583EBCA-1851-4EF6-BEA9-13A59E7C2596}" dt="2020-08-17T20:31:25.954" v="199" actId="20577"/>
      <pc:docMkLst>
        <pc:docMk/>
      </pc:docMkLst>
      <pc:sldChg chg="modSp">
        <pc:chgData name="Renato Haddad Simões Machado" userId="f8341288-d966-41fc-86a7-23f4bd2e705f" providerId="ADAL" clId="{C583EBCA-1851-4EF6-BEA9-13A59E7C2596}" dt="2020-08-17T20:15:27.552" v="33" actId="114"/>
        <pc:sldMkLst>
          <pc:docMk/>
          <pc:sldMk cId="3154178346" sldId="325"/>
        </pc:sldMkLst>
        <pc:spChg chg="mod">
          <ac:chgData name="Renato Haddad Simões Machado" userId="f8341288-d966-41fc-86a7-23f4bd2e705f" providerId="ADAL" clId="{C583EBCA-1851-4EF6-BEA9-13A59E7C2596}" dt="2020-08-17T20:08:54.127" v="31" actId="6549"/>
          <ac:spMkLst>
            <pc:docMk/>
            <pc:sldMk cId="3154178346" sldId="325"/>
            <ac:spMk id="6" creationId="{DC5E581C-769A-43C1-BAED-22B2197E8FAF}"/>
          </ac:spMkLst>
        </pc:spChg>
        <pc:spChg chg="mod">
          <ac:chgData name="Renato Haddad Simões Machado" userId="f8341288-d966-41fc-86a7-23f4bd2e705f" providerId="ADAL" clId="{C583EBCA-1851-4EF6-BEA9-13A59E7C2596}" dt="2020-08-17T20:14:19.514" v="32" actId="20577"/>
          <ac:spMkLst>
            <pc:docMk/>
            <pc:sldMk cId="3154178346" sldId="325"/>
            <ac:spMk id="17" creationId="{ACABCF81-4E55-4822-8F73-B77A69063FD8}"/>
          </ac:spMkLst>
        </pc:spChg>
        <pc:spChg chg="mod">
          <ac:chgData name="Renato Haddad Simões Machado" userId="f8341288-d966-41fc-86a7-23f4bd2e705f" providerId="ADAL" clId="{C583EBCA-1851-4EF6-BEA9-13A59E7C2596}" dt="2020-08-17T20:15:27.552" v="33" actId="114"/>
          <ac:spMkLst>
            <pc:docMk/>
            <pc:sldMk cId="3154178346" sldId="325"/>
            <ac:spMk id="19" creationId="{5D4B5FCF-D2D8-4F41-BDEA-F39D3913D955}"/>
          </ac:spMkLst>
        </pc:spChg>
      </pc:sldChg>
      <pc:sldChg chg="modSp">
        <pc:chgData name="Renato Haddad Simões Machado" userId="f8341288-d966-41fc-86a7-23f4bd2e705f" providerId="ADAL" clId="{C583EBCA-1851-4EF6-BEA9-13A59E7C2596}" dt="2020-08-17T20:08:23.446" v="16" actId="1076"/>
        <pc:sldMkLst>
          <pc:docMk/>
          <pc:sldMk cId="3504621246" sldId="331"/>
        </pc:sldMkLst>
        <pc:spChg chg="mod">
          <ac:chgData name="Renato Haddad Simões Machado" userId="f8341288-d966-41fc-86a7-23f4bd2e705f" providerId="ADAL" clId="{C583EBCA-1851-4EF6-BEA9-13A59E7C2596}" dt="2020-08-17T20:08:23.446" v="16" actId="1076"/>
          <ac:spMkLst>
            <pc:docMk/>
            <pc:sldMk cId="3504621246" sldId="331"/>
            <ac:spMk id="13" creationId="{00000000-0000-0000-0000-000000000000}"/>
          </ac:spMkLst>
        </pc:spChg>
      </pc:sldChg>
      <pc:sldChg chg="modSp">
        <pc:chgData name="Renato Haddad Simões Machado" userId="f8341288-d966-41fc-86a7-23f4bd2e705f" providerId="ADAL" clId="{C583EBCA-1851-4EF6-BEA9-13A59E7C2596}" dt="2020-08-17T20:19:31.031" v="67" actId="20577"/>
        <pc:sldMkLst>
          <pc:docMk/>
          <pc:sldMk cId="1829274213" sldId="332"/>
        </pc:sldMkLst>
        <pc:spChg chg="mod">
          <ac:chgData name="Renato Haddad Simões Machado" userId="f8341288-d966-41fc-86a7-23f4bd2e705f" providerId="ADAL" clId="{C583EBCA-1851-4EF6-BEA9-13A59E7C2596}" dt="2020-08-17T20:19:31.031" v="67" actId="20577"/>
          <ac:spMkLst>
            <pc:docMk/>
            <pc:sldMk cId="1829274213" sldId="332"/>
            <ac:spMk id="15" creationId="{00000000-0000-0000-0000-000000000000}"/>
          </ac:spMkLst>
        </pc:spChg>
      </pc:sldChg>
      <pc:sldChg chg="modSp">
        <pc:chgData name="Renato Haddad Simões Machado" userId="f8341288-d966-41fc-86a7-23f4bd2e705f" providerId="ADAL" clId="{C583EBCA-1851-4EF6-BEA9-13A59E7C2596}" dt="2020-08-17T20:22:42.689" v="79" actId="20577"/>
        <pc:sldMkLst>
          <pc:docMk/>
          <pc:sldMk cId="680355067" sldId="338"/>
        </pc:sldMkLst>
        <pc:spChg chg="mod">
          <ac:chgData name="Renato Haddad Simões Machado" userId="f8341288-d966-41fc-86a7-23f4bd2e705f" providerId="ADAL" clId="{C583EBCA-1851-4EF6-BEA9-13A59E7C2596}" dt="2020-08-17T20:22:42.689" v="79" actId="20577"/>
          <ac:spMkLst>
            <pc:docMk/>
            <pc:sldMk cId="680355067" sldId="338"/>
            <ac:spMk id="17" creationId="{72EB4681-0A32-4BAE-87A4-E8AB41AD1508}"/>
          </ac:spMkLst>
        </pc:spChg>
      </pc:sldChg>
      <pc:sldChg chg="modSp">
        <pc:chgData name="Renato Haddad Simões Machado" userId="f8341288-d966-41fc-86a7-23f4bd2e705f" providerId="ADAL" clId="{C583EBCA-1851-4EF6-BEA9-13A59E7C2596}" dt="2020-08-17T20:19:19.984" v="53" actId="1076"/>
        <pc:sldMkLst>
          <pc:docMk/>
          <pc:sldMk cId="3338792673" sldId="342"/>
        </pc:sldMkLst>
        <pc:spChg chg="mod">
          <ac:chgData name="Renato Haddad Simões Machado" userId="f8341288-d966-41fc-86a7-23f4bd2e705f" providerId="ADAL" clId="{C583EBCA-1851-4EF6-BEA9-13A59E7C2596}" dt="2020-08-17T20:19:19.984" v="53" actId="1076"/>
          <ac:spMkLst>
            <pc:docMk/>
            <pc:sldMk cId="3338792673" sldId="342"/>
            <ac:spMk id="13" creationId="{00000000-0000-0000-0000-000000000000}"/>
          </ac:spMkLst>
        </pc:spChg>
      </pc:sldChg>
      <pc:sldChg chg="modSp">
        <pc:chgData name="Renato Haddad Simões Machado" userId="f8341288-d966-41fc-86a7-23f4bd2e705f" providerId="ADAL" clId="{C583EBCA-1851-4EF6-BEA9-13A59E7C2596}" dt="2020-08-17T20:31:25.954" v="199" actId="20577"/>
        <pc:sldMkLst>
          <pc:docMk/>
          <pc:sldMk cId="3970949090" sldId="357"/>
        </pc:sldMkLst>
        <pc:spChg chg="mod">
          <ac:chgData name="Renato Haddad Simões Machado" userId="f8341288-d966-41fc-86a7-23f4bd2e705f" providerId="ADAL" clId="{C583EBCA-1851-4EF6-BEA9-13A59E7C2596}" dt="2020-08-17T20:31:25.954" v="199" actId="20577"/>
          <ac:spMkLst>
            <pc:docMk/>
            <pc:sldMk cId="3970949090" sldId="357"/>
            <ac:spMk id="8" creationId="{535AB86F-4A97-4D2A-9D89-CE9C1F4276DF}"/>
          </ac:spMkLst>
        </pc:spChg>
      </pc:sldChg>
      <pc:sldChg chg="modSp">
        <pc:chgData name="Renato Haddad Simões Machado" userId="f8341288-d966-41fc-86a7-23f4bd2e705f" providerId="ADAL" clId="{C583EBCA-1851-4EF6-BEA9-13A59E7C2596}" dt="2020-08-17T20:29:55.066" v="191" actId="20577"/>
        <pc:sldMkLst>
          <pc:docMk/>
          <pc:sldMk cId="1686460996" sldId="361"/>
        </pc:sldMkLst>
        <pc:spChg chg="mod">
          <ac:chgData name="Renato Haddad Simões Machado" userId="f8341288-d966-41fc-86a7-23f4bd2e705f" providerId="ADAL" clId="{C583EBCA-1851-4EF6-BEA9-13A59E7C2596}" dt="2020-08-17T20:28:42.784" v="90" actId="20577"/>
          <ac:spMkLst>
            <pc:docMk/>
            <pc:sldMk cId="1686460996" sldId="361"/>
            <ac:spMk id="22" creationId="{DFF159F0-612E-461E-A5AE-D597667C2658}"/>
          </ac:spMkLst>
        </pc:spChg>
        <pc:spChg chg="mod">
          <ac:chgData name="Renato Haddad Simões Machado" userId="f8341288-d966-41fc-86a7-23f4bd2e705f" providerId="ADAL" clId="{C583EBCA-1851-4EF6-BEA9-13A59E7C2596}" dt="2020-08-17T20:29:55.066" v="191" actId="20577"/>
          <ac:spMkLst>
            <pc:docMk/>
            <pc:sldMk cId="1686460996" sldId="361"/>
            <ac:spMk id="23" creationId="{0322D8D8-F2E2-4146-80EE-6FF66D1D3367}"/>
          </ac:spMkLst>
        </pc:spChg>
      </pc:sldChg>
    </pc:docChg>
  </pc:docChgLst>
  <pc:docChgLst>
    <pc:chgData name="Renata de Azevedo Moreira da Silva" userId="f990b2dc-ee08-47db-b4ae-9e82d19abd18" providerId="ADAL" clId="{FA74D992-F616-4D37-8C36-C7E1ED451C14}"/>
    <pc:docChg chg="undo modSld">
      <pc:chgData name="Renata de Azevedo Moreira da Silva" userId="f990b2dc-ee08-47db-b4ae-9e82d19abd18" providerId="ADAL" clId="{FA74D992-F616-4D37-8C36-C7E1ED451C14}" dt="2020-08-18T19:13:34.970" v="31" actId="478"/>
      <pc:docMkLst>
        <pc:docMk/>
      </pc:docMkLst>
      <pc:sldChg chg="modSp">
        <pc:chgData name="Renata de Azevedo Moreira da Silva" userId="f990b2dc-ee08-47db-b4ae-9e82d19abd18" providerId="ADAL" clId="{FA74D992-F616-4D37-8C36-C7E1ED451C14}" dt="2020-08-18T18:19:23.110" v="1" actId="1076"/>
        <pc:sldMkLst>
          <pc:docMk/>
          <pc:sldMk cId="505221455" sldId="257"/>
        </pc:sldMkLst>
        <pc:spChg chg="mod">
          <ac:chgData name="Renata de Azevedo Moreira da Silva" userId="f990b2dc-ee08-47db-b4ae-9e82d19abd18" providerId="ADAL" clId="{FA74D992-F616-4D37-8C36-C7E1ED451C14}" dt="2020-08-18T18:19:23.110" v="1" actId="1076"/>
          <ac:spMkLst>
            <pc:docMk/>
            <pc:sldMk cId="505221455" sldId="257"/>
            <ac:spMk id="3" creationId="{00000000-0000-0000-0000-000000000000}"/>
          </ac:spMkLst>
        </pc:spChg>
      </pc:sldChg>
      <pc:sldChg chg="modSp">
        <pc:chgData name="Renata de Azevedo Moreira da Silva" userId="f990b2dc-ee08-47db-b4ae-9e82d19abd18" providerId="ADAL" clId="{FA74D992-F616-4D37-8C36-C7E1ED451C14}" dt="2020-08-18T19:10:51.546" v="24" actId="14100"/>
        <pc:sldMkLst>
          <pc:docMk/>
          <pc:sldMk cId="3154178346" sldId="325"/>
        </pc:sldMkLst>
        <pc:spChg chg="mod">
          <ac:chgData name="Renata de Azevedo Moreira da Silva" userId="f990b2dc-ee08-47db-b4ae-9e82d19abd18" providerId="ADAL" clId="{FA74D992-F616-4D37-8C36-C7E1ED451C14}" dt="2020-08-18T19:10:51.546" v="24" actId="14100"/>
          <ac:spMkLst>
            <pc:docMk/>
            <pc:sldMk cId="3154178346" sldId="325"/>
            <ac:spMk id="19" creationId="{5D4B5FCF-D2D8-4F41-BDEA-F39D3913D955}"/>
          </ac:spMkLst>
        </pc:spChg>
      </pc:sldChg>
      <pc:sldChg chg="addSp delSp modSp">
        <pc:chgData name="Renata de Azevedo Moreira da Silva" userId="f990b2dc-ee08-47db-b4ae-9e82d19abd18" providerId="ADAL" clId="{FA74D992-F616-4D37-8C36-C7E1ED451C14}" dt="2020-08-18T19:13:34.970" v="31" actId="478"/>
        <pc:sldMkLst>
          <pc:docMk/>
          <pc:sldMk cId="3350147704" sldId="363"/>
        </pc:sldMkLst>
        <pc:spChg chg="mod">
          <ac:chgData name="Renata de Azevedo Moreira da Silva" userId="f990b2dc-ee08-47db-b4ae-9e82d19abd18" providerId="ADAL" clId="{FA74D992-F616-4D37-8C36-C7E1ED451C14}" dt="2020-08-18T19:12:06.097" v="27" actId="113"/>
          <ac:spMkLst>
            <pc:docMk/>
            <pc:sldMk cId="3350147704" sldId="363"/>
            <ac:spMk id="25" creationId="{F3AFF468-BB04-4663-A886-7FA388A7DA2F}"/>
          </ac:spMkLst>
        </pc:spChg>
        <pc:spChg chg="mod">
          <ac:chgData name="Renata de Azevedo Moreira da Silva" userId="f990b2dc-ee08-47db-b4ae-9e82d19abd18" providerId="ADAL" clId="{FA74D992-F616-4D37-8C36-C7E1ED451C14}" dt="2020-08-18T19:12:11.593" v="28" actId="113"/>
          <ac:spMkLst>
            <pc:docMk/>
            <pc:sldMk cId="3350147704" sldId="363"/>
            <ac:spMk id="27" creationId="{9E41CD19-38E3-4F7B-B24E-254E65525FF5}"/>
          </ac:spMkLst>
        </pc:spChg>
        <pc:picChg chg="del">
          <ac:chgData name="Renata de Azevedo Moreira da Silva" userId="f990b2dc-ee08-47db-b4ae-9e82d19abd18" providerId="ADAL" clId="{FA74D992-F616-4D37-8C36-C7E1ED451C14}" dt="2020-08-18T19:13:34.970" v="31" actId="478"/>
          <ac:picMkLst>
            <pc:docMk/>
            <pc:sldMk cId="3350147704" sldId="363"/>
            <ac:picMk id="2" creationId="{00000000-0000-0000-0000-000000000000}"/>
          </ac:picMkLst>
        </pc:picChg>
        <pc:picChg chg="add">
          <ac:chgData name="Renata de Azevedo Moreira da Silva" userId="f990b2dc-ee08-47db-b4ae-9e82d19abd18" providerId="ADAL" clId="{FA74D992-F616-4D37-8C36-C7E1ED451C14}" dt="2020-08-18T19:13:25.359" v="30"/>
          <ac:picMkLst>
            <pc:docMk/>
            <pc:sldMk cId="3350147704" sldId="363"/>
            <ac:picMk id="42" creationId="{4D37E9FA-E295-4926-9695-D2FD63DCA2AE}"/>
          </ac:picMkLst>
        </pc:picChg>
      </pc:sldChg>
      <pc:sldChg chg="addSp modSp">
        <pc:chgData name="Renata de Azevedo Moreira da Silva" userId="f990b2dc-ee08-47db-b4ae-9e82d19abd18" providerId="ADAL" clId="{FA74D992-F616-4D37-8C36-C7E1ED451C14}" dt="2020-08-18T19:13:22.804" v="29"/>
        <pc:sldMkLst>
          <pc:docMk/>
          <pc:sldMk cId="2544647058" sldId="365"/>
        </pc:sldMkLst>
        <pc:spChg chg="add mod">
          <ac:chgData name="Renata de Azevedo Moreira da Silva" userId="f990b2dc-ee08-47db-b4ae-9e82d19abd18" providerId="ADAL" clId="{FA74D992-F616-4D37-8C36-C7E1ED451C14}" dt="2020-08-18T19:07:32.116" v="19" actId="1036"/>
          <ac:spMkLst>
            <pc:docMk/>
            <pc:sldMk cId="2544647058" sldId="365"/>
            <ac:spMk id="5" creationId="{E64E4DF8-0FEC-4943-9A32-CD55684C01A3}"/>
          </ac:spMkLst>
        </pc:spChg>
        <pc:spChg chg="mod">
          <ac:chgData name="Renata de Azevedo Moreira da Silva" userId="f990b2dc-ee08-47db-b4ae-9e82d19abd18" providerId="ADAL" clId="{FA74D992-F616-4D37-8C36-C7E1ED451C14}" dt="2020-08-18T19:07:08.147" v="10"/>
          <ac:spMkLst>
            <pc:docMk/>
            <pc:sldMk cId="2544647058" sldId="365"/>
            <ac:spMk id="17" creationId="{8E128C98-67CA-49EF-914C-E14A37E06601}"/>
          </ac:spMkLst>
        </pc:spChg>
        <pc:picChg chg="add">
          <ac:chgData name="Renata de Azevedo Moreira da Silva" userId="f990b2dc-ee08-47db-b4ae-9e82d19abd18" providerId="ADAL" clId="{FA74D992-F616-4D37-8C36-C7E1ED451C14}" dt="2020-08-18T19:13:22.804" v="29"/>
          <ac:picMkLst>
            <pc:docMk/>
            <pc:sldMk cId="2544647058" sldId="365"/>
            <ac:picMk id="19" creationId="{38539AC2-0F97-4B31-ADD1-AA80BBB3CE40}"/>
          </ac:picMkLst>
        </pc:picChg>
      </pc:sldChg>
      <pc:sldChg chg="modSp">
        <pc:chgData name="Renata de Azevedo Moreira da Silva" userId="f990b2dc-ee08-47db-b4ae-9e82d19abd18" providerId="ADAL" clId="{FA74D992-F616-4D37-8C36-C7E1ED451C14}" dt="2020-08-18T19:08:11.345" v="23" actId="114"/>
        <pc:sldMkLst>
          <pc:docMk/>
          <pc:sldMk cId="4048556473" sldId="367"/>
        </pc:sldMkLst>
        <pc:spChg chg="mod">
          <ac:chgData name="Renata de Azevedo Moreira da Silva" userId="f990b2dc-ee08-47db-b4ae-9e82d19abd18" providerId="ADAL" clId="{FA74D992-F616-4D37-8C36-C7E1ED451C14}" dt="2020-08-18T19:08:11.345" v="23" actId="114"/>
          <ac:spMkLst>
            <pc:docMk/>
            <pc:sldMk cId="4048556473" sldId="367"/>
            <ac:spMk id="37" creationId="{0BFE366D-C8B5-4684-9DF2-380FED10B28C}"/>
          </ac:spMkLst>
        </pc:spChg>
      </pc:sldChg>
    </pc:docChg>
  </pc:docChgLst>
  <pc:docChgLst>
    <pc:chgData name="Simone Quaresma Brandão" userId="S::simone.brandao@epe.gov.br::c090dae3-f381-4f20-b267-4a5f3b071cf5" providerId="AD" clId="Web-{8F5E2FFF-1468-4E74-8822-AAE9C8811FE7}"/>
    <pc:docChg chg="modSld">
      <pc:chgData name="Simone Quaresma Brandão" userId="S::simone.brandao@epe.gov.br::c090dae3-f381-4f20-b267-4a5f3b071cf5" providerId="AD" clId="Web-{8F5E2FFF-1468-4E74-8822-AAE9C8811FE7}" dt="2020-08-18T22:03:53.613" v="3" actId="20577"/>
      <pc:docMkLst>
        <pc:docMk/>
      </pc:docMkLst>
      <pc:sldChg chg="modSp">
        <pc:chgData name="Simone Quaresma Brandão" userId="S::simone.brandao@epe.gov.br::c090dae3-f381-4f20-b267-4a5f3b071cf5" providerId="AD" clId="Web-{8F5E2FFF-1468-4E74-8822-AAE9C8811FE7}" dt="2020-08-18T22:03:53.613" v="3" actId="20577"/>
        <pc:sldMkLst>
          <pc:docMk/>
          <pc:sldMk cId="1802415854" sldId="362"/>
        </pc:sldMkLst>
        <pc:spChg chg="mod">
          <ac:chgData name="Simone Quaresma Brandão" userId="S::simone.brandao@epe.gov.br::c090dae3-f381-4f20-b267-4a5f3b071cf5" providerId="AD" clId="Web-{8F5E2FFF-1468-4E74-8822-AAE9C8811FE7}" dt="2020-08-18T22:03:53.613" v="3" actId="20577"/>
          <ac:spMkLst>
            <pc:docMk/>
            <pc:sldMk cId="1802415854" sldId="362"/>
            <ac:spMk id="9" creationId="{251DDEBF-BB84-4C33-B9A1-E9143390BFFF}"/>
          </ac:spMkLst>
        </pc:spChg>
      </pc:sldChg>
    </pc:docChg>
  </pc:docChgLst>
  <pc:docChgLst>
    <pc:chgData name="Renata de Azevedo Moreira da Silva" userId="f990b2dc-ee08-47db-b4ae-9e82d19abd18" providerId="ADAL" clId="{985D154B-B7E9-43BC-87AF-F5EE8FA3A34F}"/>
    <pc:docChg chg="modSld">
      <pc:chgData name="Renata de Azevedo Moreira da Silva" userId="f990b2dc-ee08-47db-b4ae-9e82d19abd18" providerId="ADAL" clId="{985D154B-B7E9-43BC-87AF-F5EE8FA3A34F}" dt="2020-08-17T19:59:04.420" v="246" actId="20577"/>
      <pc:docMkLst>
        <pc:docMk/>
      </pc:docMkLst>
      <pc:sldChg chg="modSp">
        <pc:chgData name="Renata de Azevedo Moreira da Silva" userId="f990b2dc-ee08-47db-b4ae-9e82d19abd18" providerId="ADAL" clId="{985D154B-B7E9-43BC-87AF-F5EE8FA3A34F}" dt="2020-08-17T19:46:56.010" v="11"/>
        <pc:sldMkLst>
          <pc:docMk/>
          <pc:sldMk cId="1394932929" sldId="324"/>
        </pc:sldMkLst>
        <pc:spChg chg="mod">
          <ac:chgData name="Renata de Azevedo Moreira da Silva" userId="f990b2dc-ee08-47db-b4ae-9e82d19abd18" providerId="ADAL" clId="{985D154B-B7E9-43BC-87AF-F5EE8FA3A34F}" dt="2020-08-17T19:46:56.010" v="11"/>
          <ac:spMkLst>
            <pc:docMk/>
            <pc:sldMk cId="1394932929" sldId="324"/>
            <ac:spMk id="23" creationId="{E507876B-C765-41E4-9686-B78701245A7C}"/>
          </ac:spMkLst>
        </pc:spChg>
      </pc:sldChg>
      <pc:sldChg chg="modSp">
        <pc:chgData name="Renata de Azevedo Moreira da Silva" userId="f990b2dc-ee08-47db-b4ae-9e82d19abd18" providerId="ADAL" clId="{985D154B-B7E9-43BC-87AF-F5EE8FA3A34F}" dt="2020-08-17T19:48:46.722" v="32" actId="20577"/>
        <pc:sldMkLst>
          <pc:docMk/>
          <pc:sldMk cId="1260902654" sldId="326"/>
        </pc:sldMkLst>
        <pc:spChg chg="mod">
          <ac:chgData name="Renata de Azevedo Moreira da Silva" userId="f990b2dc-ee08-47db-b4ae-9e82d19abd18" providerId="ADAL" clId="{985D154B-B7E9-43BC-87AF-F5EE8FA3A34F}" dt="2020-08-17T19:48:22.667" v="20" actId="20577"/>
          <ac:spMkLst>
            <pc:docMk/>
            <pc:sldMk cId="1260902654" sldId="326"/>
            <ac:spMk id="4" creationId="{00000000-0000-0000-0000-000000000000}"/>
          </ac:spMkLst>
        </pc:spChg>
        <pc:spChg chg="mod">
          <ac:chgData name="Renata de Azevedo Moreira da Silva" userId="f990b2dc-ee08-47db-b4ae-9e82d19abd18" providerId="ADAL" clId="{985D154B-B7E9-43BC-87AF-F5EE8FA3A34F}" dt="2020-08-17T19:48:46.722" v="32" actId="20577"/>
          <ac:spMkLst>
            <pc:docMk/>
            <pc:sldMk cId="1260902654" sldId="326"/>
            <ac:spMk id="40" creationId="{9FF74198-13B6-4A75-AAC8-832AF919F825}"/>
          </ac:spMkLst>
        </pc:spChg>
      </pc:sldChg>
      <pc:sldChg chg="modSp">
        <pc:chgData name="Renata de Azevedo Moreira da Silva" userId="f990b2dc-ee08-47db-b4ae-9e82d19abd18" providerId="ADAL" clId="{985D154B-B7E9-43BC-87AF-F5EE8FA3A34F}" dt="2020-08-17T19:47:30.068" v="12"/>
        <pc:sldMkLst>
          <pc:docMk/>
          <pc:sldMk cId="3504621246" sldId="331"/>
        </pc:sldMkLst>
        <pc:spChg chg="mod">
          <ac:chgData name="Renata de Azevedo Moreira da Silva" userId="f990b2dc-ee08-47db-b4ae-9e82d19abd18" providerId="ADAL" clId="{985D154B-B7E9-43BC-87AF-F5EE8FA3A34F}" dt="2020-08-17T19:47:30.068" v="12"/>
          <ac:spMkLst>
            <pc:docMk/>
            <pc:sldMk cId="3504621246" sldId="331"/>
            <ac:spMk id="13" creationId="{00000000-0000-0000-0000-000000000000}"/>
          </ac:spMkLst>
        </pc:spChg>
      </pc:sldChg>
      <pc:sldChg chg="modSp">
        <pc:chgData name="Renata de Azevedo Moreira da Silva" userId="f990b2dc-ee08-47db-b4ae-9e82d19abd18" providerId="ADAL" clId="{985D154B-B7E9-43BC-87AF-F5EE8FA3A34F}" dt="2020-08-17T19:46:46.116" v="10" actId="20577"/>
        <pc:sldMkLst>
          <pc:docMk/>
          <pc:sldMk cId="1829274213" sldId="332"/>
        </pc:sldMkLst>
        <pc:spChg chg="mod">
          <ac:chgData name="Renata de Azevedo Moreira da Silva" userId="f990b2dc-ee08-47db-b4ae-9e82d19abd18" providerId="ADAL" clId="{985D154B-B7E9-43BC-87AF-F5EE8FA3A34F}" dt="2020-08-17T19:46:46.116" v="10" actId="20577"/>
          <ac:spMkLst>
            <pc:docMk/>
            <pc:sldMk cId="1829274213" sldId="332"/>
            <ac:spMk id="15" creationId="{00000000-0000-0000-0000-000000000000}"/>
          </ac:spMkLst>
        </pc:spChg>
      </pc:sldChg>
      <pc:sldChg chg="modSp">
        <pc:chgData name="Renata de Azevedo Moreira da Silva" userId="f990b2dc-ee08-47db-b4ae-9e82d19abd18" providerId="ADAL" clId="{985D154B-B7E9-43BC-87AF-F5EE8FA3A34F}" dt="2020-08-17T19:54:27.581" v="128" actId="20577"/>
        <pc:sldMkLst>
          <pc:docMk/>
          <pc:sldMk cId="680355067" sldId="338"/>
        </pc:sldMkLst>
        <pc:spChg chg="mod">
          <ac:chgData name="Renata de Azevedo Moreira da Silva" userId="f990b2dc-ee08-47db-b4ae-9e82d19abd18" providerId="ADAL" clId="{985D154B-B7E9-43BC-87AF-F5EE8FA3A34F}" dt="2020-08-17T19:54:27.581" v="128" actId="20577"/>
          <ac:spMkLst>
            <pc:docMk/>
            <pc:sldMk cId="680355067" sldId="338"/>
            <ac:spMk id="17" creationId="{72EB4681-0A32-4BAE-87A4-E8AB41AD1508}"/>
          </ac:spMkLst>
        </pc:spChg>
        <pc:spChg chg="mod">
          <ac:chgData name="Renata de Azevedo Moreira da Silva" userId="f990b2dc-ee08-47db-b4ae-9e82d19abd18" providerId="ADAL" clId="{985D154B-B7E9-43BC-87AF-F5EE8FA3A34F}" dt="2020-08-17T19:54:20.531" v="116" actId="20577"/>
          <ac:spMkLst>
            <pc:docMk/>
            <pc:sldMk cId="680355067" sldId="338"/>
            <ac:spMk id="19" creationId="{3E436500-3A5C-4C04-8B8D-FB21C2BE5E14}"/>
          </ac:spMkLst>
        </pc:spChg>
      </pc:sldChg>
      <pc:sldChg chg="modSp">
        <pc:chgData name="Renata de Azevedo Moreira da Silva" userId="f990b2dc-ee08-47db-b4ae-9e82d19abd18" providerId="ADAL" clId="{985D154B-B7E9-43BC-87AF-F5EE8FA3A34F}" dt="2020-08-17T19:53:43.698" v="103" actId="20577"/>
        <pc:sldMkLst>
          <pc:docMk/>
          <pc:sldMk cId="3338792673" sldId="342"/>
        </pc:sldMkLst>
        <pc:spChg chg="mod">
          <ac:chgData name="Renata de Azevedo Moreira da Silva" userId="f990b2dc-ee08-47db-b4ae-9e82d19abd18" providerId="ADAL" clId="{985D154B-B7E9-43BC-87AF-F5EE8FA3A34F}" dt="2020-08-17T19:53:35.929" v="95" actId="20577"/>
          <ac:spMkLst>
            <pc:docMk/>
            <pc:sldMk cId="3338792673" sldId="342"/>
            <ac:spMk id="13" creationId="{00000000-0000-0000-0000-000000000000}"/>
          </ac:spMkLst>
        </pc:spChg>
        <pc:spChg chg="mod">
          <ac:chgData name="Renata de Azevedo Moreira da Silva" userId="f990b2dc-ee08-47db-b4ae-9e82d19abd18" providerId="ADAL" clId="{985D154B-B7E9-43BC-87AF-F5EE8FA3A34F}" dt="2020-08-17T19:53:43.698" v="103" actId="20577"/>
          <ac:spMkLst>
            <pc:docMk/>
            <pc:sldMk cId="3338792673" sldId="342"/>
            <ac:spMk id="15" creationId="{00000000-0000-0000-0000-000000000000}"/>
          </ac:spMkLst>
        </pc:spChg>
      </pc:sldChg>
      <pc:sldChg chg="modSp">
        <pc:chgData name="Renata de Azevedo Moreira da Silva" userId="f990b2dc-ee08-47db-b4ae-9e82d19abd18" providerId="ADAL" clId="{985D154B-B7E9-43BC-87AF-F5EE8FA3A34F}" dt="2020-08-17T19:55:36.013" v="140" actId="20577"/>
        <pc:sldMkLst>
          <pc:docMk/>
          <pc:sldMk cId="835907920" sldId="345"/>
        </pc:sldMkLst>
        <pc:spChg chg="mod">
          <ac:chgData name="Renata de Azevedo Moreira da Silva" userId="f990b2dc-ee08-47db-b4ae-9e82d19abd18" providerId="ADAL" clId="{985D154B-B7E9-43BC-87AF-F5EE8FA3A34F}" dt="2020-08-17T19:55:36.013" v="140" actId="20577"/>
          <ac:spMkLst>
            <pc:docMk/>
            <pc:sldMk cId="835907920" sldId="345"/>
            <ac:spMk id="4" creationId="{00000000-0000-0000-0000-000000000000}"/>
          </ac:spMkLst>
        </pc:spChg>
      </pc:sldChg>
      <pc:sldChg chg="modSp">
        <pc:chgData name="Renata de Azevedo Moreira da Silva" userId="f990b2dc-ee08-47db-b4ae-9e82d19abd18" providerId="ADAL" clId="{985D154B-B7E9-43BC-87AF-F5EE8FA3A34F}" dt="2020-08-17T19:55:40.902" v="142" actId="20577"/>
        <pc:sldMkLst>
          <pc:docMk/>
          <pc:sldMk cId="271747225" sldId="346"/>
        </pc:sldMkLst>
        <pc:spChg chg="mod">
          <ac:chgData name="Renata de Azevedo Moreira da Silva" userId="f990b2dc-ee08-47db-b4ae-9e82d19abd18" providerId="ADAL" clId="{985D154B-B7E9-43BC-87AF-F5EE8FA3A34F}" dt="2020-08-17T19:55:40.902" v="142" actId="20577"/>
          <ac:spMkLst>
            <pc:docMk/>
            <pc:sldMk cId="271747225" sldId="346"/>
            <ac:spMk id="4" creationId="{00000000-0000-0000-0000-000000000000}"/>
          </ac:spMkLst>
        </pc:spChg>
      </pc:sldChg>
      <pc:sldChg chg="modSp">
        <pc:chgData name="Renata de Azevedo Moreira da Silva" userId="f990b2dc-ee08-47db-b4ae-9e82d19abd18" providerId="ADAL" clId="{985D154B-B7E9-43BC-87AF-F5EE8FA3A34F}" dt="2020-08-17T19:53:04.084" v="75" actId="20577"/>
        <pc:sldMkLst>
          <pc:docMk/>
          <pc:sldMk cId="4097079627" sldId="348"/>
        </pc:sldMkLst>
        <pc:spChg chg="mod">
          <ac:chgData name="Renata de Azevedo Moreira da Silva" userId="f990b2dc-ee08-47db-b4ae-9e82d19abd18" providerId="ADAL" clId="{985D154B-B7E9-43BC-87AF-F5EE8FA3A34F}" dt="2020-08-17T19:52:54.865" v="67" actId="20577"/>
          <ac:spMkLst>
            <pc:docMk/>
            <pc:sldMk cId="4097079627" sldId="348"/>
            <ac:spMk id="4" creationId="{00000000-0000-0000-0000-000000000000}"/>
          </ac:spMkLst>
        </pc:spChg>
        <pc:spChg chg="mod">
          <ac:chgData name="Renata de Azevedo Moreira da Silva" userId="f990b2dc-ee08-47db-b4ae-9e82d19abd18" providerId="ADAL" clId="{985D154B-B7E9-43BC-87AF-F5EE8FA3A34F}" dt="2020-08-17T19:51:38.883" v="59" actId="14100"/>
          <ac:spMkLst>
            <pc:docMk/>
            <pc:sldMk cId="4097079627" sldId="348"/>
            <ac:spMk id="8" creationId="{C5C92AA8-EA55-4896-9156-21C1E8B92054}"/>
          </ac:spMkLst>
        </pc:spChg>
        <pc:spChg chg="mod">
          <ac:chgData name="Renata de Azevedo Moreira da Silva" userId="f990b2dc-ee08-47db-b4ae-9e82d19abd18" providerId="ADAL" clId="{985D154B-B7E9-43BC-87AF-F5EE8FA3A34F}" dt="2020-08-17T19:53:04.084" v="75" actId="20577"/>
          <ac:spMkLst>
            <pc:docMk/>
            <pc:sldMk cId="4097079627" sldId="348"/>
            <ac:spMk id="22" creationId="{219F4300-3903-4E54-8742-E9805C6CDBE3}"/>
          </ac:spMkLst>
        </pc:spChg>
      </pc:sldChg>
      <pc:sldChg chg="modSp">
        <pc:chgData name="Renata de Azevedo Moreira da Silva" userId="f990b2dc-ee08-47db-b4ae-9e82d19abd18" providerId="ADAL" clId="{985D154B-B7E9-43BC-87AF-F5EE8FA3A34F}" dt="2020-08-17T19:57:13.962" v="195" actId="20577"/>
        <pc:sldMkLst>
          <pc:docMk/>
          <pc:sldMk cId="3970949090" sldId="357"/>
        </pc:sldMkLst>
        <pc:spChg chg="mod">
          <ac:chgData name="Renata de Azevedo Moreira da Silva" userId="f990b2dc-ee08-47db-b4ae-9e82d19abd18" providerId="ADAL" clId="{985D154B-B7E9-43BC-87AF-F5EE8FA3A34F}" dt="2020-08-17T19:57:13.962" v="195" actId="20577"/>
          <ac:spMkLst>
            <pc:docMk/>
            <pc:sldMk cId="3970949090" sldId="357"/>
            <ac:spMk id="7" creationId="{8588FC31-1ADD-4B2D-B4D2-D28EDE5BFC4E}"/>
          </ac:spMkLst>
        </pc:spChg>
      </pc:sldChg>
      <pc:sldChg chg="modSp">
        <pc:chgData name="Renata de Azevedo Moreira da Silva" userId="f990b2dc-ee08-47db-b4ae-9e82d19abd18" providerId="ADAL" clId="{985D154B-B7E9-43BC-87AF-F5EE8FA3A34F}" dt="2020-08-17T19:59:04.420" v="246" actId="20577"/>
        <pc:sldMkLst>
          <pc:docMk/>
          <pc:sldMk cId="1686460996" sldId="361"/>
        </pc:sldMkLst>
        <pc:spChg chg="mod">
          <ac:chgData name="Renata de Azevedo Moreira da Silva" userId="f990b2dc-ee08-47db-b4ae-9e82d19abd18" providerId="ADAL" clId="{985D154B-B7E9-43BC-87AF-F5EE8FA3A34F}" dt="2020-08-17T19:57:28.519" v="203" actId="20577"/>
          <ac:spMkLst>
            <pc:docMk/>
            <pc:sldMk cId="1686460996" sldId="361"/>
            <ac:spMk id="23" creationId="{0322D8D8-F2E2-4146-80EE-6FF66D1D3367}"/>
          </ac:spMkLst>
        </pc:spChg>
        <pc:spChg chg="mod">
          <ac:chgData name="Renata de Azevedo Moreira da Silva" userId="f990b2dc-ee08-47db-b4ae-9e82d19abd18" providerId="ADAL" clId="{985D154B-B7E9-43BC-87AF-F5EE8FA3A34F}" dt="2020-08-17T19:59:04.420" v="246" actId="20577"/>
          <ac:spMkLst>
            <pc:docMk/>
            <pc:sldMk cId="1686460996" sldId="361"/>
            <ac:spMk id="25" creationId="{CABA324F-5A7D-4A8B-BAF7-A9884B794D84}"/>
          </ac:spMkLst>
        </pc:spChg>
      </pc:sldChg>
      <pc:sldChg chg="modSp">
        <pc:chgData name="Renata de Azevedo Moreira da Silva" userId="f990b2dc-ee08-47db-b4ae-9e82d19abd18" providerId="ADAL" clId="{985D154B-B7E9-43BC-87AF-F5EE8FA3A34F}" dt="2020-08-17T19:55:58.466" v="144"/>
        <pc:sldMkLst>
          <pc:docMk/>
          <pc:sldMk cId="1802415854" sldId="362"/>
        </pc:sldMkLst>
        <pc:spChg chg="mod">
          <ac:chgData name="Renata de Azevedo Moreira da Silva" userId="f990b2dc-ee08-47db-b4ae-9e82d19abd18" providerId="ADAL" clId="{985D154B-B7E9-43BC-87AF-F5EE8FA3A34F}" dt="2020-08-17T19:55:58.466" v="144"/>
          <ac:spMkLst>
            <pc:docMk/>
            <pc:sldMk cId="1802415854" sldId="362"/>
            <ac:spMk id="4" creationId="{00000000-0000-0000-0000-000000000000}"/>
          </ac:spMkLst>
        </pc:spChg>
      </pc:sldChg>
      <pc:sldChg chg="modSp">
        <pc:chgData name="Renata de Azevedo Moreira da Silva" userId="f990b2dc-ee08-47db-b4ae-9e82d19abd18" providerId="ADAL" clId="{985D154B-B7E9-43BC-87AF-F5EE8FA3A34F}" dt="2020-08-17T19:55:22.905" v="136" actId="20577"/>
        <pc:sldMkLst>
          <pc:docMk/>
          <pc:sldMk cId="3350147704" sldId="363"/>
        </pc:sldMkLst>
        <pc:spChg chg="mod">
          <ac:chgData name="Renata de Azevedo Moreira da Silva" userId="f990b2dc-ee08-47db-b4ae-9e82d19abd18" providerId="ADAL" clId="{985D154B-B7E9-43BC-87AF-F5EE8FA3A34F}" dt="2020-08-17T19:55:22.905" v="136" actId="20577"/>
          <ac:spMkLst>
            <pc:docMk/>
            <pc:sldMk cId="3350147704" sldId="363"/>
            <ac:spMk id="4" creationId="{00000000-0000-0000-0000-000000000000}"/>
          </ac:spMkLst>
        </pc:spChg>
      </pc:sldChg>
      <pc:sldChg chg="modSp">
        <pc:chgData name="Renata de Azevedo Moreira da Silva" userId="f990b2dc-ee08-47db-b4ae-9e82d19abd18" providerId="ADAL" clId="{985D154B-B7E9-43BC-87AF-F5EE8FA3A34F}" dt="2020-08-17T19:53:23.009" v="83" actId="20577"/>
        <pc:sldMkLst>
          <pc:docMk/>
          <pc:sldMk cId="1231364589" sldId="364"/>
        </pc:sldMkLst>
        <pc:spChg chg="mod">
          <ac:chgData name="Renata de Azevedo Moreira da Silva" userId="f990b2dc-ee08-47db-b4ae-9e82d19abd18" providerId="ADAL" clId="{985D154B-B7E9-43BC-87AF-F5EE8FA3A34F}" dt="2020-08-17T19:53:23.009" v="83" actId="20577"/>
          <ac:spMkLst>
            <pc:docMk/>
            <pc:sldMk cId="1231364589" sldId="364"/>
            <ac:spMk id="5" creationId="{02366349-7A4D-4B2D-B391-CD2B96B1018C}"/>
          </ac:spMkLst>
        </pc:spChg>
      </pc:sldChg>
      <pc:sldChg chg="modSp">
        <pc:chgData name="Renata de Azevedo Moreira da Silva" userId="f990b2dc-ee08-47db-b4ae-9e82d19abd18" providerId="ADAL" clId="{985D154B-B7E9-43BC-87AF-F5EE8FA3A34F}" dt="2020-08-17T19:55:30.792" v="138" actId="20577"/>
        <pc:sldMkLst>
          <pc:docMk/>
          <pc:sldMk cId="2544647058" sldId="365"/>
        </pc:sldMkLst>
        <pc:spChg chg="mod">
          <ac:chgData name="Renata de Azevedo Moreira da Silva" userId="f990b2dc-ee08-47db-b4ae-9e82d19abd18" providerId="ADAL" clId="{985D154B-B7E9-43BC-87AF-F5EE8FA3A34F}" dt="2020-08-17T19:55:30.792" v="138" actId="20577"/>
          <ac:spMkLst>
            <pc:docMk/>
            <pc:sldMk cId="2544647058" sldId="365"/>
            <ac:spMk id="4" creationId="{00000000-0000-0000-0000-000000000000}"/>
          </ac:spMkLst>
        </pc:spChg>
      </pc:sldChg>
      <pc:sldChg chg="modSp">
        <pc:chgData name="Renata de Azevedo Moreira da Silva" userId="f990b2dc-ee08-47db-b4ae-9e82d19abd18" providerId="ADAL" clId="{985D154B-B7E9-43BC-87AF-F5EE8FA3A34F}" dt="2020-08-17T19:56:36.811" v="183" actId="20577"/>
        <pc:sldMkLst>
          <pc:docMk/>
          <pc:sldMk cId="4048556473" sldId="367"/>
        </pc:sldMkLst>
        <pc:spChg chg="mod">
          <ac:chgData name="Renata de Azevedo Moreira da Silva" userId="f990b2dc-ee08-47db-b4ae-9e82d19abd18" providerId="ADAL" clId="{985D154B-B7E9-43BC-87AF-F5EE8FA3A34F}" dt="2020-08-17T19:55:51.428" v="143"/>
          <ac:spMkLst>
            <pc:docMk/>
            <pc:sldMk cId="4048556473" sldId="367"/>
            <ac:spMk id="4" creationId="{00000000-0000-0000-0000-000000000000}"/>
          </ac:spMkLst>
        </pc:spChg>
        <pc:spChg chg="mod">
          <ac:chgData name="Renata de Azevedo Moreira da Silva" userId="f990b2dc-ee08-47db-b4ae-9e82d19abd18" providerId="ADAL" clId="{985D154B-B7E9-43BC-87AF-F5EE8FA3A34F}" dt="2020-08-17T19:56:07.709" v="152" actId="20577"/>
          <ac:spMkLst>
            <pc:docMk/>
            <pc:sldMk cId="4048556473" sldId="367"/>
            <ac:spMk id="9" creationId="{60789A07-5DFB-49A3-AF26-AB32C6B15350}"/>
          </ac:spMkLst>
        </pc:spChg>
        <pc:spChg chg="mod">
          <ac:chgData name="Renata de Azevedo Moreira da Silva" userId="f990b2dc-ee08-47db-b4ae-9e82d19abd18" providerId="ADAL" clId="{985D154B-B7E9-43BC-87AF-F5EE8FA3A34F}" dt="2020-08-17T19:56:36.811" v="183" actId="20577"/>
          <ac:spMkLst>
            <pc:docMk/>
            <pc:sldMk cId="4048556473" sldId="367"/>
            <ac:spMk id="33" creationId="{8A1527B8-8457-40A3-90CB-F47EA2190E0D}"/>
          </ac:spMkLst>
        </pc:spChg>
        <pc:spChg chg="mod">
          <ac:chgData name="Renata de Azevedo Moreira da Silva" userId="f990b2dc-ee08-47db-b4ae-9e82d19abd18" providerId="ADAL" clId="{985D154B-B7E9-43BC-87AF-F5EE8FA3A34F}" dt="2020-08-17T19:56:30.409" v="182" actId="20577"/>
          <ac:spMkLst>
            <pc:docMk/>
            <pc:sldMk cId="4048556473" sldId="367"/>
            <ac:spMk id="39" creationId="{D7F2F72D-F168-468B-9F39-D90A2BA6CE9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627B1C2E-9BB8-406C-A5A1-25FD653950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E47061D-9730-4202-BFC6-4BEBFFE802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FB09F-ED6E-4E22-B788-983747153DDC}" type="datetimeFigureOut">
              <a:rPr lang="pt-BR" smtClean="0"/>
              <a:t>28/03/2023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4FF19B5-E719-45BE-BB17-78C9A89D87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78E981E-FBE7-4C26-AF16-8A2B8FBACA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065A8-05AB-4299-B3AD-AD807A26A1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5349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A7AF7-9185-426C-A387-6B12ED7847DB}" type="datetimeFigureOut">
              <a:rPr lang="pt-BR" smtClean="0"/>
              <a:t>28/03/2023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565F5-6C45-4315-8244-C5CC278016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7584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65F5-6C45-4315-8244-C5CC27801693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1285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65F5-6C45-4315-8244-C5CC27801693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8733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65F5-6C45-4315-8244-C5CC27801693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2911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65F5-6C45-4315-8244-C5CC27801693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7559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65F5-6C45-4315-8244-C5CC27801693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5566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65F5-6C45-4315-8244-C5CC27801693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7977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65F5-6C45-4315-8244-C5CC27801693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24620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65F5-6C45-4315-8244-C5CC27801693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8509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65F5-6C45-4315-8244-C5CC27801693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73367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65F5-6C45-4315-8244-C5CC27801693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92769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65F5-6C45-4315-8244-C5CC27801693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0163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65F5-6C45-4315-8244-C5CC27801693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08125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65F5-6C45-4315-8244-C5CC27801693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66005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65F5-6C45-4315-8244-C5CC27801693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62763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65F5-6C45-4315-8244-C5CC27801693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28124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65F5-6C45-4315-8244-C5CC27801693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07811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65F5-6C45-4315-8244-C5CC27801693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48899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65F5-6C45-4315-8244-C5CC27801693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9041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65F5-6C45-4315-8244-C5CC27801693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3420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65F5-6C45-4315-8244-C5CC27801693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4922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65F5-6C45-4315-8244-C5CC27801693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0119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65F5-6C45-4315-8244-C5CC27801693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5600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65F5-6C45-4315-8244-C5CC27801693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5749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65F5-6C45-4315-8244-C5CC27801693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6066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65F5-6C45-4315-8244-C5CC27801693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0891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65F5-6C45-4315-8244-C5CC27801693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3588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C1BD29-2162-496F-8E3A-252E2478395D}" type="datetimeFigureOut">
              <a:rPr lang="pt-BR" smtClean="0"/>
              <a:t>28/03/2023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288021" y="6356351"/>
            <a:ext cx="5294379" cy="365125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pt-BR"/>
              <a:t>EPE – Empresa de Pesquisa Energética | </a:t>
            </a:r>
            <a:fld id="{9E36C28C-F7F8-4339-8A42-C5336CCCBAF4}" type="slidenum">
              <a:rPr lang="pt-BR" smtClean="0"/>
              <a:pPr/>
              <a:t>‹nº›</a:t>
            </a:fld>
            <a:r>
              <a:rPr lang="pt-B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4520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C1BD29-2162-496F-8E3A-252E2478395D}" type="datetimeFigureOut">
              <a:rPr lang="pt-BR" smtClean="0"/>
              <a:t>28/03/2023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F8CE-8E92-46BB-B578-21B4111FB7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6522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C1BD29-2162-496F-8E3A-252E2478395D}" type="datetimeFigureOut">
              <a:rPr lang="pt-BR" smtClean="0"/>
              <a:t>28/03/2023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F8CE-8E92-46BB-B578-21B4111FB7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4998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C1BD29-2162-496F-8E3A-252E2478395D}" type="datetimeFigureOut">
              <a:rPr lang="pt-BR" smtClean="0"/>
              <a:t>28/03/2023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F8CE-8E92-46BB-B578-21B4111FB72E}" type="slidenum">
              <a:rPr lang="pt-BR" smtClean="0"/>
              <a:pPr/>
              <a:t>‹nº›</a:t>
            </a:fld>
            <a:r>
              <a:rPr lang="pt-BR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2047476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C1BD29-2162-496F-8E3A-252E2478395D}" type="datetimeFigureOut">
              <a:rPr lang="pt-BR" smtClean="0"/>
              <a:t>28/03/2023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F8CE-8E92-46BB-B578-21B4111FB7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9709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C1BD29-2162-496F-8E3A-252E2478395D}" type="datetimeFigureOut">
              <a:rPr lang="pt-BR" smtClean="0"/>
              <a:t>28/03/2023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F8CE-8E92-46BB-B578-21B4111FB7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2056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C1BD29-2162-496F-8E3A-252E2478395D}" type="datetimeFigureOut">
              <a:rPr lang="pt-BR" smtClean="0"/>
              <a:t>28/03/2023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F8CE-8E92-46BB-B578-21B4111FB7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9859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C1BD29-2162-496F-8E3A-252E2478395D}" type="datetimeFigureOut">
              <a:rPr lang="pt-BR" smtClean="0"/>
              <a:t>28/03/2023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F8CE-8E92-46BB-B578-21B4111FB7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5040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C1BD29-2162-496F-8E3A-252E2478395D}" type="datetimeFigureOut">
              <a:rPr lang="pt-BR" smtClean="0"/>
              <a:t>28/03/2023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F8CE-8E92-46BB-B578-21B4111FB7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827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C1BD29-2162-496F-8E3A-252E2478395D}" type="datetimeFigureOut">
              <a:rPr lang="pt-BR" smtClean="0"/>
              <a:t>28/03/2023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F8CE-8E92-46BB-B578-21B4111FB7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1190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C1BD29-2162-496F-8E3A-252E2478395D}" type="datetimeFigureOut">
              <a:rPr lang="pt-BR" smtClean="0"/>
              <a:t>28/03/2023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F8CE-8E92-46BB-B578-21B4111FB7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701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288021" y="6356351"/>
            <a:ext cx="52943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EPE – Empresa de Pesquisa Energética | </a:t>
            </a:r>
            <a:fld id="{9E36C28C-F7F8-4339-8A42-C5336CCCBAF4}" type="slidenum">
              <a:rPr lang="pt-BR" smtClean="0"/>
              <a:t>‹nº›</a:t>
            </a:fld>
            <a:r>
              <a:rPr lang="pt-B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936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www.epe.gov.br/pt/publicacoes-dados-abertos/publicacoes/calculo-de-garantia-fisica-de-uhes-existentes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mailto:garantia.fisica@epe.gov.br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44.png"/><Relationship Id="rId2" Type="http://schemas.openxmlformats.org/officeDocument/2006/relationships/hyperlink" Target="http://www.epe.gov.br/p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epe.gov.br/PublishingImages/Logos/logo-epe-azu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1124744"/>
            <a:ext cx="2925729" cy="160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79376" y="3535849"/>
            <a:ext cx="1122797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sz="3600" b="1" dirty="0">
                <a:solidFill>
                  <a:srgbClr val="0D223F"/>
                </a:solidFill>
                <a:latin typeface="+mj-lt"/>
              </a:rPr>
              <a:t>Parametrização do SUISHI para cálculo de garantia física </a:t>
            </a:r>
          </a:p>
        </p:txBody>
      </p:sp>
      <p:sp>
        <p:nvSpPr>
          <p:cNvPr id="6" name="Retângulo 5"/>
          <p:cNvSpPr/>
          <p:nvPr/>
        </p:nvSpPr>
        <p:spPr>
          <a:xfrm flipV="1">
            <a:off x="525212" y="4182180"/>
            <a:ext cx="10800000" cy="36000"/>
          </a:xfrm>
          <a:prstGeom prst="rect">
            <a:avLst/>
          </a:prstGeom>
          <a:solidFill>
            <a:srgbClr val="FBB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89208" y="4218180"/>
            <a:ext cx="10872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Superintendência de Geração de Energia Elétrica</a:t>
            </a:r>
          </a:p>
          <a:p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Março de 2023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89208" y="3081154"/>
            <a:ext cx="11009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0D223F"/>
                </a:solidFill>
                <a:latin typeface="+mj-lt"/>
              </a:rPr>
              <a:t>Garantia física de usinas despachadas centralizadamente</a:t>
            </a:r>
          </a:p>
        </p:txBody>
      </p:sp>
      <p:pic>
        <p:nvPicPr>
          <p:cNvPr id="2" name="object 4">
            <a:extLst>
              <a:ext uri="{FF2B5EF4-FFF2-40B4-BE49-F238E27FC236}">
                <a16:creationId xmlns:a16="http://schemas.microsoft.com/office/drawing/2014/main" id="{A904DE12-8173-F5D6-82F9-26EC9C7DAB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7991" y="5764305"/>
            <a:ext cx="3889399" cy="93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21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pe.gov.br/PublishingImages/Logos/logo-epe-az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683" y="277694"/>
            <a:ext cx="770435" cy="4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 flipV="1">
            <a:off x="335360" y="807912"/>
            <a:ext cx="11520000" cy="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299" y="225058"/>
            <a:ext cx="1089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C2440"/>
                </a:solidFill>
              </a:rPr>
              <a:t>Vertimento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972300" y="6525345"/>
            <a:ext cx="4884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A2A0719-6F2C-4089-A666-115FD58842DC}" type="slidenum">
              <a:rPr lang="pt-BR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</a:t>
            </a:fld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CABCF81-4E55-4822-8F73-B77A69063FD8}"/>
              </a:ext>
            </a:extLst>
          </p:cNvPr>
          <p:cNvSpPr txBox="1"/>
          <p:nvPr/>
        </p:nvSpPr>
        <p:spPr>
          <a:xfrm>
            <a:off x="359072" y="911713"/>
            <a:ext cx="11459046" cy="7571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 dirty="0">
                <a:latin typeface="+mj-lt"/>
                <a:cs typeface="Arial" panose="020B0604020202020204" pitchFamily="34" charset="0"/>
              </a:rPr>
              <a:t>A liberação do vertimento é permitida apenas quando da iminência de déficit. Portanto, o </a:t>
            </a:r>
            <a:r>
              <a:rPr lang="pt-BR" altLang="pt-BR" sz="2000" i="1" dirty="0">
                <a:latin typeface="+mj-lt"/>
                <a:cs typeface="Arial" panose="020B0604020202020204" pitchFamily="34" charset="0"/>
              </a:rPr>
              <a:t>flag</a:t>
            </a:r>
            <a:r>
              <a:rPr lang="pt-BR" altLang="pt-BR" sz="2000" dirty="0">
                <a:latin typeface="+mj-lt"/>
                <a:cs typeface="Arial" panose="020B0604020202020204" pitchFamily="34" charset="0"/>
              </a:rPr>
              <a:t> Liberação de Vertimento de todas as usinas deve ser mantido desligado, conforme </a:t>
            </a:r>
            <a:r>
              <a:rPr lang="pt-BR" altLang="pt-BR" sz="2000" i="1" dirty="0">
                <a:latin typeface="+mj-lt"/>
                <a:cs typeface="Arial" panose="020B0604020202020204" pitchFamily="34" charset="0"/>
              </a:rPr>
              <a:t>default</a:t>
            </a:r>
            <a:r>
              <a:rPr lang="pt-BR" altLang="pt-BR" sz="2000" dirty="0">
                <a:latin typeface="+mj-lt"/>
                <a:cs typeface="Arial" panose="020B0604020202020204" pitchFamily="34" charset="0"/>
              </a:rPr>
              <a:t> do SUISHI.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3780" y="1694426"/>
            <a:ext cx="7782877" cy="4572345"/>
          </a:xfrm>
          <a:prstGeom prst="rect">
            <a:avLst/>
          </a:prstGeom>
        </p:spPr>
      </p:pic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A5FE90DB-8D87-E844-35FC-41CB6E7CFD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6"/>
          <a:stretch/>
        </p:blipFill>
        <p:spPr>
          <a:xfrm>
            <a:off x="158689" y="6217573"/>
            <a:ext cx="2969342" cy="6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28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9D529DA-197C-0310-9744-C95689E52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648" y="1106554"/>
            <a:ext cx="6419850" cy="5135880"/>
          </a:xfrm>
          <a:prstGeom prst="rect">
            <a:avLst/>
          </a:prstGeom>
        </p:spPr>
      </p:pic>
      <p:pic>
        <p:nvPicPr>
          <p:cNvPr id="2" name="Picture 2" descr="http://www.epe.gov.br/PublishingImages/Logos/logo-epe-azu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683" y="277694"/>
            <a:ext cx="770435" cy="4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 flipV="1">
            <a:off x="335360" y="807912"/>
            <a:ext cx="11520000" cy="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299" y="225058"/>
            <a:ext cx="1089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C2440"/>
                </a:solidFill>
              </a:rPr>
              <a:t>Paraíba do Sul (1/4)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972300" y="6525345"/>
            <a:ext cx="4884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A2A0719-6F2C-4089-A666-115FD58842DC}" type="slidenum">
              <a:rPr lang="pt-BR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11</a:t>
            </a:fld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CABCF81-4E55-4822-8F73-B77A69063FD8}"/>
              </a:ext>
            </a:extLst>
          </p:cNvPr>
          <p:cNvSpPr txBox="1"/>
          <p:nvPr/>
        </p:nvSpPr>
        <p:spPr>
          <a:xfrm>
            <a:off x="359072" y="911713"/>
            <a:ext cx="4494282" cy="25576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 dirty="0">
                <a:latin typeface="+mj-lt"/>
                <a:cs typeface="Arial" panose="020B0604020202020204" pitchFamily="34" charset="0"/>
              </a:rPr>
              <a:t>Simulação da bacia do rio Paraíba do Sul com regras especiais, considerando a UHE Simplício como usina de acoplamento hidráulico.</a:t>
            </a:r>
          </a:p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 dirty="0">
                <a:latin typeface="+mj-lt"/>
                <a:cs typeface="Arial" panose="020B0604020202020204" pitchFamily="34" charset="0"/>
              </a:rPr>
              <a:t>É considerado o arquivo </a:t>
            </a:r>
            <a:r>
              <a:rPr lang="pt-BR" altLang="pt-BR" sz="2000" i="1" dirty="0">
                <a:latin typeface="+mj-lt"/>
                <a:cs typeface="Arial" panose="020B0604020202020204" pitchFamily="34" charset="0"/>
              </a:rPr>
              <a:t>default</a:t>
            </a:r>
            <a:r>
              <a:rPr lang="pt-BR" altLang="pt-BR" sz="2000" dirty="0">
                <a:latin typeface="+mj-lt"/>
                <a:cs typeface="Arial" panose="020B0604020202020204" pitchFamily="34" charset="0"/>
              </a:rPr>
              <a:t> com os dados da bacia do rio Paraíba do Sul.</a:t>
            </a: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C1C9BF3E-3C1D-F6B5-A613-D5CB2FA245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6"/>
          <a:stretch/>
        </p:blipFill>
        <p:spPr>
          <a:xfrm>
            <a:off x="158689" y="6217573"/>
            <a:ext cx="2969342" cy="6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24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pe.gov.br/PublishingImages/Logos/logo-epe-az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683" y="277694"/>
            <a:ext cx="770435" cy="4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 flipV="1">
            <a:off x="335360" y="807912"/>
            <a:ext cx="11520000" cy="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299" y="225058"/>
            <a:ext cx="1089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C2440"/>
                </a:solidFill>
              </a:rPr>
              <a:t>Paraíba do Sul (2/4)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972300" y="6525345"/>
            <a:ext cx="4884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A2A0719-6F2C-4089-A666-115FD58842DC}" type="slidenum">
              <a:rPr lang="pt-BR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12</a:t>
            </a:fld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CABCF81-4E55-4822-8F73-B77A69063FD8}"/>
              </a:ext>
            </a:extLst>
          </p:cNvPr>
          <p:cNvSpPr txBox="1"/>
          <p:nvPr/>
        </p:nvSpPr>
        <p:spPr>
          <a:xfrm>
            <a:off x="359072" y="911713"/>
            <a:ext cx="11459046" cy="9110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 dirty="0">
                <a:latin typeface="+mj-lt"/>
                <a:cs typeface="Arial" panose="020B0604020202020204" pitchFamily="34" charset="0"/>
              </a:rPr>
              <a:t>Operação do reservatório de Lajes em paralelo com a bacia do rio Paraíba do Sul.</a:t>
            </a:r>
          </a:p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 dirty="0">
                <a:latin typeface="+mj-lt"/>
                <a:cs typeface="Arial" panose="020B0604020202020204" pitchFamily="34" charset="0"/>
              </a:rPr>
              <a:t>Não é considerada curva de controle de cheias.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784" y="1897733"/>
            <a:ext cx="5047906" cy="429417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1173" y="1876082"/>
            <a:ext cx="5186822" cy="4337479"/>
          </a:xfrm>
          <a:prstGeom prst="rect">
            <a:avLst/>
          </a:prstGeom>
        </p:spPr>
      </p:pic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4AF6B804-3658-5C46-E0E8-BE4E556580E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6"/>
          <a:stretch/>
        </p:blipFill>
        <p:spPr>
          <a:xfrm>
            <a:off x="158689" y="6217573"/>
            <a:ext cx="2969342" cy="6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78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pe.gov.br/PublishingImages/Logos/logo-epe-az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683" y="277694"/>
            <a:ext cx="770435" cy="4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 flipV="1">
            <a:off x="335360" y="807912"/>
            <a:ext cx="11520000" cy="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299" y="225058"/>
            <a:ext cx="1089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C2440"/>
                </a:solidFill>
              </a:rPr>
              <a:t>Paraíba do Sul (3/4)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972300" y="6525345"/>
            <a:ext cx="4884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A2A0719-6F2C-4089-A666-115FD58842DC}" type="slidenum">
              <a:rPr lang="pt-BR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13</a:t>
            </a:fld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CABCF81-4E55-4822-8F73-B77A69063FD8}"/>
              </a:ext>
            </a:extLst>
          </p:cNvPr>
          <p:cNvSpPr txBox="1"/>
          <p:nvPr/>
        </p:nvSpPr>
        <p:spPr>
          <a:xfrm>
            <a:off x="359071" y="911713"/>
            <a:ext cx="8446601" cy="55399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 dirty="0">
                <a:latin typeface="+mj-lt"/>
                <a:cs typeface="Arial" panose="020B0604020202020204" pitchFamily="34" charset="0"/>
              </a:rPr>
              <a:t>Em virtude de a simulação do modelo SUISHI empregar série de vazões naturais para a UHE Simplício, é necessário incluir a vazão remanescente (igual a 90 m</a:t>
            </a:r>
            <a:r>
              <a:rPr lang="pt-BR" altLang="pt-BR" sz="2000" baseline="30000" dirty="0">
                <a:latin typeface="+mj-lt"/>
                <a:cs typeface="Arial" panose="020B0604020202020204" pitchFamily="34" charset="0"/>
              </a:rPr>
              <a:t>3</a:t>
            </a:r>
            <a:r>
              <a:rPr lang="pt-BR" altLang="pt-BR" sz="2000" dirty="0">
                <a:latin typeface="+mj-lt"/>
                <a:cs typeface="Arial" panose="020B0604020202020204" pitchFamily="34" charset="0"/>
              </a:rPr>
              <a:t>/s) como desvio d’água dessa usina e retorno na UHE Ilha dos Pombos. Na simulação com o modelo NEWAVE essa vazão remanescente já está descontada na série artificial utilizada na UHE Simplício.</a:t>
            </a:r>
          </a:p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 dirty="0">
                <a:latin typeface="+mj-lt"/>
                <a:cs typeface="Arial" panose="020B0604020202020204" pitchFamily="34" charset="0"/>
              </a:rPr>
              <a:t>Adicionalmente, é necessário alterar os usos consuntivos da UHE Simplício no modelo SUISHI devido ao acoplamento hidráulico com a bacia do Alto Paraíba do Sul. Do valor cadastrado no NEWAVE para os usos consuntivos da UHE Simplício, deve-se abater o uso consuntivo acumulado da UHE Funil.</a:t>
            </a:r>
          </a:p>
          <a:p>
            <a:pPr lvl="1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defRPr/>
            </a:pPr>
            <a:r>
              <a:rPr lang="pt-BR" altLang="pt-BR" sz="2000" dirty="0">
                <a:latin typeface="+mj-lt"/>
                <a:cs typeface="Arial" panose="020B0604020202020204" pitchFamily="34" charset="0"/>
              </a:rPr>
              <a:t>No modelo NEWAVE, como não há acoplamento hidráulico entre as bacias do Alto e do Baixo Paraíba do Sul, considera-se: (i) a UHE Funil apontando para a UHE Nilo Peçanha, e (</a:t>
            </a:r>
            <a:r>
              <a:rPr lang="pt-BR" altLang="pt-BR" sz="2000" dirty="0" err="1">
                <a:latin typeface="+mj-lt"/>
                <a:cs typeface="Arial" panose="020B0604020202020204" pitchFamily="34" charset="0"/>
              </a:rPr>
              <a:t>ii</a:t>
            </a:r>
            <a:r>
              <a:rPr lang="pt-BR" altLang="pt-BR" sz="2000" dirty="0">
                <a:latin typeface="+mj-lt"/>
                <a:cs typeface="Arial" panose="020B0604020202020204" pitchFamily="34" charset="0"/>
              </a:rPr>
              <a:t>) na UHE Simplício, a soma do uso consuntivo acumulado da UHE Funil com o uso consuntivo incremental em Simplício, considerando as </a:t>
            </a:r>
            <a:r>
              <a:rPr lang="pt-BR" altLang="pt-BR" sz="2000" dirty="0" err="1">
                <a:latin typeface="+mj-lt"/>
                <a:cs typeface="Arial" panose="020B0604020202020204" pitchFamily="34" charset="0"/>
              </a:rPr>
              <a:t>UHEs</a:t>
            </a:r>
            <a:r>
              <a:rPr lang="pt-BR" altLang="pt-BR" sz="2000" dirty="0">
                <a:latin typeface="+mj-lt"/>
                <a:cs typeface="Arial" panose="020B0604020202020204" pitchFamily="34" charset="0"/>
              </a:rPr>
              <a:t> Funil e </a:t>
            </a:r>
            <a:r>
              <a:rPr lang="pt-BR" altLang="pt-BR" sz="2000" dirty="0" err="1">
                <a:latin typeface="+mj-lt"/>
                <a:cs typeface="Arial" panose="020B0604020202020204" pitchFamily="34" charset="0"/>
              </a:rPr>
              <a:t>Sobragi</a:t>
            </a:r>
            <a:r>
              <a:rPr lang="pt-BR" altLang="pt-BR" sz="2000" dirty="0">
                <a:latin typeface="+mj-lt"/>
                <a:cs typeface="Arial" panose="020B0604020202020204" pitchFamily="34" charset="0"/>
              </a:rPr>
              <a:t> à montante. </a:t>
            </a:r>
          </a:p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 dirty="0">
                <a:latin typeface="+mj-lt"/>
                <a:cs typeface="Arial" panose="020B0604020202020204" pitchFamily="34" charset="0"/>
              </a:rPr>
              <a:t>continua no próximo slide...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6257" y="911713"/>
            <a:ext cx="3049688" cy="5027490"/>
          </a:xfrm>
          <a:prstGeom prst="rect">
            <a:avLst/>
          </a:prstGeom>
        </p:spPr>
      </p:pic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290D13D4-FEA6-4B6A-7008-0188EC59ABB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6"/>
          <a:stretch/>
        </p:blipFill>
        <p:spPr>
          <a:xfrm>
            <a:off x="158689" y="6217573"/>
            <a:ext cx="2969342" cy="6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76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>
            <a:extLst>
              <a:ext uri="{FF2B5EF4-FFF2-40B4-BE49-F238E27FC236}">
                <a16:creationId xmlns:a16="http://schemas.microsoft.com/office/drawing/2014/main" id="{1C0AE934-2E8F-9F5F-0F83-A40F47E4A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931" y="5771608"/>
            <a:ext cx="8071427" cy="62894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1260665-CAF9-C07E-41B2-39593D7862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3931" y="4450478"/>
            <a:ext cx="8071427" cy="1264685"/>
          </a:xfrm>
          <a:prstGeom prst="rect">
            <a:avLst/>
          </a:prstGeom>
        </p:spPr>
      </p:pic>
      <p:pic>
        <p:nvPicPr>
          <p:cNvPr id="2" name="Picture 2" descr="http://www.epe.gov.br/PublishingImages/Logos/logo-epe-azu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683" y="277694"/>
            <a:ext cx="770435" cy="4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 flipV="1">
            <a:off x="335360" y="807912"/>
            <a:ext cx="11520000" cy="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299" y="225058"/>
            <a:ext cx="1089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C2440"/>
                </a:solidFill>
              </a:rPr>
              <a:t>Paraíba do Sul (4/4)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972300" y="6525345"/>
            <a:ext cx="4884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A2A0719-6F2C-4089-A666-115FD58842DC}" type="slidenum">
              <a:rPr lang="pt-BR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14</a:t>
            </a:fld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CABCF81-4E55-4822-8F73-B77A69063FD8}"/>
              </a:ext>
            </a:extLst>
          </p:cNvPr>
          <p:cNvSpPr txBox="1"/>
          <p:nvPr/>
        </p:nvSpPr>
        <p:spPr>
          <a:xfrm>
            <a:off x="359072" y="911713"/>
            <a:ext cx="11459046" cy="276877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 dirty="0">
                <a:latin typeface="+mj-lt"/>
                <a:cs typeface="Arial" panose="020B0604020202020204" pitchFamily="34" charset="0"/>
              </a:rPr>
              <a:t>UC incremental Simplício = UC Simplício (NEWAVE) - UC acumulado Funil</a:t>
            </a:r>
          </a:p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endParaRPr lang="pt-BR" altLang="pt-BR" sz="2800" dirty="0">
              <a:latin typeface="+mj-lt"/>
              <a:cs typeface="Arial" panose="020B0604020202020204" pitchFamily="34" charset="0"/>
            </a:endParaRPr>
          </a:p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 dirty="0">
                <a:latin typeface="+mj-lt"/>
                <a:cs typeface="Arial" panose="020B0604020202020204" pitchFamily="34" charset="0"/>
              </a:rPr>
              <a:t>Desvio d’água Simplício SUISHI = UC incremental Simplício + VR Simplício + volta da VR de Sobragi</a:t>
            </a:r>
          </a:p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endParaRPr lang="pt-BR" altLang="pt-BR" sz="3600" dirty="0">
              <a:latin typeface="+mj-lt"/>
              <a:cs typeface="Arial" panose="020B0604020202020204" pitchFamily="34" charset="0"/>
            </a:endParaRPr>
          </a:p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 dirty="0">
                <a:latin typeface="+mj-lt"/>
                <a:cs typeface="Arial" panose="020B0604020202020204" pitchFamily="34" charset="0"/>
              </a:rPr>
              <a:t>Desvio d’água Ilha dos Pombos SUISHI = UC incremental Ilha dos Pombos + volta da VR Simplício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CABCF81-4E55-4822-8F73-B77A69063FD8}"/>
              </a:ext>
            </a:extLst>
          </p:cNvPr>
          <p:cNvSpPr txBox="1"/>
          <p:nvPr/>
        </p:nvSpPr>
        <p:spPr>
          <a:xfrm>
            <a:off x="779018" y="4794838"/>
            <a:ext cx="2435903" cy="338554"/>
          </a:xfrm>
          <a:prstGeom prst="rect">
            <a:avLst/>
          </a:prstGeom>
          <a:noFill/>
          <a:ln w="19050">
            <a:solidFill>
              <a:srgbClr val="B57372"/>
            </a:solidFill>
          </a:ln>
        </p:spPr>
        <p:txBody>
          <a:bodyPr wrap="square" rtlCol="0" anchor="t">
            <a:spAutoFit/>
          </a:bodyPr>
          <a:lstStyle/>
          <a:p>
            <a:pPr algn="ctr" defTabSz="432008">
              <a:spcAft>
                <a:spcPts val="600"/>
              </a:spcAft>
              <a:buClr>
                <a:srgbClr val="254061"/>
              </a:buClr>
              <a:buSzPct val="120000"/>
              <a:defRPr/>
            </a:pPr>
            <a:r>
              <a:rPr lang="pt-BR" altLang="pt-BR" sz="1600" dirty="0">
                <a:solidFill>
                  <a:srgbClr val="953735"/>
                </a:solidFill>
                <a:latin typeface="+mj-lt"/>
                <a:cs typeface="Arial" panose="020B0604020202020204" pitchFamily="34" charset="0"/>
              </a:rPr>
              <a:t>Referência: ano 2028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534916"/>
              </p:ext>
            </p:extLst>
          </p:nvPr>
        </p:nvGraphicFramePr>
        <p:xfrm>
          <a:off x="779022" y="1323800"/>
          <a:ext cx="10714167" cy="552450"/>
        </p:xfrm>
        <a:graphic>
          <a:graphicData uri="http://schemas.openxmlformats.org/drawingml/2006/table">
            <a:tbl>
              <a:tblPr/>
              <a:tblGrid>
                <a:gridCol w="1757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64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64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64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64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64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64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641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4641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4641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 ACUM Funil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 Simplício (NEWAVE)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 INC</a:t>
                      </a:r>
                      <a:r>
                        <a:rPr lang="pt-BR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Simplício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671041"/>
              </p:ext>
            </p:extLst>
          </p:nvPr>
        </p:nvGraphicFramePr>
        <p:xfrm>
          <a:off x="779018" y="2406325"/>
          <a:ext cx="8750300" cy="736600"/>
        </p:xfrm>
        <a:graphic>
          <a:graphicData uri="http://schemas.openxmlformats.org/drawingml/2006/table">
            <a:tbl>
              <a:tblPr/>
              <a:tblGrid>
                <a:gridCol w="1435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 INC Simplício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 Simplício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 </a:t>
                      </a:r>
                      <a:r>
                        <a:rPr lang="pt-B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Sobragi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-&gt;Simplício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Simplício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-90.24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-90.31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-90.28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-90.65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-90.96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-91.22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-91.43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-91.54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-91.12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-90.63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-90.31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-90.25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150898"/>
              </p:ext>
            </p:extLst>
          </p:nvPr>
        </p:nvGraphicFramePr>
        <p:xfrm>
          <a:off x="779018" y="3658109"/>
          <a:ext cx="8750300" cy="552450"/>
        </p:xfrm>
        <a:graphic>
          <a:graphicData uri="http://schemas.openxmlformats.org/drawingml/2006/table">
            <a:tbl>
              <a:tblPr/>
              <a:tblGrid>
                <a:gridCol w="1435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 INC Ilha Pombos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 Simplício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Ilha dos Pombos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Retângulo 17"/>
          <p:cNvSpPr/>
          <p:nvPr/>
        </p:nvSpPr>
        <p:spPr>
          <a:xfrm>
            <a:off x="5215160" y="5486721"/>
            <a:ext cx="6428760" cy="220053"/>
          </a:xfrm>
          <a:prstGeom prst="rect">
            <a:avLst/>
          </a:prstGeom>
          <a:noFill/>
          <a:ln w="28575">
            <a:solidFill>
              <a:srgbClr val="ED1A2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5215158" y="6171612"/>
            <a:ext cx="6428761" cy="220053"/>
          </a:xfrm>
          <a:prstGeom prst="rect">
            <a:avLst/>
          </a:prstGeom>
          <a:noFill/>
          <a:ln w="28575">
            <a:solidFill>
              <a:srgbClr val="ED1A2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4564B7AF-8D39-6C57-56E8-62913F517E3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6"/>
          <a:stretch/>
        </p:blipFill>
        <p:spPr>
          <a:xfrm>
            <a:off x="158689" y="6217573"/>
            <a:ext cx="2969342" cy="6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33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8BD57DA-A86A-7A52-6B38-7E60C2147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279" y="2599053"/>
            <a:ext cx="4545940" cy="363675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8736" y="2604886"/>
            <a:ext cx="4815200" cy="3636479"/>
          </a:xfrm>
          <a:prstGeom prst="rect">
            <a:avLst/>
          </a:prstGeom>
        </p:spPr>
      </p:pic>
      <p:pic>
        <p:nvPicPr>
          <p:cNvPr id="2" name="Picture 2" descr="http://www.epe.gov.br/PublishingImages/Logos/logo-epe-azu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683" y="277694"/>
            <a:ext cx="770435" cy="4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 flipV="1">
            <a:off x="335360" y="807912"/>
            <a:ext cx="11520000" cy="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299" y="225058"/>
            <a:ext cx="1089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C2440"/>
                </a:solidFill>
              </a:rPr>
              <a:t>Curva guia de Jirau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972300" y="6525345"/>
            <a:ext cx="4884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A2A0719-6F2C-4089-A666-115FD58842DC}" type="slidenum">
              <a:rPr lang="pt-BR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15</a:t>
            </a:fld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CABCF81-4E55-4822-8F73-B77A69063FD8}"/>
              </a:ext>
            </a:extLst>
          </p:cNvPr>
          <p:cNvSpPr txBox="1"/>
          <p:nvPr/>
        </p:nvSpPr>
        <p:spPr>
          <a:xfrm>
            <a:off x="359072" y="911713"/>
            <a:ext cx="11459046" cy="175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 dirty="0">
                <a:cs typeface="Arial" panose="020B0604020202020204" pitchFamily="34" charset="0"/>
              </a:rPr>
              <a:t>O nível d’água do reservatório da UHE Jirau deve variar acompanhando a curva guia estabelecida na Resolução ANA nº 269/2009 para o posto de </a:t>
            </a:r>
            <a:r>
              <a:rPr lang="pt-BR" altLang="pt-BR" sz="2000" dirty="0" err="1">
                <a:cs typeface="Arial" panose="020B0604020202020204" pitchFamily="34" charset="0"/>
              </a:rPr>
              <a:t>Abunã</a:t>
            </a:r>
            <a:r>
              <a:rPr lang="pt-BR" altLang="pt-BR" sz="2000" dirty="0">
                <a:cs typeface="Arial" panose="020B0604020202020204" pitchFamily="34" charset="0"/>
              </a:rPr>
              <a:t>, na fronteira com a Bolívia. Os níveis d’água correspondentes no barramento foram definidos no Projeto Básico da usina. A curva guia de operação da UHE Jirau está cadastrada no arquivo </a:t>
            </a:r>
            <a:r>
              <a:rPr lang="pt-BR" altLang="pt-BR" sz="2000" i="1" dirty="0">
                <a:cs typeface="Arial" panose="020B0604020202020204" pitchFamily="34" charset="0"/>
              </a:rPr>
              <a:t>default</a:t>
            </a:r>
            <a:r>
              <a:rPr lang="pt-BR" altLang="pt-BR" sz="2000" dirty="0">
                <a:cs typeface="Arial" panose="020B0604020202020204" pitchFamily="34" charset="0"/>
              </a:rPr>
              <a:t> do SUISHI, relacionando vazão afluente e volume armazenado no reservatório.</a:t>
            </a: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CE10B2B1-1E0B-0EAF-3916-CF615AF61B6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6"/>
          <a:stretch/>
        </p:blipFill>
        <p:spPr>
          <a:xfrm>
            <a:off x="158689" y="6217573"/>
            <a:ext cx="2969342" cy="6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4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pe.gov.br/PublishingImages/Logos/logo-epe-az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683" y="277694"/>
            <a:ext cx="770435" cy="4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 flipV="1">
            <a:off x="335360" y="807912"/>
            <a:ext cx="11520000" cy="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299" y="225058"/>
            <a:ext cx="1089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C2440"/>
                </a:solidFill>
              </a:rPr>
              <a:t>Sinop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972300" y="6525345"/>
            <a:ext cx="4884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A2A0719-6F2C-4089-A666-115FD58842DC}" type="slidenum">
              <a:rPr lang="pt-BR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16</a:t>
            </a:fld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CABCF81-4E55-4822-8F73-B77A69063FD8}"/>
              </a:ext>
            </a:extLst>
          </p:cNvPr>
          <p:cNvSpPr txBox="1"/>
          <p:nvPr/>
        </p:nvSpPr>
        <p:spPr>
          <a:xfrm>
            <a:off x="359072" y="911713"/>
            <a:ext cx="11459046" cy="7571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 dirty="0">
                <a:latin typeface="+mj-lt"/>
                <a:cs typeface="Arial" panose="020B0604020202020204" pitchFamily="34" charset="0"/>
              </a:rPr>
              <a:t>Restrição de volume máximo operativo sazonal para a UHE Sinop, para a preservação de lagoas, conforme determinado na Resolução ANA nº 772, de 24 de outubro de 2012.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4769" y="1874520"/>
            <a:ext cx="7949563" cy="4341752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FB7A3F71-B8FA-30E4-7082-F63EC0C635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6"/>
          <a:stretch/>
        </p:blipFill>
        <p:spPr>
          <a:xfrm>
            <a:off x="158689" y="6217573"/>
            <a:ext cx="2969342" cy="6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34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pe.gov.br/PublishingImages/Logos/logo-epe-az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683" y="277694"/>
            <a:ext cx="770435" cy="4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 flipV="1">
            <a:off x="335360" y="807912"/>
            <a:ext cx="11520000" cy="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299" y="225058"/>
            <a:ext cx="1089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C2440"/>
                </a:solidFill>
              </a:rPr>
              <a:t>Belo Monte (1/3)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972300" y="6525345"/>
            <a:ext cx="4884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A2A0719-6F2C-4089-A666-115FD58842DC}" type="slidenum">
              <a:rPr lang="pt-BR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17</a:t>
            </a:fld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CABCF81-4E55-4822-8F73-B77A69063FD8}"/>
              </a:ext>
            </a:extLst>
          </p:cNvPr>
          <p:cNvSpPr txBox="1"/>
          <p:nvPr/>
        </p:nvSpPr>
        <p:spPr>
          <a:xfrm>
            <a:off x="359073" y="993742"/>
            <a:ext cx="3371680" cy="29054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 dirty="0">
                <a:latin typeface="+mj-lt"/>
                <a:cs typeface="Arial" panose="020B0604020202020204" pitchFamily="34" charset="0"/>
              </a:rPr>
              <a:t>Uso do reservatório a fio d’água da UHE Belo Monte para atendimento à vazão mínima.</a:t>
            </a:r>
          </a:p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 dirty="0">
                <a:latin typeface="+mj-lt"/>
                <a:cs typeface="Arial" panose="020B0604020202020204" pitchFamily="34" charset="0"/>
              </a:rPr>
              <a:t>Compartilhamento do reservatório com a UHE Belo Monte Complementar (</a:t>
            </a:r>
            <a:r>
              <a:rPr lang="pt-BR" altLang="pt-BR" sz="2000" dirty="0" err="1">
                <a:latin typeface="+mj-lt"/>
                <a:cs typeface="Arial" panose="020B0604020202020204" pitchFamily="34" charset="0"/>
              </a:rPr>
              <a:t>Pimental</a:t>
            </a:r>
            <a:r>
              <a:rPr lang="pt-BR" altLang="pt-BR" sz="2000" dirty="0">
                <a:latin typeface="+mj-lt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1500" y="993742"/>
            <a:ext cx="7607808" cy="5531603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775F9594-0727-D2D9-F3F6-0EC80F3A06A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6"/>
          <a:stretch/>
        </p:blipFill>
        <p:spPr>
          <a:xfrm>
            <a:off x="158689" y="6217573"/>
            <a:ext cx="2969342" cy="6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93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034D3E89-2971-2FCE-0022-6B29B0069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8404" y="3696060"/>
            <a:ext cx="8076656" cy="1273565"/>
          </a:xfrm>
          <a:prstGeom prst="rect">
            <a:avLst/>
          </a:prstGeom>
        </p:spPr>
      </p:pic>
      <p:pic>
        <p:nvPicPr>
          <p:cNvPr id="2" name="Picture 2" descr="http://www.epe.gov.br/PublishingImages/Logos/logo-epe-azu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683" y="277694"/>
            <a:ext cx="770435" cy="4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 flipV="1">
            <a:off x="335360" y="807912"/>
            <a:ext cx="11520000" cy="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299" y="225058"/>
            <a:ext cx="1089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C2440"/>
                </a:solidFill>
              </a:rPr>
              <a:t>Belo Monte (2/3)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972300" y="6525345"/>
            <a:ext cx="4884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A2A0719-6F2C-4089-A666-115FD58842DC}" type="slidenum">
              <a:rPr lang="pt-BR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</a:t>
            </a:fld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CABCF81-4E55-4822-8F73-B77A69063FD8}"/>
              </a:ext>
            </a:extLst>
          </p:cNvPr>
          <p:cNvSpPr txBox="1"/>
          <p:nvPr/>
        </p:nvSpPr>
        <p:spPr>
          <a:xfrm>
            <a:off x="359072" y="911713"/>
            <a:ext cx="3472264" cy="53860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 dirty="0">
                <a:latin typeface="+mj-lt"/>
                <a:cs typeface="Arial" panose="020B0604020202020204" pitchFamily="34" charset="0"/>
              </a:rPr>
              <a:t>Consideração do hidrograma ecológico bianual para a UHE Belo Monte no modelo SUISHI, com as seguintes alterações:</a:t>
            </a:r>
          </a:p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 dirty="0">
                <a:latin typeface="+mj-lt"/>
                <a:cs typeface="Arial" panose="020B0604020202020204" pitchFamily="34" charset="0"/>
              </a:rPr>
              <a:t>Série de vazões: série de vazões artificiais (posto 292), em vez da série natural (posto 288); e</a:t>
            </a:r>
          </a:p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 dirty="0">
                <a:latin typeface="+mj-lt"/>
                <a:cs typeface="Arial" panose="020B0604020202020204" pitchFamily="34" charset="0"/>
              </a:rPr>
              <a:t>Desvios d’água: apenas os usos consuntivos, pois o hidrograma ecológico bianual já foi descontado na série de vazões artificiais utilizada nos decks da EPE.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8764" y="1007770"/>
            <a:ext cx="7875938" cy="2092046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CABCF81-4E55-4822-8F73-B77A69063FD8}"/>
              </a:ext>
            </a:extLst>
          </p:cNvPr>
          <p:cNvSpPr txBox="1"/>
          <p:nvPr/>
        </p:nvSpPr>
        <p:spPr>
          <a:xfrm>
            <a:off x="6698781" y="5047974"/>
            <a:ext cx="2435903" cy="338554"/>
          </a:xfrm>
          <a:prstGeom prst="rect">
            <a:avLst/>
          </a:prstGeom>
          <a:noFill/>
          <a:ln w="19050">
            <a:solidFill>
              <a:srgbClr val="B57372"/>
            </a:solidFill>
          </a:ln>
        </p:spPr>
        <p:txBody>
          <a:bodyPr wrap="square" rtlCol="0" anchor="t">
            <a:spAutoFit/>
          </a:bodyPr>
          <a:lstStyle/>
          <a:p>
            <a:pPr algn="ctr" defTabSz="432008">
              <a:spcAft>
                <a:spcPts val="600"/>
              </a:spcAft>
              <a:buClr>
                <a:srgbClr val="254061"/>
              </a:buClr>
              <a:buSzPct val="120000"/>
              <a:defRPr/>
            </a:pPr>
            <a:r>
              <a:rPr lang="pt-BR" altLang="pt-BR" sz="1600" dirty="0">
                <a:solidFill>
                  <a:srgbClr val="953735"/>
                </a:solidFill>
                <a:latin typeface="+mj-lt"/>
                <a:cs typeface="Arial" panose="020B0604020202020204" pitchFamily="34" charset="0"/>
              </a:rPr>
              <a:t>Referência: ano 2028</a:t>
            </a:r>
          </a:p>
        </p:txBody>
      </p:sp>
      <p:sp>
        <p:nvSpPr>
          <p:cNvPr id="5" name="Retângulo 4"/>
          <p:cNvSpPr/>
          <p:nvPr/>
        </p:nvSpPr>
        <p:spPr>
          <a:xfrm>
            <a:off x="4480560" y="3139115"/>
            <a:ext cx="6968069" cy="30777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 defTabSz="432008">
              <a:spcAft>
                <a:spcPts val="600"/>
              </a:spcAft>
              <a:buClr>
                <a:srgbClr val="254061"/>
              </a:buClr>
              <a:buSzPct val="120000"/>
              <a:defRPr/>
            </a:pPr>
            <a:r>
              <a:rPr lang="pt-BR" altLang="pt-B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Observação: q292 = </a:t>
            </a:r>
            <a:r>
              <a:rPr lang="pt-BR" alt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max</a:t>
            </a:r>
            <a:r>
              <a:rPr lang="pt-BR" altLang="pt-B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(q288; q288 - </a:t>
            </a:r>
            <a:r>
              <a:rPr lang="pt-BR" alt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qTVR</a:t>
            </a:r>
            <a:r>
              <a:rPr lang="pt-BR" altLang="pt-B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), onde </a:t>
            </a:r>
            <a:r>
              <a:rPr lang="pt-BR" alt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qTVR</a:t>
            </a:r>
            <a:r>
              <a:rPr lang="pt-BR" altLang="pt-B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= hidrogramas B e A alternados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5321996" y="4732795"/>
            <a:ext cx="6414201" cy="220053"/>
          </a:xfrm>
          <a:prstGeom prst="rect">
            <a:avLst/>
          </a:prstGeom>
          <a:noFill/>
          <a:ln w="28575">
            <a:solidFill>
              <a:srgbClr val="ED1A2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DD86F36A-B28E-A5AA-C721-3AA50773C54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6"/>
          <a:stretch/>
        </p:blipFill>
        <p:spPr>
          <a:xfrm>
            <a:off x="158689" y="6217573"/>
            <a:ext cx="2969342" cy="6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73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pe.gov.br/PublishingImages/Logos/logo-epe-az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683" y="277694"/>
            <a:ext cx="770435" cy="4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 flipV="1">
            <a:off x="335360" y="807912"/>
            <a:ext cx="11520000" cy="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299" y="225058"/>
            <a:ext cx="1089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C2440"/>
                </a:solidFill>
              </a:rPr>
              <a:t>Belo Monte (3/3)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972300" y="6525345"/>
            <a:ext cx="4884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A2A0719-6F2C-4089-A666-115FD58842DC}" type="slidenum">
              <a:rPr lang="pt-BR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</a:t>
            </a:fld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CABCF81-4E55-4822-8F73-B77A69063FD8}"/>
              </a:ext>
            </a:extLst>
          </p:cNvPr>
          <p:cNvSpPr txBox="1"/>
          <p:nvPr/>
        </p:nvSpPr>
        <p:spPr>
          <a:xfrm>
            <a:off x="359072" y="911713"/>
            <a:ext cx="4423240" cy="14219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 dirty="0">
                <a:latin typeface="+mj-lt"/>
                <a:cs typeface="Arial" panose="020B0604020202020204" pitchFamily="34" charset="0"/>
              </a:rPr>
              <a:t>Consideração de posto intermediário de vazões influenciando o nível do canal de fuga da UHE Belo Monte (posto 293).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5447" y="1247842"/>
            <a:ext cx="5562236" cy="5017322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877177" y="6356067"/>
            <a:ext cx="7637732" cy="30777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just" defTabSz="432008">
              <a:spcAft>
                <a:spcPts val="600"/>
              </a:spcAft>
              <a:buClr>
                <a:srgbClr val="254061"/>
              </a:buClr>
              <a:buSzPct val="120000"/>
              <a:defRPr/>
            </a:pPr>
            <a:r>
              <a:rPr lang="pt-BR" altLang="pt-B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Observação: q293 = 7% q288 (</a:t>
            </a:r>
            <a:r>
              <a:rPr lang="pt-BR" alt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Bacajá</a:t>
            </a:r>
            <a:r>
              <a:rPr lang="pt-BR" altLang="pt-B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) + min (</a:t>
            </a:r>
            <a:r>
              <a:rPr lang="pt-BR" alt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qTVR</a:t>
            </a:r>
            <a:r>
              <a:rPr lang="pt-BR" altLang="pt-B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, q288), onde </a:t>
            </a:r>
            <a:r>
              <a:rPr lang="pt-BR" alt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qTVR</a:t>
            </a:r>
            <a:r>
              <a:rPr lang="pt-BR" altLang="pt-B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= hidrogramas B e A alternados</a:t>
            </a:r>
          </a:p>
        </p:txBody>
      </p:sp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6F1154D4-AE1B-9A73-979A-F74D8BE361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6"/>
          <a:stretch/>
        </p:blipFill>
        <p:spPr>
          <a:xfrm>
            <a:off x="158689" y="6217573"/>
            <a:ext cx="2969342" cy="6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19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pe.gov.br/PublishingImages/Logos/logo-epe-az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683" y="277694"/>
            <a:ext cx="770435" cy="4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 flipV="1">
            <a:off x="335360" y="807912"/>
            <a:ext cx="11520000" cy="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299" y="225058"/>
            <a:ext cx="1089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C2440"/>
                </a:solidFill>
              </a:rPr>
              <a:t>Introdução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972300" y="6525345"/>
            <a:ext cx="4884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A2A0719-6F2C-4089-A666-115FD58842DC}" type="slidenum">
              <a:rPr lang="pt-BR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fld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CABCF81-4E55-4822-8F73-B77A69063FD8}"/>
              </a:ext>
            </a:extLst>
          </p:cNvPr>
          <p:cNvSpPr txBox="1"/>
          <p:nvPr/>
        </p:nvSpPr>
        <p:spPr>
          <a:xfrm>
            <a:off x="359072" y="911713"/>
            <a:ext cx="11459046" cy="419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 dirty="0">
                <a:cs typeface="Arial" panose="020B0604020202020204" pitchFamily="34" charset="0"/>
              </a:rPr>
              <a:t>Este material é um roteiro da parametrização que deve ser realizada nos casos de cálculo de garantia física a partir da conversão do caso NEWAVE em caso de energia firme SUISHI.</a:t>
            </a:r>
          </a:p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 parametrização aqui apresentada está de acordo com a Portaria MME/GM nº 43/2022, que define as premissas gerais a serem utilizadas na aplicação da metodologia definida na Portaria MME nº 101/2016, no que diz respeito ao cálculo da garantia física de energia de novas usinas hidrelétricas despachadas  centralizadamente.</a:t>
            </a:r>
          </a:p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 dirty="0">
                <a:latin typeface="+mj-lt"/>
                <a:cs typeface="Arial" panose="020B0604020202020204" pitchFamily="34" charset="0"/>
              </a:rPr>
              <a:t>Os decks SUISHI dos casos de garantia física disponibilizados no site da EPE já estão parametrizados.</a:t>
            </a:r>
          </a:p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 dirty="0">
                <a:latin typeface="+mj-lt"/>
                <a:cs typeface="Arial" panose="020B0604020202020204" pitchFamily="34" charset="0"/>
              </a:rPr>
              <a:t>Nesta revisão 3, o processo é exemplificado com a parametrização do </a:t>
            </a:r>
            <a:r>
              <a:rPr lang="pt-BR" altLang="pt-BR" sz="2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Caso de Cálculo de Garantia Física das UHEs Gov. José Richa (Salto Caxias), Gov. Ney </a:t>
            </a:r>
            <a:r>
              <a:rPr lang="pt-BR" altLang="pt-BR" sz="20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Aminthas</a:t>
            </a:r>
            <a:r>
              <a:rPr lang="pt-BR" altLang="pt-BR" sz="2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de Barros Braga (Segredo) e Gov. Bento Munhoz da Rocha Netto (Foz do Areia), </a:t>
            </a:r>
            <a:r>
              <a:rPr lang="pt-BR" altLang="pt-BR" sz="2000" dirty="0">
                <a:cs typeface="Arial" panose="020B0604020202020204" pitchFamily="34" charset="0"/>
              </a:rPr>
              <a:t>disponível</a:t>
            </a:r>
            <a:r>
              <a:rPr lang="pt-BR" altLang="pt-BR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pt-BR" altLang="pt-BR" sz="2000" dirty="0">
                <a:cs typeface="Arial" panose="020B0604020202020204" pitchFamily="34" charset="0"/>
              </a:rPr>
              <a:t>na página </a:t>
            </a:r>
            <a:r>
              <a:rPr lang="pt-BR" altLang="pt-BR" sz="2000" dirty="0">
                <a:cs typeface="Arial" panose="020B0604020202020204" pitchFamily="34" charset="0"/>
                <a:hlinkClick r:id="rId4"/>
              </a:rPr>
              <a:t>https://www.epe.gov.br/pt/publicacoes-dados-abertos/publicacoes/calculo-de-garantia-fisica-de-uhes-existentes</a:t>
            </a:r>
            <a:r>
              <a:rPr lang="pt-BR" altLang="pt-BR" sz="2000" dirty="0">
                <a:cs typeface="Arial" panose="020B0604020202020204" pitchFamily="34" charset="0"/>
              </a:rPr>
              <a:t> </a:t>
            </a:r>
            <a:r>
              <a:rPr lang="pt-BR" altLang="pt-BR" sz="2000" dirty="0">
                <a:latin typeface="+mj-lt"/>
                <a:cs typeface="Arial" panose="020B0604020202020204" pitchFamily="34" charset="0"/>
              </a:rPr>
              <a:t>na versão 16 do SUISHI.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72F824EB-386B-290C-FA44-C9EAC0F6272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6"/>
          <a:stretch/>
        </p:blipFill>
        <p:spPr>
          <a:xfrm>
            <a:off x="158689" y="6217573"/>
            <a:ext cx="2969342" cy="6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65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pe.gov.br/PublishingImages/Logos/logo-epe-az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683" y="277694"/>
            <a:ext cx="770435" cy="4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 flipV="1">
            <a:off x="335360" y="807912"/>
            <a:ext cx="11520000" cy="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299" y="225058"/>
            <a:ext cx="1089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C2440"/>
                </a:solidFill>
              </a:rPr>
              <a:t>Ilha Solteira e Três Irmãos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972300" y="6525345"/>
            <a:ext cx="4884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A2A0719-6F2C-4089-A666-115FD58842DC}" type="slidenum">
              <a:rPr lang="pt-BR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</a:t>
            </a:fld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CABCF81-4E55-4822-8F73-B77A69063FD8}"/>
              </a:ext>
            </a:extLst>
          </p:cNvPr>
          <p:cNvSpPr txBox="1"/>
          <p:nvPr/>
        </p:nvSpPr>
        <p:spPr>
          <a:xfrm>
            <a:off x="359072" y="911713"/>
            <a:ext cx="11459046" cy="4247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 dirty="0">
                <a:latin typeface="+mj-lt"/>
                <a:cs typeface="Arial" panose="020B0604020202020204" pitchFamily="34" charset="0"/>
              </a:rPr>
              <a:t>Consideração do mesmo nível de montante para as </a:t>
            </a:r>
            <a:r>
              <a:rPr lang="pt-BR" altLang="pt-BR" sz="2000" dirty="0" err="1">
                <a:latin typeface="+mj-lt"/>
                <a:cs typeface="Arial" panose="020B0604020202020204" pitchFamily="34" charset="0"/>
              </a:rPr>
              <a:t>UHEs</a:t>
            </a:r>
            <a:r>
              <a:rPr lang="pt-BR" altLang="pt-BR" sz="2000" dirty="0">
                <a:latin typeface="+mj-lt"/>
                <a:cs typeface="Arial" panose="020B0604020202020204" pitchFamily="34" charset="0"/>
              </a:rPr>
              <a:t> Ilha Solteira e Três Irmãos.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6258" y="1380705"/>
            <a:ext cx="7472084" cy="5421639"/>
          </a:xfrm>
          <a:prstGeom prst="rect">
            <a:avLst/>
          </a:prstGeom>
        </p:spPr>
      </p:pic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2FCCF6F1-05E7-0C87-6938-B28258481D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6"/>
          <a:stretch/>
        </p:blipFill>
        <p:spPr>
          <a:xfrm>
            <a:off x="158689" y="6217573"/>
            <a:ext cx="2969342" cy="6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97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CABCF81-4E55-4822-8F73-B77A69063FD8}"/>
              </a:ext>
            </a:extLst>
          </p:cNvPr>
          <p:cNvSpPr txBox="1"/>
          <p:nvPr/>
        </p:nvSpPr>
        <p:spPr>
          <a:xfrm>
            <a:off x="345299" y="914424"/>
            <a:ext cx="11472819" cy="74174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 dirty="0">
                <a:latin typeface="+mj-lt"/>
                <a:cs typeface="Arial" panose="020B0604020202020204" pitchFamily="34" charset="0"/>
              </a:rPr>
              <a:t>Consideração das Regras de Operação do Rio São Francisco, estabelecidas na Resolução ANA nº 2.081, de 04 de dezembro de 2017, aplicadas em todo o histórico de simulação.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B687BD4-E8CF-44B8-96A4-FF4DAB26B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782" y="2025697"/>
            <a:ext cx="5160872" cy="4128697"/>
          </a:xfrm>
          <a:prstGeom prst="rect">
            <a:avLst/>
          </a:prstGeom>
        </p:spPr>
      </p:pic>
      <p:pic>
        <p:nvPicPr>
          <p:cNvPr id="2" name="Picture 2" descr="http://www.epe.gov.br/PublishingImages/Logos/logo-epe-azu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683" y="277694"/>
            <a:ext cx="770435" cy="4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 flipV="1">
            <a:off x="335360" y="807912"/>
            <a:ext cx="11520000" cy="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299" y="225058"/>
            <a:ext cx="1089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C2440"/>
                </a:solidFill>
              </a:rPr>
              <a:t>Regras de Operação do São Francisco (1/2)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972300" y="6525345"/>
            <a:ext cx="4884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A2A0719-6F2C-4089-A666-115FD58842DC}" type="slidenum">
              <a:rPr lang="pt-BR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21</a:t>
            </a:fld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CABCF81-4E55-4822-8F73-B77A69063FD8}"/>
              </a:ext>
            </a:extLst>
          </p:cNvPr>
          <p:cNvSpPr txBox="1"/>
          <p:nvPr/>
        </p:nvSpPr>
        <p:spPr>
          <a:xfrm>
            <a:off x="8639591" y="5413503"/>
            <a:ext cx="2140262" cy="830997"/>
          </a:xfrm>
          <a:prstGeom prst="rect">
            <a:avLst/>
          </a:prstGeom>
          <a:noFill/>
          <a:ln w="19050">
            <a:solidFill>
              <a:srgbClr val="953735"/>
            </a:solidFill>
          </a:ln>
        </p:spPr>
        <p:txBody>
          <a:bodyPr wrap="square" rtlCol="0" anchor="t">
            <a:spAutoFit/>
          </a:bodyPr>
          <a:lstStyle/>
          <a:p>
            <a:pPr algn="ctr" defTabSz="432008">
              <a:spcAft>
                <a:spcPts val="600"/>
              </a:spcAft>
              <a:buClr>
                <a:srgbClr val="254061"/>
              </a:buClr>
              <a:buSzPct val="120000"/>
              <a:defRPr/>
            </a:pPr>
            <a:r>
              <a:rPr lang="pt-BR" altLang="pt-BR" sz="1600" dirty="0">
                <a:solidFill>
                  <a:srgbClr val="953735"/>
                </a:solidFill>
                <a:latin typeface="+mj-lt"/>
                <a:cs typeface="Arial" panose="020B0604020202020204" pitchFamily="34" charset="0"/>
              </a:rPr>
              <a:t>Passo 2: selecionar o último período possível nas caixas de seleção</a:t>
            </a:r>
          </a:p>
        </p:txBody>
      </p:sp>
      <p:cxnSp>
        <p:nvCxnSpPr>
          <p:cNvPr id="14" name="Conector de seta reta 13"/>
          <p:cNvCxnSpPr>
            <a:cxnSpLocks/>
          </p:cNvCxnSpPr>
          <p:nvPr/>
        </p:nvCxnSpPr>
        <p:spPr>
          <a:xfrm>
            <a:off x="6593576" y="5096974"/>
            <a:ext cx="1929639" cy="520483"/>
          </a:xfrm>
          <a:prstGeom prst="straightConnector1">
            <a:avLst/>
          </a:prstGeom>
          <a:ln>
            <a:solidFill>
              <a:srgbClr val="9537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E4A202F0-F2C1-85CC-60EF-56B4360208A2}"/>
              </a:ext>
            </a:extLst>
          </p:cNvPr>
          <p:cNvSpPr txBox="1"/>
          <p:nvPr/>
        </p:nvSpPr>
        <p:spPr>
          <a:xfrm>
            <a:off x="3562883" y="1635548"/>
            <a:ext cx="4464670" cy="338554"/>
          </a:xfrm>
          <a:prstGeom prst="rect">
            <a:avLst/>
          </a:prstGeom>
          <a:noFill/>
          <a:ln w="19050">
            <a:solidFill>
              <a:srgbClr val="953735"/>
            </a:solidFill>
          </a:ln>
        </p:spPr>
        <p:txBody>
          <a:bodyPr wrap="square" rtlCol="0" anchor="t">
            <a:spAutoFit/>
          </a:bodyPr>
          <a:lstStyle/>
          <a:p>
            <a:pPr algn="ctr" defTabSz="432008">
              <a:buClr>
                <a:srgbClr val="254061"/>
              </a:buClr>
              <a:buSzPct val="120000"/>
              <a:defRPr/>
            </a:pPr>
            <a:r>
              <a:rPr lang="pt-BR" altLang="pt-BR" sz="1600" dirty="0">
                <a:solidFill>
                  <a:srgbClr val="953735"/>
                </a:solidFill>
                <a:latin typeface="+mj-lt"/>
                <a:cs typeface="Arial" panose="020B0604020202020204" pitchFamily="34" charset="0"/>
              </a:rPr>
              <a:t>Passo 1: acionar o </a:t>
            </a:r>
            <a:r>
              <a:rPr lang="pt-BR" altLang="pt-BR" sz="1600" dirty="0" err="1">
                <a:solidFill>
                  <a:srgbClr val="953735"/>
                </a:solidFill>
                <a:latin typeface="+mj-lt"/>
                <a:cs typeface="Arial" panose="020B0604020202020204" pitchFamily="34" charset="0"/>
              </a:rPr>
              <a:t>flag</a:t>
            </a:r>
            <a:r>
              <a:rPr lang="pt-BR" altLang="pt-BR" sz="1600" dirty="0">
                <a:solidFill>
                  <a:srgbClr val="953735"/>
                </a:solidFill>
                <a:latin typeface="+mj-lt"/>
                <a:cs typeface="Arial" panose="020B0604020202020204" pitchFamily="34" charset="0"/>
              </a:rPr>
              <a:t> na janela “Dados do Caso”</a:t>
            </a: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348C7C4F-1853-C479-893A-206736EC10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6"/>
          <a:stretch/>
        </p:blipFill>
        <p:spPr>
          <a:xfrm>
            <a:off x="158689" y="6217573"/>
            <a:ext cx="2969342" cy="6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53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F698B5FE-7D17-30D0-EA86-312D036A6B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566"/>
          <a:stretch/>
        </p:blipFill>
        <p:spPr>
          <a:xfrm>
            <a:off x="5052706" y="4882392"/>
            <a:ext cx="6475484" cy="1923787"/>
          </a:xfrm>
          <a:prstGeom prst="rect">
            <a:avLst/>
          </a:prstGeom>
        </p:spPr>
      </p:pic>
      <p:pic>
        <p:nvPicPr>
          <p:cNvPr id="2" name="Picture 2" descr="http://www.epe.gov.br/PublishingImages/Logos/logo-epe-azu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683" y="277694"/>
            <a:ext cx="770435" cy="4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 flipV="1">
            <a:off x="335360" y="807912"/>
            <a:ext cx="11520000" cy="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299" y="225058"/>
            <a:ext cx="1089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C2440"/>
                </a:solidFill>
              </a:rPr>
              <a:t>Regras de Operação do São Francisco (2/2)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972300" y="6525345"/>
            <a:ext cx="4884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A2A0719-6F2C-4089-A666-115FD58842DC}" type="slidenum">
              <a:rPr lang="pt-BR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22</a:t>
            </a:fld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CABCF81-4E55-4822-8F73-B77A69063FD8}"/>
              </a:ext>
            </a:extLst>
          </p:cNvPr>
          <p:cNvSpPr txBox="1"/>
          <p:nvPr/>
        </p:nvSpPr>
        <p:spPr>
          <a:xfrm>
            <a:off x="359072" y="911713"/>
            <a:ext cx="4540099" cy="45520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 dirty="0">
                <a:solidFill>
                  <a:srgbClr val="000000"/>
                </a:solidFill>
                <a:cs typeface="Arial" panose="020B0604020202020204" pitchFamily="34" charset="0"/>
              </a:rPr>
              <a:t>Para o ano de 2023 devem ser usadas as curvas de operação conforme a Nota Técnica ONS 0118/2022 “Curvas de Segurança para os Reservatórios das UHE Três Marias e UHE Sobradinho para o Período Hidrológico 2022-2023”. Os decks SUISHI da EPE acompanham a última curva guia vigente.</a:t>
            </a:r>
          </a:p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As regras completas podem ser visualizadas tanto na janela “Regras de Operação do Rio São Francisco” quanto no arquivo regrasf.dat após a exportação dos arquivos SUISHI.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D25C044-D8BE-8993-CE45-00D229F02B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2706" y="1481863"/>
            <a:ext cx="6475484" cy="3385584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DD3749C4-7C1C-C724-D31B-0C6C8B5BB133}"/>
              </a:ext>
            </a:extLst>
          </p:cNvPr>
          <p:cNvSpPr txBox="1"/>
          <p:nvPr/>
        </p:nvSpPr>
        <p:spPr>
          <a:xfrm>
            <a:off x="5078404" y="871094"/>
            <a:ext cx="6424088" cy="584775"/>
          </a:xfrm>
          <a:prstGeom prst="rect">
            <a:avLst/>
          </a:prstGeom>
          <a:noFill/>
          <a:ln w="19050">
            <a:solidFill>
              <a:srgbClr val="953735"/>
            </a:solidFill>
          </a:ln>
        </p:spPr>
        <p:txBody>
          <a:bodyPr wrap="square" rtlCol="0" anchor="t">
            <a:spAutoFit/>
          </a:bodyPr>
          <a:lstStyle/>
          <a:p>
            <a:pPr algn="ctr" defTabSz="432008">
              <a:buClr>
                <a:srgbClr val="254061"/>
              </a:buClr>
              <a:buSzPct val="120000"/>
              <a:defRPr/>
            </a:pPr>
            <a:r>
              <a:rPr lang="pt-BR" altLang="pt-BR" sz="1600" dirty="0">
                <a:solidFill>
                  <a:srgbClr val="953735"/>
                </a:solidFill>
                <a:latin typeface="+mj-lt"/>
                <a:cs typeface="Arial" panose="020B0604020202020204" pitchFamily="34" charset="0"/>
              </a:rPr>
              <a:t>Passo 3: atualizar as curvas de operação de Três Marias e Sobradinho na janela “Regras de Operação do Rio São Francisco” conforme tabelas abaixo</a:t>
            </a: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CA9B850A-66D7-0791-8E12-71C8A879902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6"/>
          <a:stretch/>
        </p:blipFill>
        <p:spPr>
          <a:xfrm>
            <a:off x="158689" y="6217573"/>
            <a:ext cx="2969342" cy="6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383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3646103-5A47-FFF0-8BF2-E0C402158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98" y="3162680"/>
            <a:ext cx="3900144" cy="3120115"/>
          </a:xfrm>
          <a:prstGeom prst="rect">
            <a:avLst/>
          </a:prstGeom>
        </p:spPr>
      </p:pic>
      <p:pic>
        <p:nvPicPr>
          <p:cNvPr id="2" name="Picture 2" descr="http://www.epe.gov.br/PublishingImages/Logos/logo-epe-azu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683" y="277694"/>
            <a:ext cx="770435" cy="4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 flipV="1">
            <a:off x="335360" y="807912"/>
            <a:ext cx="11520000" cy="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299" y="225058"/>
            <a:ext cx="1089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C2440"/>
                </a:solidFill>
              </a:rPr>
              <a:t>Desligamento da 2ª casa de força de Tucuruí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972300" y="6525345"/>
            <a:ext cx="4884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A2A0719-6F2C-4089-A666-115FD58842DC}" type="slidenum">
              <a:rPr lang="pt-BR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23</a:t>
            </a:fld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CABCF81-4E55-4822-8F73-B77A69063FD8}"/>
              </a:ext>
            </a:extLst>
          </p:cNvPr>
          <p:cNvSpPr txBox="1"/>
          <p:nvPr/>
        </p:nvSpPr>
        <p:spPr>
          <a:xfrm>
            <a:off x="359072" y="911713"/>
            <a:ext cx="11459046" cy="74174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 dirty="0">
                <a:latin typeface="+mj-lt"/>
                <a:cs typeface="Arial" panose="020B0604020202020204" pitchFamily="34" charset="0"/>
              </a:rPr>
              <a:t>Representação das condições de desligamento da segunda casa de força de Tucuruí no modelo SUISHI, através da funcionalidade potência máxima x cota.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CABCF81-4E55-4822-8F73-B77A69063FD8}"/>
              </a:ext>
            </a:extLst>
          </p:cNvPr>
          <p:cNvSpPr txBox="1"/>
          <p:nvPr/>
        </p:nvSpPr>
        <p:spPr>
          <a:xfrm>
            <a:off x="452627" y="2789075"/>
            <a:ext cx="4509242" cy="338554"/>
          </a:xfrm>
          <a:prstGeom prst="rect">
            <a:avLst/>
          </a:prstGeom>
          <a:noFill/>
          <a:ln w="19050">
            <a:solidFill>
              <a:srgbClr val="953735"/>
            </a:solidFill>
          </a:ln>
        </p:spPr>
        <p:txBody>
          <a:bodyPr wrap="square" rtlCol="0" anchor="t">
            <a:spAutoFit/>
          </a:bodyPr>
          <a:lstStyle/>
          <a:p>
            <a:pPr algn="ctr" defTabSz="432008">
              <a:buClr>
                <a:srgbClr val="254061"/>
              </a:buClr>
              <a:buSzPct val="120000"/>
              <a:defRPr/>
            </a:pPr>
            <a:r>
              <a:rPr lang="pt-BR" altLang="pt-BR" sz="1600" dirty="0">
                <a:solidFill>
                  <a:srgbClr val="953735"/>
                </a:solidFill>
                <a:latin typeface="+mj-lt"/>
                <a:cs typeface="Arial" panose="020B0604020202020204" pitchFamily="34" charset="0"/>
              </a:rPr>
              <a:t>Passo 1: acionar o </a:t>
            </a:r>
            <a:r>
              <a:rPr lang="pt-BR" altLang="pt-BR" sz="1600" dirty="0" err="1">
                <a:solidFill>
                  <a:srgbClr val="953735"/>
                </a:solidFill>
                <a:latin typeface="+mj-lt"/>
                <a:cs typeface="Arial" panose="020B0604020202020204" pitchFamily="34" charset="0"/>
              </a:rPr>
              <a:t>flag</a:t>
            </a:r>
            <a:r>
              <a:rPr lang="pt-BR" altLang="pt-BR" sz="1600" dirty="0">
                <a:solidFill>
                  <a:srgbClr val="953735"/>
                </a:solidFill>
                <a:latin typeface="+mj-lt"/>
                <a:cs typeface="Arial" panose="020B0604020202020204" pitchFamily="34" charset="0"/>
              </a:rPr>
              <a:t> na janela “Dados do Caso”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CABCF81-4E55-4822-8F73-B77A69063FD8}"/>
              </a:ext>
            </a:extLst>
          </p:cNvPr>
          <p:cNvSpPr txBox="1"/>
          <p:nvPr/>
        </p:nvSpPr>
        <p:spPr>
          <a:xfrm>
            <a:off x="6237071" y="3401036"/>
            <a:ext cx="4343088" cy="584775"/>
          </a:xfrm>
          <a:prstGeom prst="rect">
            <a:avLst/>
          </a:prstGeom>
          <a:noFill/>
          <a:ln w="19050">
            <a:solidFill>
              <a:srgbClr val="953735"/>
            </a:solidFill>
          </a:ln>
        </p:spPr>
        <p:txBody>
          <a:bodyPr wrap="square" rtlCol="0" anchor="t">
            <a:spAutoFit/>
          </a:bodyPr>
          <a:lstStyle/>
          <a:p>
            <a:pPr algn="ctr" defTabSz="432008">
              <a:spcAft>
                <a:spcPts val="600"/>
              </a:spcAft>
              <a:buClr>
                <a:srgbClr val="254061"/>
              </a:buClr>
              <a:buSzPct val="120000"/>
              <a:defRPr/>
            </a:pPr>
            <a:r>
              <a:rPr lang="pt-BR" altLang="pt-BR" sz="1600" dirty="0">
                <a:solidFill>
                  <a:srgbClr val="953735"/>
                </a:solidFill>
                <a:latin typeface="+mj-lt"/>
                <a:cs typeface="Arial" panose="020B0604020202020204" pitchFamily="34" charset="0"/>
              </a:rPr>
              <a:t>Passo 2: preencher a janela “Regras de Operação – Potência x Cota” conforme tabela abaixo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1869" y="4088881"/>
            <a:ext cx="6893492" cy="1821062"/>
          </a:xfrm>
          <a:prstGeom prst="rect">
            <a:avLst/>
          </a:prstGeom>
        </p:spPr>
      </p:pic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E93C42C1-348F-BF4D-CEF1-2EFAD1F09C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6"/>
          <a:stretch/>
        </p:blipFill>
        <p:spPr>
          <a:xfrm>
            <a:off x="158689" y="6217573"/>
            <a:ext cx="2969342" cy="656690"/>
          </a:xfrm>
          <a:prstGeom prst="rect">
            <a:avLst/>
          </a:prstGeom>
        </p:spPr>
      </p:pic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0C637DD3-5C28-8394-820C-284EF5EB78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716705"/>
              </p:ext>
            </p:extLst>
          </p:nvPr>
        </p:nvGraphicFramePr>
        <p:xfrm>
          <a:off x="939932" y="1728456"/>
          <a:ext cx="5292725" cy="762000"/>
        </p:xfrm>
        <a:graphic>
          <a:graphicData uri="http://schemas.openxmlformats.org/drawingml/2006/table">
            <a:tbl>
              <a:tblPr firstRow="1" firstCol="1" bandRow="1"/>
              <a:tblGrid>
                <a:gridCol w="1764665">
                  <a:extLst>
                    <a:ext uri="{9D8B030D-6E8A-4147-A177-3AD203B41FA5}">
                      <a16:colId xmlns:a16="http://schemas.microsoft.com/office/drawing/2014/main" val="473350738"/>
                    </a:ext>
                  </a:extLst>
                </a:gridCol>
                <a:gridCol w="1764030">
                  <a:extLst>
                    <a:ext uri="{9D8B030D-6E8A-4147-A177-3AD203B41FA5}">
                      <a16:colId xmlns:a16="http://schemas.microsoft.com/office/drawing/2014/main" val="3301254336"/>
                    </a:ext>
                  </a:extLst>
                </a:gridCol>
                <a:gridCol w="1764030">
                  <a:extLst>
                    <a:ext uri="{9D8B030D-6E8A-4147-A177-3AD203B41FA5}">
                      <a16:colId xmlns:a16="http://schemas.microsoft.com/office/drawing/2014/main" val="1714240828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Cota de Operação </a:t>
                      </a:r>
                      <a:br>
                        <a:rPr lang="pt-BR" sz="1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t-BR" sz="1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(m)</a:t>
                      </a:r>
                      <a:endParaRPr lang="pt-BR" sz="1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Unidades em funcionamento na Casa de Força 2</a:t>
                      </a:r>
                      <a:endParaRPr lang="pt-BR" sz="1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Potência Máxima Operativa (MW)</a:t>
                      </a:r>
                      <a:endParaRPr lang="pt-BR" sz="1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557671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51,6 ≤ cota &lt; 60,5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4245,0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436356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/>
                      <a:r>
                        <a:rPr lang="pt-BR" sz="1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60,5 ≤ Cota &lt; 62,0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5805,0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1267451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62,0 ≤ Cota ≤ 74,0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8535,0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957466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A7F64D8C-6CA0-C56B-A118-381045D8D885}"/>
              </a:ext>
            </a:extLst>
          </p:cNvPr>
          <p:cNvSpPr txBox="1"/>
          <p:nvPr/>
        </p:nvSpPr>
        <p:spPr>
          <a:xfrm>
            <a:off x="6512653" y="1621444"/>
            <a:ext cx="4997042" cy="976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defRPr/>
            </a:pPr>
            <a:r>
              <a:rPr lang="pt-BR" altLang="pt-BR" sz="1800" dirty="0">
                <a:latin typeface="+mj-lt"/>
                <a:cs typeface="Arial" panose="020B0604020202020204" pitchFamily="34" charset="0"/>
              </a:rPr>
              <a:t>Fonte: Nota Técnica ONS 0063/2022 “Curva Referencial de Deplecionamento da UHE Tucuruí para o Período de Julho a Dezembro de 2022”.</a:t>
            </a:r>
          </a:p>
        </p:txBody>
      </p:sp>
    </p:spTree>
    <p:extLst>
      <p:ext uri="{BB962C8B-B14F-4D97-AF65-F5344CB8AC3E}">
        <p14:creationId xmlns:p14="http://schemas.microsoft.com/office/powerpoint/2010/main" val="2988792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pe.gov.br/PublishingImages/Logos/logo-epe-az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683" y="277694"/>
            <a:ext cx="770435" cy="4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 flipV="1">
            <a:off x="335360" y="807912"/>
            <a:ext cx="11520000" cy="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299" y="225058"/>
            <a:ext cx="1089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C2440"/>
                </a:solidFill>
              </a:rPr>
              <a:t>Regras de Operação dos rios Tocantins e Paranapanema (1/2)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972300" y="6525345"/>
            <a:ext cx="4884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A2A0719-6F2C-4089-A666-115FD58842DC}" type="slidenum">
              <a:rPr lang="pt-BR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24</a:t>
            </a:fld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CABCF81-4E55-4822-8F73-B77A69063FD8}"/>
              </a:ext>
            </a:extLst>
          </p:cNvPr>
          <p:cNvSpPr txBox="1"/>
          <p:nvPr/>
        </p:nvSpPr>
        <p:spPr>
          <a:xfrm>
            <a:off x="359072" y="911713"/>
            <a:ext cx="11459046" cy="38795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 dirty="0">
                <a:latin typeface="+mj-lt"/>
                <a:cs typeface="Arial" panose="020B0604020202020204" pitchFamily="34" charset="0"/>
              </a:rPr>
              <a:t>Representação das restrições de vazão máxima das usinas Serra da Mesa, </a:t>
            </a:r>
            <a:r>
              <a:rPr lang="pt-BR" altLang="pt-BR" sz="2000" dirty="0" err="1">
                <a:latin typeface="+mj-lt"/>
                <a:cs typeface="Arial" panose="020B0604020202020204" pitchFamily="34" charset="0"/>
              </a:rPr>
              <a:t>Jurumirim</a:t>
            </a:r>
            <a:r>
              <a:rPr lang="pt-BR" altLang="pt-BR" sz="2000" dirty="0">
                <a:latin typeface="+mj-lt"/>
                <a:cs typeface="Arial" panose="020B0604020202020204" pitchFamily="34" charset="0"/>
              </a:rPr>
              <a:t> (A. A. </a:t>
            </a:r>
            <a:r>
              <a:rPr lang="pt-BR" altLang="pt-BR" sz="2000" dirty="0" err="1">
                <a:latin typeface="+mj-lt"/>
                <a:cs typeface="Arial" panose="020B0604020202020204" pitchFamily="34" charset="0"/>
              </a:rPr>
              <a:t>Laydner</a:t>
            </a:r>
            <a:r>
              <a:rPr lang="pt-BR" altLang="pt-BR" sz="2000" dirty="0">
                <a:latin typeface="+mj-lt"/>
                <a:cs typeface="Arial" panose="020B0604020202020204" pitchFamily="34" charset="0"/>
              </a:rPr>
              <a:t>), Chavantes e Capivara no modelo SUISHI através da funcionalidade defluência x cota.</a:t>
            </a:r>
          </a:p>
          <a:p>
            <a:pPr marL="742950" lvl="1" indent="-285750" algn="just" defTabSz="432008">
              <a:lnSpc>
                <a:spcPct val="108000"/>
              </a:lnSpc>
              <a:spcAft>
                <a:spcPts val="6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 dirty="0">
                <a:latin typeface="+mj-lt"/>
                <a:cs typeface="Arial" panose="020B0604020202020204" pitchFamily="34" charset="0"/>
              </a:rPr>
              <a:t>As condições de operação para o Sistema Hídrico do Rio Tocantins foram estabelecidas na Resolução ANA nº 70, de 19 de abril de 2021, com entrada em vigor a partir de 1 de dezembro de 2021; e</a:t>
            </a:r>
          </a:p>
          <a:p>
            <a:pPr marL="742950" lvl="1" indent="-285750" algn="just" defTabSz="432008">
              <a:lnSpc>
                <a:spcPct val="108000"/>
              </a:lnSpc>
              <a:spcAft>
                <a:spcPts val="6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 dirty="0">
                <a:latin typeface="+mj-lt"/>
                <a:cs typeface="Arial" panose="020B0604020202020204" pitchFamily="34" charset="0"/>
              </a:rPr>
              <a:t>As condições de operação para os Aproveitamentos Hidrelétricos de </a:t>
            </a:r>
            <a:r>
              <a:rPr lang="pt-BR" altLang="pt-BR" sz="2000" dirty="0" err="1">
                <a:latin typeface="+mj-lt"/>
                <a:cs typeface="Arial" panose="020B0604020202020204" pitchFamily="34" charset="0"/>
              </a:rPr>
              <a:t>Jurumirim</a:t>
            </a:r>
            <a:r>
              <a:rPr lang="pt-BR" altLang="pt-BR" sz="2000" dirty="0">
                <a:latin typeface="+mj-lt"/>
                <a:cs typeface="Arial" panose="020B0604020202020204" pitchFamily="34" charset="0"/>
              </a:rPr>
              <a:t>, Chavantes e Capivara, integrantes do Sistema Hídrico do Rio Paranapanema, foram estabelecidas na Resolução ANA nº 132, de 10 de outubro de 2022, com entrada em vigor a partir de 1 de janeiro de 2023.</a:t>
            </a:r>
          </a:p>
          <a:p>
            <a:pPr marL="1200150" lvl="2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1400" dirty="0">
                <a:latin typeface="+mj-lt"/>
                <a:cs typeface="Arial" panose="020B0604020202020204" pitchFamily="34" charset="0"/>
              </a:rPr>
              <a:t>Observação: A vazão defluente máxima de 90 m³/s definida para a faixa de restrição da UHE A. A. </a:t>
            </a:r>
            <a:r>
              <a:rPr lang="pt-BR" altLang="pt-BR" sz="1400" dirty="0" err="1">
                <a:latin typeface="+mj-lt"/>
                <a:cs typeface="Arial" panose="020B0604020202020204" pitchFamily="34" charset="0"/>
              </a:rPr>
              <a:t>Laydner</a:t>
            </a:r>
            <a:r>
              <a:rPr lang="pt-BR" altLang="pt-BR" sz="1400" dirty="0">
                <a:latin typeface="+mj-lt"/>
                <a:cs typeface="Arial" panose="020B0604020202020204" pitchFamily="34" charset="0"/>
              </a:rPr>
              <a:t> (</a:t>
            </a:r>
            <a:r>
              <a:rPr lang="pt-BR" altLang="pt-BR" sz="1400" dirty="0" err="1">
                <a:latin typeface="+mj-lt"/>
                <a:cs typeface="Arial" panose="020B0604020202020204" pitchFamily="34" charset="0"/>
              </a:rPr>
              <a:t>Jurumirim</a:t>
            </a:r>
            <a:r>
              <a:rPr lang="pt-BR" altLang="pt-BR" sz="1400" dirty="0">
                <a:latin typeface="+mj-lt"/>
                <a:cs typeface="Arial" panose="020B0604020202020204" pitchFamily="34" charset="0"/>
              </a:rPr>
              <a:t>) é menor que a vazão defluente mínima de 147 m³/s, definida no Contrato de Concessão nº 76/1999 e atualmente registrada no FSAR-H 405-2018. Observado o artigo 13 da Resolução ANA nº 132/2022, que indica que deve ser atendida a vazão mínima mais restritiva, a vazão máxima da faixa de restrição foi majorada para 147 m³/s, menor valor compatível com a vazão mínima vigente e igual ao valor da faixa de alerta. Dessa forma, as faixas de alerta e restrição foram representadas juntas no SUISHI. </a:t>
            </a:r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37A58E2A-102F-294D-CFEA-2ED94EF00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041245"/>
              </p:ext>
            </p:extLst>
          </p:nvPr>
        </p:nvGraphicFramePr>
        <p:xfrm>
          <a:off x="1666643" y="4757677"/>
          <a:ext cx="8857434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0333">
                  <a:extLst>
                    <a:ext uri="{9D8B030D-6E8A-4147-A177-3AD203B41FA5}">
                      <a16:colId xmlns:a16="http://schemas.microsoft.com/office/drawing/2014/main" val="3345283882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423317297"/>
                    </a:ext>
                  </a:extLst>
                </a:gridCol>
                <a:gridCol w="2419350">
                  <a:extLst>
                    <a:ext uri="{9D8B030D-6E8A-4147-A177-3AD203B41FA5}">
                      <a16:colId xmlns:a16="http://schemas.microsoft.com/office/drawing/2014/main" val="4257621845"/>
                    </a:ext>
                  </a:extLst>
                </a:gridCol>
                <a:gridCol w="1771651">
                  <a:extLst>
                    <a:ext uri="{9D8B030D-6E8A-4147-A177-3AD203B41FA5}">
                      <a16:colId xmlns:a16="http://schemas.microsoft.com/office/drawing/2014/main" val="2247802845"/>
                    </a:ext>
                  </a:extLst>
                </a:gridCol>
              </a:tblGrid>
              <a:tr h="309977">
                <a:tc>
                  <a:txBody>
                    <a:bodyPr/>
                    <a:lstStyle/>
                    <a:p>
                      <a:r>
                        <a:rPr lang="pt-BR" sz="1600" dirty="0"/>
                        <a:t>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Usinas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Documento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Entrada em vigor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940873"/>
                  </a:ext>
                </a:extLst>
              </a:tr>
              <a:tr h="535029">
                <a:tc>
                  <a:txBody>
                    <a:bodyPr/>
                    <a:lstStyle/>
                    <a:p>
                      <a:r>
                        <a:rPr lang="pt-BR" sz="1600" dirty="0"/>
                        <a:t>Tocantins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Serra da Mesa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altLang="pt-B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Resolução ANA nº 70, </a:t>
                      </a:r>
                    </a:p>
                    <a:p>
                      <a:r>
                        <a:rPr lang="pt-BR" altLang="pt-B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 19 de abril de 2021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01/12/2021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479144"/>
                  </a:ext>
                </a:extLst>
              </a:tr>
              <a:tr h="535029">
                <a:tc>
                  <a:txBody>
                    <a:bodyPr/>
                    <a:lstStyle/>
                    <a:p>
                      <a:r>
                        <a:rPr lang="pt-BR" sz="1600" dirty="0"/>
                        <a:t>Paranapanema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altLang="pt-BR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Jurumirim</a:t>
                      </a:r>
                      <a:r>
                        <a:rPr lang="pt-BR" altLang="pt-B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 Chavantes e Capivara 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altLang="pt-B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Resolução ANA nº 132, </a:t>
                      </a:r>
                    </a:p>
                    <a:p>
                      <a:r>
                        <a:rPr lang="pt-BR" altLang="pt-B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 10 de outubro de 2022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01/01/2023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661300"/>
                  </a:ext>
                </a:extLst>
              </a:tr>
            </a:tbl>
          </a:graphicData>
        </a:graphic>
      </p:graphicFrame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7D5CAE4F-46CC-E905-0ABD-940B03B8D3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6"/>
          <a:stretch/>
        </p:blipFill>
        <p:spPr>
          <a:xfrm>
            <a:off x="158689" y="6217573"/>
            <a:ext cx="2969342" cy="6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25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77A19782-5547-ECCC-01C2-955AE7BFB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283" y="1487614"/>
            <a:ext cx="6715645" cy="152876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38EBFEC-F3F2-C283-2077-E8657612A11B}"/>
              </a:ext>
            </a:extLst>
          </p:cNvPr>
          <p:cNvSpPr txBox="1"/>
          <p:nvPr/>
        </p:nvSpPr>
        <p:spPr>
          <a:xfrm>
            <a:off x="359072" y="911713"/>
            <a:ext cx="4574429" cy="57127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endParaRPr lang="pt-BR" altLang="pt-BR" sz="1600" dirty="0">
              <a:latin typeface="+mj-lt"/>
              <a:cs typeface="Arial" panose="020B0604020202020204" pitchFamily="34" charset="0"/>
            </a:endParaRPr>
          </a:p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endParaRPr lang="pt-BR" altLang="pt-BR" sz="1600" dirty="0">
              <a:latin typeface="+mj-lt"/>
              <a:cs typeface="Arial" panose="020B0604020202020204" pitchFamily="34" charset="0"/>
            </a:endParaRPr>
          </a:p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endParaRPr lang="pt-BR" altLang="pt-BR" sz="1600" dirty="0">
              <a:latin typeface="+mj-lt"/>
              <a:cs typeface="Arial" panose="020B0604020202020204" pitchFamily="34" charset="0"/>
            </a:endParaRPr>
          </a:p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endParaRPr lang="pt-BR" altLang="pt-BR" sz="1600" dirty="0">
              <a:latin typeface="+mj-lt"/>
              <a:cs typeface="Arial" panose="020B0604020202020204" pitchFamily="34" charset="0"/>
            </a:endParaRPr>
          </a:p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endParaRPr lang="pt-BR" altLang="pt-BR" sz="1600" dirty="0">
              <a:latin typeface="+mj-lt"/>
              <a:cs typeface="Arial" panose="020B0604020202020204" pitchFamily="34" charset="0"/>
            </a:endParaRPr>
          </a:p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endParaRPr lang="pt-BR" altLang="pt-BR" sz="1600" dirty="0">
              <a:latin typeface="+mj-lt"/>
              <a:cs typeface="Arial" panose="020B0604020202020204" pitchFamily="34" charset="0"/>
            </a:endParaRPr>
          </a:p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endParaRPr lang="pt-BR" altLang="pt-BR" sz="1600" dirty="0">
              <a:latin typeface="+mj-lt"/>
              <a:cs typeface="Arial" panose="020B0604020202020204" pitchFamily="34" charset="0"/>
            </a:endParaRPr>
          </a:p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endParaRPr lang="pt-BR" altLang="pt-BR" sz="1600" dirty="0">
              <a:latin typeface="+mj-lt"/>
              <a:cs typeface="Arial" panose="020B0604020202020204" pitchFamily="34" charset="0"/>
            </a:endParaRPr>
          </a:p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endParaRPr lang="pt-BR" altLang="pt-BR" sz="1600" dirty="0">
              <a:latin typeface="+mj-lt"/>
              <a:cs typeface="Arial" panose="020B0604020202020204" pitchFamily="34" charset="0"/>
            </a:endParaRPr>
          </a:p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endParaRPr lang="pt-BR" altLang="pt-BR" sz="1600" dirty="0">
              <a:latin typeface="+mj-lt"/>
              <a:cs typeface="Arial" panose="020B0604020202020204" pitchFamily="34" charset="0"/>
            </a:endParaRPr>
          </a:p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endParaRPr lang="pt-BR" altLang="pt-BR" sz="1600" dirty="0">
              <a:latin typeface="+mj-lt"/>
              <a:cs typeface="Arial" panose="020B0604020202020204" pitchFamily="34" charset="0"/>
            </a:endParaRPr>
          </a:p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1600" dirty="0">
                <a:latin typeface="+mj-lt"/>
                <a:cs typeface="Arial" panose="020B0604020202020204" pitchFamily="34" charset="0"/>
              </a:rPr>
              <a:t>Observação: o arquivo </a:t>
            </a:r>
            <a:r>
              <a:rPr lang="pt-BR" altLang="pt-BR" sz="1600" i="1" dirty="0">
                <a:latin typeface="+mj-lt"/>
                <a:cs typeface="Arial" panose="020B0604020202020204" pitchFamily="34" charset="0"/>
              </a:rPr>
              <a:t>default</a:t>
            </a:r>
            <a:r>
              <a:rPr lang="pt-BR" altLang="pt-BR" sz="1600" dirty="0">
                <a:latin typeface="+mj-lt"/>
                <a:cs typeface="Arial" panose="020B0604020202020204" pitchFamily="34" charset="0"/>
              </a:rPr>
              <a:t> contém somente as regras de Serra da Mesa.</a:t>
            </a:r>
          </a:p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endParaRPr lang="pt-BR" altLang="pt-BR" sz="20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8A99DF9-09A0-2E2E-338C-CC39907B63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854" y="1743108"/>
            <a:ext cx="4390647" cy="351251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C0D42F34-0CB1-EDEA-64E9-001CC2F498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7794" b="-1"/>
          <a:stretch/>
        </p:blipFill>
        <p:spPr>
          <a:xfrm>
            <a:off x="5117284" y="3053488"/>
            <a:ext cx="6738076" cy="1200325"/>
          </a:xfrm>
          <a:prstGeom prst="rect">
            <a:avLst/>
          </a:prstGeom>
        </p:spPr>
      </p:pic>
      <p:pic>
        <p:nvPicPr>
          <p:cNvPr id="2" name="Picture 2" descr="http://www.epe.gov.br/PublishingImages/Logos/logo-epe-azu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683" y="277694"/>
            <a:ext cx="770435" cy="4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 flipV="1">
            <a:off x="335360" y="807912"/>
            <a:ext cx="11520000" cy="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299" y="225058"/>
            <a:ext cx="1089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C2440"/>
                </a:solidFill>
              </a:rPr>
              <a:t>Regras de Operação dos rios Tocantins e Paranapanema (2/2)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972300" y="6525345"/>
            <a:ext cx="4884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A2A0719-6F2C-4089-A666-115FD58842DC}" type="slidenum">
              <a:rPr lang="pt-BR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25</a:t>
            </a:fld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CABCF81-4E55-4822-8F73-B77A69063FD8}"/>
              </a:ext>
            </a:extLst>
          </p:cNvPr>
          <p:cNvSpPr txBox="1"/>
          <p:nvPr/>
        </p:nvSpPr>
        <p:spPr>
          <a:xfrm>
            <a:off x="1403490" y="1095619"/>
            <a:ext cx="2669376" cy="584775"/>
          </a:xfrm>
          <a:prstGeom prst="rect">
            <a:avLst/>
          </a:prstGeom>
          <a:noFill/>
          <a:ln w="19050">
            <a:solidFill>
              <a:srgbClr val="953735"/>
            </a:solidFill>
          </a:ln>
        </p:spPr>
        <p:txBody>
          <a:bodyPr wrap="square" rtlCol="0" anchor="t">
            <a:spAutoFit/>
          </a:bodyPr>
          <a:lstStyle/>
          <a:p>
            <a:pPr algn="ctr" defTabSz="432008">
              <a:buClr>
                <a:srgbClr val="254061"/>
              </a:buClr>
              <a:buSzPct val="120000"/>
              <a:defRPr/>
            </a:pPr>
            <a:r>
              <a:rPr lang="pt-BR" altLang="pt-BR" sz="1600" dirty="0">
                <a:solidFill>
                  <a:srgbClr val="953735"/>
                </a:solidFill>
                <a:latin typeface="+mj-lt"/>
                <a:cs typeface="Arial" panose="020B0604020202020204" pitchFamily="34" charset="0"/>
              </a:rPr>
              <a:t>Passo 1: acionar o flag </a:t>
            </a:r>
          </a:p>
          <a:p>
            <a:pPr algn="ctr" defTabSz="432008">
              <a:buClr>
                <a:srgbClr val="254061"/>
              </a:buClr>
              <a:buSzPct val="120000"/>
              <a:defRPr/>
            </a:pPr>
            <a:r>
              <a:rPr lang="pt-BR" altLang="pt-BR" sz="1600" dirty="0">
                <a:solidFill>
                  <a:srgbClr val="953735"/>
                </a:solidFill>
                <a:latin typeface="+mj-lt"/>
                <a:cs typeface="Arial" panose="020B0604020202020204" pitchFamily="34" charset="0"/>
              </a:rPr>
              <a:t>na janela “Dados do Caso”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CABCF81-4E55-4822-8F73-B77A69063FD8}"/>
              </a:ext>
            </a:extLst>
          </p:cNvPr>
          <p:cNvSpPr txBox="1"/>
          <p:nvPr/>
        </p:nvSpPr>
        <p:spPr>
          <a:xfrm>
            <a:off x="5204558" y="879960"/>
            <a:ext cx="6563528" cy="584775"/>
          </a:xfrm>
          <a:prstGeom prst="rect">
            <a:avLst/>
          </a:prstGeom>
          <a:noFill/>
          <a:ln w="19050">
            <a:solidFill>
              <a:srgbClr val="953735"/>
            </a:solidFill>
          </a:ln>
        </p:spPr>
        <p:txBody>
          <a:bodyPr wrap="square" rtlCol="0" anchor="t">
            <a:spAutoFit/>
          </a:bodyPr>
          <a:lstStyle/>
          <a:p>
            <a:pPr algn="ctr" defTabSz="432008">
              <a:spcAft>
                <a:spcPts val="600"/>
              </a:spcAft>
              <a:buClr>
                <a:srgbClr val="254061"/>
              </a:buClr>
              <a:buSzPct val="120000"/>
              <a:defRPr/>
            </a:pPr>
            <a:r>
              <a:rPr lang="pt-BR" altLang="pt-BR" sz="1600" dirty="0">
                <a:solidFill>
                  <a:srgbClr val="953735"/>
                </a:solidFill>
                <a:latin typeface="+mj-lt"/>
                <a:cs typeface="Arial" panose="020B0604020202020204" pitchFamily="34" charset="0"/>
              </a:rPr>
              <a:t>Passo 2: na janela “Regras de Operação – Defluência x Cota”, incluir as usinas A. A. </a:t>
            </a:r>
            <a:r>
              <a:rPr lang="pt-BR" altLang="pt-BR" sz="1600" dirty="0" err="1">
                <a:solidFill>
                  <a:srgbClr val="953735"/>
                </a:solidFill>
                <a:latin typeface="+mj-lt"/>
                <a:cs typeface="Arial" panose="020B0604020202020204" pitchFamily="34" charset="0"/>
              </a:rPr>
              <a:t>Laydner</a:t>
            </a:r>
            <a:r>
              <a:rPr lang="pt-BR" altLang="pt-BR" sz="1600" dirty="0">
                <a:solidFill>
                  <a:srgbClr val="953735"/>
                </a:solidFill>
                <a:latin typeface="+mj-lt"/>
                <a:cs typeface="Arial" panose="020B0604020202020204" pitchFamily="34" charset="0"/>
              </a:rPr>
              <a:t>, Capivara e Chavantes e preencher conforme tabelas abaixo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34467C69-508A-8BF5-D15A-ABFB75EA1F8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7571"/>
          <a:stretch/>
        </p:blipFill>
        <p:spPr>
          <a:xfrm>
            <a:off x="5117284" y="4278385"/>
            <a:ext cx="6738076" cy="1200325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7CE9D6BE-4BE0-EE58-5D54-783E1476A55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9523"/>
          <a:stretch/>
        </p:blipFill>
        <p:spPr>
          <a:xfrm>
            <a:off x="5117284" y="5503877"/>
            <a:ext cx="6749402" cy="1088079"/>
          </a:xfrm>
          <a:prstGeom prst="rect">
            <a:avLst/>
          </a:prstGeom>
        </p:spPr>
      </p:pic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543460D9-2595-4824-AAAA-8FF4D481ECB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6"/>
          <a:stretch/>
        </p:blipFill>
        <p:spPr>
          <a:xfrm>
            <a:off x="158689" y="6217573"/>
            <a:ext cx="2969342" cy="6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73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pe.gov.br/PublishingImages/Logos/logo-epe-az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683" y="277694"/>
            <a:ext cx="770435" cy="4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 flipV="1">
            <a:off x="335360" y="807912"/>
            <a:ext cx="11520000" cy="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299" y="225058"/>
            <a:ext cx="1089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C2440"/>
                </a:solidFill>
              </a:rPr>
              <a:t>Seleção de variáveis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972300" y="6525345"/>
            <a:ext cx="4884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A2A0719-6F2C-4089-A666-115FD58842DC}" type="slidenum">
              <a:rPr lang="pt-BR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26</a:t>
            </a:fld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CABCF81-4E55-4822-8F73-B77A69063FD8}"/>
              </a:ext>
            </a:extLst>
          </p:cNvPr>
          <p:cNvSpPr txBox="1"/>
          <p:nvPr/>
        </p:nvSpPr>
        <p:spPr>
          <a:xfrm>
            <a:off x="359072" y="911713"/>
            <a:ext cx="11459046" cy="4093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 dirty="0">
                <a:latin typeface="+mj-lt"/>
                <a:cs typeface="Arial" panose="020B0604020202020204" pitchFamily="34" charset="0"/>
              </a:rPr>
              <a:t>Sugere-se selecionar todas as variáveis de usinas hidrelétricas e do SIN.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237655" y="3059721"/>
            <a:ext cx="2467834" cy="241040"/>
          </a:xfrm>
          <a:prstGeom prst="rect">
            <a:avLst/>
          </a:prstGeom>
          <a:noFill/>
          <a:ln w="28575">
            <a:solidFill>
              <a:srgbClr val="EF0B1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 descr="Logotipo&#10;&#10;Descrição gerada automaticamente">
            <a:extLst>
              <a:ext uri="{FF2B5EF4-FFF2-40B4-BE49-F238E27FC236}">
                <a16:creationId xmlns:a16="http://schemas.microsoft.com/office/drawing/2014/main" id="{1F06F256-990F-4D6F-896F-F194DD2A36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6"/>
          <a:stretch/>
        </p:blipFill>
        <p:spPr>
          <a:xfrm>
            <a:off x="158689" y="6217573"/>
            <a:ext cx="2969342" cy="65669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0348923-7BCB-AB45-E06C-487E35110D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6120" y="1847981"/>
            <a:ext cx="912495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522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pe.gov.br/PublishingImages/Logos/logo-epe-az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683" y="277694"/>
            <a:ext cx="770435" cy="4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 flipV="1">
            <a:off x="335360" y="807912"/>
            <a:ext cx="11520000" cy="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299" y="225058"/>
            <a:ext cx="1089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C2440"/>
                </a:solidFill>
              </a:rPr>
              <a:t>Dúvidas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972300" y="6525345"/>
            <a:ext cx="4884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A2A0719-6F2C-4089-A666-115FD58842DC}" type="slidenum">
              <a:rPr lang="pt-BR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27</a:t>
            </a:fld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CABCF81-4E55-4822-8F73-B77A69063FD8}"/>
              </a:ext>
            </a:extLst>
          </p:cNvPr>
          <p:cNvSpPr txBox="1"/>
          <p:nvPr/>
        </p:nvSpPr>
        <p:spPr>
          <a:xfrm>
            <a:off x="359072" y="911713"/>
            <a:ext cx="11459046" cy="4247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 dirty="0">
                <a:latin typeface="+mj-lt"/>
                <a:cs typeface="Arial" panose="020B0604020202020204" pitchFamily="34" charset="0"/>
              </a:rPr>
              <a:t>Em caso de dúvidas, entrar em contato através do e-mail </a:t>
            </a:r>
            <a:r>
              <a:rPr lang="pt-BR" alt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  <a:hlinkClick r:id="rId4"/>
              </a:rPr>
              <a:t>garantia.fisica@epe.gov.br</a:t>
            </a:r>
            <a:r>
              <a:rPr lang="pt-BR" altLang="pt-BR" sz="2000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02B417C5-010B-61C2-1511-B9B48B55AE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6"/>
          <a:stretch/>
        </p:blipFill>
        <p:spPr>
          <a:xfrm>
            <a:off x="158689" y="6217573"/>
            <a:ext cx="2969342" cy="6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705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 flipV="1">
            <a:off x="0" y="4880735"/>
            <a:ext cx="12192000" cy="1984272"/>
          </a:xfrm>
          <a:prstGeom prst="rect">
            <a:avLst/>
          </a:prstGeom>
          <a:solidFill>
            <a:srgbClr val="FBB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Picture 2" descr="http://www.epe.gov.br/PublishingImages/Logos/logo-epe-azul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124" y="1450876"/>
            <a:ext cx="3218302" cy="176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190285" y="3310925"/>
            <a:ext cx="3808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>
                <a:solidFill>
                  <a:schemeClr val="bg1">
                    <a:lumMod val="50000"/>
                  </a:schemeClr>
                </a:solidFill>
              </a:rPr>
              <a:t>www.epe.gov.br</a:t>
            </a:r>
          </a:p>
        </p:txBody>
      </p:sp>
      <p:sp>
        <p:nvSpPr>
          <p:cNvPr id="8" name="Retângulo 7"/>
          <p:cNvSpPr/>
          <p:nvPr/>
        </p:nvSpPr>
        <p:spPr>
          <a:xfrm>
            <a:off x="8036757" y="5673949"/>
            <a:ext cx="3027795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1400" b="1" dirty="0">
                <a:solidFill>
                  <a:srgbClr val="514B38"/>
                </a:solidFill>
                <a:latin typeface="+mj-lt"/>
                <a:cs typeface="Calibri" pitchFamily="34" charset="0"/>
              </a:rPr>
              <a:t>EPE - Empresa de Pesquisa Energética </a:t>
            </a:r>
          </a:p>
          <a:p>
            <a:pPr>
              <a:defRPr/>
            </a:pPr>
            <a:r>
              <a:rPr lang="pt-BR" sz="1400" dirty="0">
                <a:solidFill>
                  <a:srgbClr val="514B38"/>
                </a:solidFill>
                <a:cs typeface="Calibri" pitchFamily="34" charset="0"/>
              </a:rPr>
              <a:t>Praça Pio X, n. 54</a:t>
            </a:r>
          </a:p>
          <a:p>
            <a:pPr>
              <a:defRPr/>
            </a:pPr>
            <a:r>
              <a:rPr lang="pt-BR" sz="1400" dirty="0">
                <a:solidFill>
                  <a:srgbClr val="514B38"/>
                </a:solidFill>
                <a:cs typeface="Calibri" pitchFamily="34" charset="0"/>
              </a:rPr>
              <a:t>Centro – Rio de Janeiro – RJ</a:t>
            </a:r>
          </a:p>
          <a:p>
            <a:pPr>
              <a:defRPr/>
            </a:pPr>
            <a:r>
              <a:rPr lang="pt-BR" sz="1400" dirty="0">
                <a:solidFill>
                  <a:srgbClr val="514B38"/>
                </a:solidFill>
                <a:cs typeface="Calibri" pitchFamily="34" charset="0"/>
              </a:rPr>
              <a:t>CEP: 20091-040</a:t>
            </a:r>
          </a:p>
        </p:txBody>
      </p:sp>
      <p:pic>
        <p:nvPicPr>
          <p:cNvPr id="1027" name="Picture 3" descr="C:\Users\flavio.almeida\Downloads\frame (3)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805" y="5534249"/>
            <a:ext cx="1211859" cy="121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263352" y="5068922"/>
            <a:ext cx="430205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400" b="1" dirty="0">
                <a:solidFill>
                  <a:srgbClr val="514B38"/>
                </a:solidFill>
                <a:latin typeface="+mj-lt"/>
                <a:cs typeface="Calibri" pitchFamily="34" charset="0"/>
              </a:rPr>
              <a:t>Diretor</a:t>
            </a:r>
          </a:p>
          <a:p>
            <a:pPr>
              <a:defRPr/>
            </a:pPr>
            <a:r>
              <a:rPr lang="pt-BR" sz="1400" dirty="0">
                <a:solidFill>
                  <a:srgbClr val="514B38"/>
                </a:solidFill>
                <a:latin typeface="+mj-lt"/>
                <a:cs typeface="Calibri" pitchFamily="34" charset="0"/>
              </a:rPr>
              <a:t>Erik Eduardo Rego</a:t>
            </a:r>
          </a:p>
          <a:p>
            <a:pPr>
              <a:defRPr/>
            </a:pPr>
            <a:endParaRPr lang="pt-BR" sz="1400" b="1" dirty="0">
              <a:solidFill>
                <a:srgbClr val="514B38"/>
              </a:solidFill>
              <a:latin typeface="+mj-lt"/>
              <a:cs typeface="Calibri" pitchFamily="34" charset="0"/>
            </a:endParaRPr>
          </a:p>
          <a:p>
            <a:pPr>
              <a:defRPr/>
            </a:pPr>
            <a:r>
              <a:rPr lang="pt-BR" sz="1400" b="1" dirty="0">
                <a:solidFill>
                  <a:srgbClr val="514B38"/>
                </a:solidFill>
                <a:latin typeface="+mj-lt"/>
                <a:cs typeface="Calibri" pitchFamily="34" charset="0"/>
              </a:rPr>
              <a:t>Coordenação Técnica</a:t>
            </a:r>
          </a:p>
          <a:p>
            <a:pPr>
              <a:defRPr/>
            </a:pPr>
            <a:r>
              <a:rPr lang="pt-BR" sz="1400" dirty="0">
                <a:solidFill>
                  <a:srgbClr val="514B38"/>
                </a:solidFill>
                <a:latin typeface="+mj-lt"/>
                <a:cs typeface="Calibri" pitchFamily="34" charset="0"/>
              </a:rPr>
              <a:t>Bernardo Folly de Aguiar</a:t>
            </a:r>
          </a:p>
          <a:p>
            <a:pPr>
              <a:defRPr/>
            </a:pPr>
            <a:r>
              <a:rPr lang="pt-BR" sz="1400" dirty="0">
                <a:solidFill>
                  <a:srgbClr val="514B38"/>
                </a:solidFill>
                <a:latin typeface="+mj-lt"/>
                <a:cs typeface="Calibri" pitchFamily="34" charset="0"/>
              </a:rPr>
              <a:t>Thiago Ivanoski Teixeira</a:t>
            </a:r>
          </a:p>
          <a:p>
            <a:pPr>
              <a:defRPr/>
            </a:pPr>
            <a:r>
              <a:rPr lang="pt-BR" sz="1400" dirty="0">
                <a:solidFill>
                  <a:srgbClr val="514B38"/>
                </a:solidFill>
                <a:cs typeface="Calibri" pitchFamily="34" charset="0"/>
              </a:rPr>
              <a:t>Fernanda Gabriela Batista dos Santos</a:t>
            </a:r>
          </a:p>
        </p:txBody>
      </p:sp>
      <p:sp>
        <p:nvSpPr>
          <p:cNvPr id="9" name="Retângulo 8"/>
          <p:cNvSpPr/>
          <p:nvPr/>
        </p:nvSpPr>
        <p:spPr>
          <a:xfrm>
            <a:off x="3397252" y="5701891"/>
            <a:ext cx="32403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400" b="1" dirty="0">
                <a:solidFill>
                  <a:srgbClr val="514B38"/>
                </a:solidFill>
                <a:latin typeface="+mj-lt"/>
                <a:cs typeface="Calibri" pitchFamily="34" charset="0"/>
              </a:rPr>
              <a:t>Equipe Técnica</a:t>
            </a:r>
          </a:p>
          <a:p>
            <a:pPr>
              <a:defRPr/>
            </a:pPr>
            <a:r>
              <a:rPr lang="pt-BR" sz="1400" dirty="0">
                <a:solidFill>
                  <a:srgbClr val="514B38"/>
                </a:solidFill>
                <a:latin typeface="+mj-lt"/>
                <a:cs typeface="Calibri" pitchFamily="34" charset="0"/>
              </a:rPr>
              <a:t>Luis Paulo Scolaro Cordeiro</a:t>
            </a:r>
          </a:p>
          <a:p>
            <a:pPr>
              <a:defRPr/>
            </a:pPr>
            <a:r>
              <a:rPr lang="pt-BR" sz="1400" dirty="0">
                <a:solidFill>
                  <a:srgbClr val="514B38"/>
                </a:solidFill>
                <a:latin typeface="+mj-lt"/>
                <a:cs typeface="Calibri" pitchFamily="34" charset="0"/>
              </a:rPr>
              <a:t>Rafaela Veiga Pillar</a:t>
            </a:r>
          </a:p>
          <a:p>
            <a:pPr>
              <a:defRPr/>
            </a:pPr>
            <a:r>
              <a:rPr lang="pt-BR" sz="1400" dirty="0">
                <a:solidFill>
                  <a:srgbClr val="514B38"/>
                </a:solidFill>
                <a:latin typeface="+mj-lt"/>
                <a:cs typeface="Calibri" pitchFamily="34" charset="0"/>
              </a:rPr>
              <a:t>Thais Iguchi</a:t>
            </a:r>
          </a:p>
        </p:txBody>
      </p:sp>
      <p:sp>
        <p:nvSpPr>
          <p:cNvPr id="6" name="AutoShape 2" descr="Resultado de imagem para twitter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" name="Picture 3" descr="\\epe.lan\Arquivos\MeusDocs\flavio.almeida\My Documents\EPE\MATERIAIS\Identidade Visual\twitte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477" y="5171740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9651052" y="5166612"/>
            <a:ext cx="11011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400">
                <a:solidFill>
                  <a:srgbClr val="514B38"/>
                </a:solidFill>
              </a:rPr>
              <a:t>@</a:t>
            </a:r>
            <a:r>
              <a:rPr lang="pt-BR" sz="1400" err="1">
                <a:solidFill>
                  <a:srgbClr val="514B38"/>
                </a:solidFill>
              </a:rPr>
              <a:t>EPE_Brasil</a:t>
            </a:r>
            <a:endParaRPr lang="pt-BR" sz="1400">
              <a:solidFill>
                <a:srgbClr val="514B38"/>
              </a:solidFill>
            </a:endParaRPr>
          </a:p>
        </p:txBody>
      </p:sp>
      <p:pic>
        <p:nvPicPr>
          <p:cNvPr id="22" name="Picture 4" descr="\\epe.lan\Arquivos\MeusDocs\flavio.almeida\My Documents\EPE\MATERIAIS\Identidade Visual\facebooj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757" y="5129538"/>
            <a:ext cx="349352" cy="34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tângulo 22"/>
          <p:cNvSpPr/>
          <p:nvPr/>
        </p:nvSpPr>
        <p:spPr>
          <a:xfrm>
            <a:off x="8329315" y="5166612"/>
            <a:ext cx="8911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>
                <a:solidFill>
                  <a:srgbClr val="514B38"/>
                </a:solidFill>
              </a:rPr>
              <a:t>EPE Brasil</a:t>
            </a:r>
            <a:endParaRPr lang="pt-BR" sz="1400"/>
          </a:p>
        </p:txBody>
      </p:sp>
      <p:sp>
        <p:nvSpPr>
          <p:cNvPr id="24" name="Retângulo 23"/>
          <p:cNvSpPr/>
          <p:nvPr/>
        </p:nvSpPr>
        <p:spPr>
          <a:xfrm>
            <a:off x="11247734" y="5166612"/>
            <a:ext cx="4539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400">
                <a:solidFill>
                  <a:srgbClr val="514B38"/>
                </a:solidFill>
              </a:rPr>
              <a:t>EPE</a:t>
            </a:r>
          </a:p>
        </p:txBody>
      </p:sp>
      <p:pic>
        <p:nvPicPr>
          <p:cNvPr id="25" name="Picture 2" descr="\\epe.lan\Arquivos\MeusDocs\flavio.almeida\My Documents\EPE\MATERIAIS\Identidade Visual\LOGOS\youtube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-94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598" y="5078650"/>
            <a:ext cx="468000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428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pe.gov.br/PublishingImages/Logos/logo-epe-az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683" y="277694"/>
            <a:ext cx="770435" cy="4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 flipV="1">
            <a:off x="335360" y="807912"/>
            <a:ext cx="11520000" cy="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299" y="225058"/>
            <a:ext cx="1089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C2440"/>
                </a:solidFill>
              </a:rPr>
              <a:t>Revisões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972300" y="6525345"/>
            <a:ext cx="4884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A2A0719-6F2C-4089-A666-115FD58842DC}" type="slidenum">
              <a:rPr lang="pt-BR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fld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350176"/>
              </p:ext>
            </p:extLst>
          </p:nvPr>
        </p:nvGraphicFramePr>
        <p:xfrm>
          <a:off x="359072" y="1290998"/>
          <a:ext cx="11496287" cy="2392680"/>
        </p:xfrm>
        <a:graphic>
          <a:graphicData uri="http://schemas.openxmlformats.org/drawingml/2006/table">
            <a:tbl>
              <a:tblPr firstRow="1">
                <a:tableStyleId>{10A1B5D5-9B99-4C35-A422-299274C87663}</a:tableStyleId>
              </a:tblPr>
              <a:tblGrid>
                <a:gridCol w="1490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6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195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Revisão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Data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Descrição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Novembro/2020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Original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Agosto/2021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Adequaçã</a:t>
                      </a:r>
                      <a:r>
                        <a:rPr lang="pt-BR" baseline="0" dirty="0"/>
                        <a:t>o às atualizações introduzidas pela PRT 21/2021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pt-B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Maio/2022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Atualização da parametrização para 2022 e inclusão das regras de operação do Rio Tocantins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pt-B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Março/2023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Atualização da parametrização para 2023, inclusão das regras de operação do Rio Paranapanema e inclusão da seleção de variáveis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452779"/>
                  </a:ext>
                </a:extLst>
              </a:tr>
            </a:tbl>
          </a:graphicData>
        </a:graphic>
      </p:graphicFrame>
      <p:pic>
        <p:nvPicPr>
          <p:cNvPr id="8" name="Imagem 7" descr="Logotipo&#10;&#10;Descrição gerada automaticamente">
            <a:extLst>
              <a:ext uri="{FF2B5EF4-FFF2-40B4-BE49-F238E27FC236}">
                <a16:creationId xmlns:a16="http://schemas.microsoft.com/office/drawing/2014/main" id="{B9682CF5-025F-122A-1741-F0F9139619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6"/>
          <a:stretch/>
        </p:blipFill>
        <p:spPr>
          <a:xfrm>
            <a:off x="158689" y="6217573"/>
            <a:ext cx="2969342" cy="6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99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pe.gov.br/PublishingImages/Logos/logo-epe-az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683" y="277694"/>
            <a:ext cx="770435" cy="4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 flipV="1">
            <a:off x="335360" y="807912"/>
            <a:ext cx="11520000" cy="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299" y="225058"/>
            <a:ext cx="1089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C2440"/>
                </a:solidFill>
              </a:rPr>
              <a:t>Polinjus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972300" y="6525345"/>
            <a:ext cx="4884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A2A0719-6F2C-4089-A666-115FD58842DC}" type="slidenum">
              <a:rPr lang="pt-BR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fld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CABCF81-4E55-4822-8F73-B77A69063FD8}"/>
              </a:ext>
            </a:extLst>
          </p:cNvPr>
          <p:cNvSpPr txBox="1"/>
          <p:nvPr/>
        </p:nvSpPr>
        <p:spPr>
          <a:xfrm>
            <a:off x="359072" y="911713"/>
            <a:ext cx="11459046" cy="18835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 dirty="0">
                <a:latin typeface="+mj-lt"/>
                <a:cs typeface="Arial" panose="020B0604020202020204" pitchFamily="34" charset="0"/>
              </a:rPr>
              <a:t>O arquivo polinjus.dat apresenta os polinômios vazão nível de jusante das usinas em novo formato.</a:t>
            </a:r>
          </a:p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 dirty="0">
                <a:latin typeface="+mj-lt"/>
                <a:cs typeface="Arial" panose="020B0604020202020204" pitchFamily="34" charset="0"/>
              </a:rPr>
              <a:t>É necessário incluí-lo na pasta do deck NEWAVE antes da conversão para SUISHI.</a:t>
            </a:r>
          </a:p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pt-BR" sz="2000" dirty="0" err="1">
                <a:cs typeface="Arial" panose="020B0604020202020204" pitchFamily="34" charset="0"/>
              </a:rPr>
              <a:t>Importante</a:t>
            </a:r>
            <a:r>
              <a:rPr lang="en-US" altLang="pt-BR" sz="2000" dirty="0">
                <a:cs typeface="Arial" panose="020B0604020202020204" pitchFamily="34" charset="0"/>
              </a:rPr>
              <a:t>: O </a:t>
            </a:r>
            <a:r>
              <a:rPr lang="en-US" altLang="pt-BR" sz="2000" dirty="0" err="1">
                <a:cs typeface="Arial" panose="020B0604020202020204" pitchFamily="34" charset="0"/>
              </a:rPr>
              <a:t>arquivo</a:t>
            </a:r>
            <a:r>
              <a:rPr lang="en-US" altLang="pt-BR" sz="2000" dirty="0">
                <a:cs typeface="Arial" panose="020B0604020202020204" pitchFamily="34" charset="0"/>
              </a:rPr>
              <a:t> </a:t>
            </a:r>
            <a:r>
              <a:rPr lang="en-US" altLang="pt-BR" sz="2000" dirty="0" err="1">
                <a:cs typeface="Arial" panose="020B0604020202020204" pitchFamily="34" charset="0"/>
              </a:rPr>
              <a:t>polinjus</a:t>
            </a:r>
            <a:r>
              <a:rPr lang="en-US" altLang="pt-BR" sz="2000" dirty="0">
                <a:cs typeface="Arial" panose="020B0604020202020204" pitchFamily="34" charset="0"/>
              </a:rPr>
              <a:t> </a:t>
            </a:r>
            <a:r>
              <a:rPr lang="en-US" altLang="pt-BR" sz="2000" dirty="0" err="1">
                <a:cs typeface="Arial" panose="020B0604020202020204" pitchFamily="34" charset="0"/>
              </a:rPr>
              <a:t>incluso</a:t>
            </a:r>
            <a:r>
              <a:rPr lang="en-US" altLang="pt-BR" sz="2000" dirty="0">
                <a:cs typeface="Arial" panose="020B0604020202020204" pitchFamily="34" charset="0"/>
              </a:rPr>
              <a:t> </a:t>
            </a:r>
            <a:r>
              <a:rPr lang="en-US" altLang="pt-BR" sz="2000" dirty="0" err="1">
                <a:cs typeface="Arial" panose="020B0604020202020204" pitchFamily="34" charset="0"/>
              </a:rPr>
              <a:t>nos</a:t>
            </a:r>
            <a:r>
              <a:rPr lang="en-US" altLang="pt-BR" sz="2000" dirty="0">
                <a:cs typeface="Arial" panose="020B0604020202020204" pitchFamily="34" charset="0"/>
              </a:rPr>
              <a:t> decks da EPE </a:t>
            </a:r>
            <a:r>
              <a:rPr lang="en-US" altLang="pt-BR" sz="2000" dirty="0" err="1">
                <a:cs typeface="Arial" panose="020B0604020202020204" pitchFamily="34" charset="0"/>
              </a:rPr>
              <a:t>difere</a:t>
            </a:r>
            <a:r>
              <a:rPr lang="en-US" altLang="pt-BR" sz="2000" dirty="0">
                <a:cs typeface="Arial" panose="020B0604020202020204" pitchFamily="34" charset="0"/>
              </a:rPr>
              <a:t> do </a:t>
            </a:r>
            <a:r>
              <a:rPr lang="en-US" altLang="pt-BR" sz="2000" dirty="0" err="1">
                <a:cs typeface="Arial" panose="020B0604020202020204" pitchFamily="34" charset="0"/>
              </a:rPr>
              <a:t>arquivo</a:t>
            </a:r>
            <a:r>
              <a:rPr lang="en-US" altLang="pt-BR" sz="2000" dirty="0">
                <a:cs typeface="Arial" panose="020B0604020202020204" pitchFamily="34" charset="0"/>
              </a:rPr>
              <a:t> </a:t>
            </a:r>
            <a:r>
              <a:rPr lang="en-US" altLang="pt-BR" sz="2000" dirty="0" err="1">
                <a:cs typeface="Arial" panose="020B0604020202020204" pitchFamily="34" charset="0"/>
              </a:rPr>
              <a:t>disponibilizado</a:t>
            </a:r>
            <a:r>
              <a:rPr lang="en-US" altLang="pt-BR" sz="2000" dirty="0">
                <a:cs typeface="Arial" panose="020B0604020202020204" pitchFamily="34" charset="0"/>
              </a:rPr>
              <a:t> </a:t>
            </a:r>
            <a:r>
              <a:rPr lang="en-US" altLang="pt-BR" sz="2000" dirty="0" err="1">
                <a:cs typeface="Arial" panose="020B0604020202020204" pitchFamily="34" charset="0"/>
              </a:rPr>
              <a:t>pelo</a:t>
            </a:r>
            <a:r>
              <a:rPr lang="en-US" altLang="pt-BR" sz="2000" dirty="0">
                <a:cs typeface="Arial" panose="020B0604020202020204" pitchFamily="34" charset="0"/>
              </a:rPr>
              <a:t> ONS.</a:t>
            </a:r>
            <a:endParaRPr lang="pt-BR" altLang="pt-BR" sz="2000" dirty="0">
              <a:cs typeface="Arial" panose="020B0604020202020204" pitchFamily="34" charset="0"/>
            </a:endParaRPr>
          </a:p>
          <a:p>
            <a:pPr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defRPr/>
            </a:pPr>
            <a:endParaRPr lang="pt-BR" altLang="pt-BR" sz="20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C3BF7389-521A-9EDA-6D95-512AAA6A75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6"/>
          <a:stretch/>
        </p:blipFill>
        <p:spPr>
          <a:xfrm>
            <a:off x="158689" y="6217573"/>
            <a:ext cx="2969342" cy="6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87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pe.gov.br/PublishingImages/Logos/logo-epe-az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683" y="277694"/>
            <a:ext cx="770435" cy="4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 flipV="1">
            <a:off x="335360" y="807912"/>
            <a:ext cx="11520000" cy="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299" y="225058"/>
            <a:ext cx="1089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C2440"/>
                </a:solidFill>
              </a:rPr>
              <a:t>Conversão (1/2)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972300" y="6525345"/>
            <a:ext cx="4884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A2A0719-6F2C-4089-A666-115FD58842DC}" type="slidenum">
              <a:rPr lang="pt-BR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fld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CABCF81-4E55-4822-8F73-B77A69063FD8}"/>
              </a:ext>
            </a:extLst>
          </p:cNvPr>
          <p:cNvSpPr txBox="1"/>
          <p:nvPr/>
        </p:nvSpPr>
        <p:spPr>
          <a:xfrm>
            <a:off x="359072" y="911713"/>
            <a:ext cx="11459046" cy="4247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 dirty="0">
                <a:latin typeface="+mj-lt"/>
                <a:cs typeface="Arial" panose="020B0604020202020204" pitchFamily="34" charset="0"/>
              </a:rPr>
              <a:t>Tipo de simulação: energia firme com período crítico definido.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14" y="1535186"/>
            <a:ext cx="7271292" cy="4628678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5237655" y="3059721"/>
            <a:ext cx="2467834" cy="241040"/>
          </a:xfrm>
          <a:prstGeom prst="rect">
            <a:avLst/>
          </a:prstGeom>
          <a:noFill/>
          <a:ln w="28575">
            <a:solidFill>
              <a:srgbClr val="EF0B1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 descr="Logotipo&#10;&#10;Descrição gerada automaticamente">
            <a:extLst>
              <a:ext uri="{FF2B5EF4-FFF2-40B4-BE49-F238E27FC236}">
                <a16:creationId xmlns:a16="http://schemas.microsoft.com/office/drawing/2014/main" id="{1F06F256-990F-4D6F-896F-F194DD2A36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6"/>
          <a:stretch/>
        </p:blipFill>
        <p:spPr>
          <a:xfrm>
            <a:off x="158689" y="6217573"/>
            <a:ext cx="2969342" cy="6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34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pe.gov.br/PublishingImages/Logos/logo-epe-az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683" y="277694"/>
            <a:ext cx="770435" cy="4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 flipV="1">
            <a:off x="335360" y="807912"/>
            <a:ext cx="11520000" cy="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299" y="225058"/>
            <a:ext cx="1089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C2440"/>
                </a:solidFill>
              </a:rPr>
              <a:t>Conversão (2/2)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972300" y="6525345"/>
            <a:ext cx="4884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A2A0719-6F2C-4089-A666-115FD58842DC}" type="slidenum">
              <a:rPr lang="pt-BR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fld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CABCF81-4E55-4822-8F73-B77A69063FD8}"/>
              </a:ext>
            </a:extLst>
          </p:cNvPr>
          <p:cNvSpPr txBox="1"/>
          <p:nvPr/>
        </p:nvSpPr>
        <p:spPr>
          <a:xfrm>
            <a:off x="359072" y="911713"/>
            <a:ext cx="11459046" cy="1908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 dirty="0">
                <a:latin typeface="+mj-lt"/>
                <a:cs typeface="Arial" panose="020B0604020202020204" pitchFamily="34" charset="0"/>
              </a:rPr>
              <a:t>O caso de energia firme é executado com apenas um mercado. Além disso, não há separação das usinas hidrelétricas em </a:t>
            </a:r>
            <a:r>
              <a:rPr lang="pt-BR" altLang="pt-BR" sz="2000" dirty="0" err="1">
                <a:latin typeface="+mj-lt"/>
                <a:cs typeface="Arial" panose="020B0604020202020204" pitchFamily="34" charset="0"/>
              </a:rPr>
              <a:t>REEs</a:t>
            </a:r>
            <a:r>
              <a:rPr lang="pt-BR" altLang="pt-BR" sz="2000" dirty="0">
                <a:latin typeface="+mj-lt"/>
                <a:cs typeface="Arial" panose="020B0604020202020204" pitchFamily="34" charset="0"/>
              </a:rPr>
              <a:t>, pois a simulação é feita a usinas individualizadas</a:t>
            </a:r>
            <a:r>
              <a:rPr lang="pt-BR" altLang="pt-BR" sz="2000" dirty="0">
                <a:cs typeface="Arial" panose="020B0604020202020204" pitchFamily="34" charset="0"/>
              </a:rPr>
              <a:t>. Dessa forma, as usinas fictícias não são necessárias.</a:t>
            </a:r>
          </a:p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 dirty="0">
                <a:cs typeface="Arial" panose="020B0604020202020204" pitchFamily="34" charset="0"/>
              </a:rPr>
              <a:t>Portanto, os </a:t>
            </a:r>
            <a:r>
              <a:rPr lang="pt-BR" altLang="pt-BR" sz="2000" dirty="0" err="1">
                <a:cs typeface="Arial" panose="020B0604020202020204" pitchFamily="34" charset="0"/>
              </a:rPr>
              <a:t>submercados</a:t>
            </a:r>
            <a:r>
              <a:rPr lang="pt-BR" altLang="pt-BR" sz="2000" dirty="0">
                <a:cs typeface="Arial" panose="020B0604020202020204" pitchFamily="34" charset="0"/>
              </a:rPr>
              <a:t> e </a:t>
            </a:r>
            <a:r>
              <a:rPr lang="pt-BR" altLang="pt-BR" sz="2000" dirty="0" err="1">
                <a:cs typeface="Arial" panose="020B0604020202020204" pitchFamily="34" charset="0"/>
              </a:rPr>
              <a:t>REEs</a:t>
            </a:r>
            <a:r>
              <a:rPr lang="pt-BR" altLang="pt-BR" sz="2000" dirty="0">
                <a:cs typeface="Arial" panose="020B0604020202020204" pitchFamily="34" charset="0"/>
              </a:rPr>
              <a:t> devem ser unificados e as usinas fictícias devem ser apagadas. Para isso, basta responder Sim às perguntas abaixo apresentadas na interface durante a conversão.</a:t>
            </a:r>
            <a:endParaRPr lang="pt-BR" altLang="pt-BR" sz="20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26" name="Picture 2" descr="image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035" y="3157225"/>
            <a:ext cx="33909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m 7" descr="image0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710" y="4707458"/>
            <a:ext cx="274955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0F8AAC39-FE9C-0722-75D6-6F77527C547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6"/>
          <a:stretch/>
        </p:blipFill>
        <p:spPr>
          <a:xfrm>
            <a:off x="158689" y="6217573"/>
            <a:ext cx="2969342" cy="6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35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F2DFD27D-F8E9-19DE-B02F-227146C26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362" y="1505969"/>
            <a:ext cx="6274219" cy="501937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421" y="3437574"/>
            <a:ext cx="4863371" cy="285000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077" y="1664757"/>
            <a:ext cx="5225648" cy="1732138"/>
          </a:xfrm>
          <a:prstGeom prst="rect">
            <a:avLst/>
          </a:prstGeom>
        </p:spPr>
      </p:pic>
      <p:pic>
        <p:nvPicPr>
          <p:cNvPr id="2" name="Picture 2" descr="http://www.epe.gov.br/PublishingImages/Logos/logo-epe-azu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683" y="277694"/>
            <a:ext cx="770435" cy="4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 flipV="1">
            <a:off x="335360" y="807912"/>
            <a:ext cx="11520000" cy="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299" y="225058"/>
            <a:ext cx="1089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C2440"/>
                </a:solidFill>
              </a:rPr>
              <a:t>Dados do caso (1/2)</a:t>
            </a:r>
            <a:endParaRPr lang="pt-BR" sz="2800" b="1" i="1" dirty="0">
              <a:solidFill>
                <a:srgbClr val="0C244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972300" y="6525345"/>
            <a:ext cx="4884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A2A0719-6F2C-4089-A666-115FD58842DC}" type="slidenum">
              <a:rPr lang="pt-BR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fld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CABCF81-4E55-4822-8F73-B77A69063FD8}"/>
              </a:ext>
            </a:extLst>
          </p:cNvPr>
          <p:cNvSpPr txBox="1"/>
          <p:nvPr/>
        </p:nvSpPr>
        <p:spPr>
          <a:xfrm>
            <a:off x="359072" y="911713"/>
            <a:ext cx="11459046" cy="7571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 dirty="0">
                <a:latin typeface="+mj-lt"/>
                <a:cs typeface="Arial" panose="020B0604020202020204" pitchFamily="34" charset="0"/>
              </a:rPr>
              <a:t>As parametrizações destacadas nas figuras abaixo são </a:t>
            </a:r>
            <a:r>
              <a:rPr lang="pt-BR" altLang="pt-BR" sz="2000" i="1" dirty="0">
                <a:latin typeface="+mj-lt"/>
                <a:cs typeface="Arial" panose="020B0604020202020204" pitchFamily="34" charset="0"/>
              </a:rPr>
              <a:t>default</a:t>
            </a:r>
            <a:r>
              <a:rPr lang="pt-BR" altLang="pt-BR" sz="2000" dirty="0">
                <a:latin typeface="+mj-lt"/>
                <a:cs typeface="Arial" panose="020B0604020202020204" pitchFamily="34" charset="0"/>
              </a:rPr>
              <a:t> do SUISHI, não havendo necessidade de alteração pelo usuário: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6DE162FC-BD25-1D22-46AF-3E0F3EB6D00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6"/>
          <a:stretch/>
        </p:blipFill>
        <p:spPr>
          <a:xfrm>
            <a:off x="158689" y="6217573"/>
            <a:ext cx="2969342" cy="6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64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EB093C88-F54D-A7D7-09AE-FBEDC57BE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73" y="1744910"/>
            <a:ext cx="5583330" cy="446666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616" y="3584448"/>
            <a:ext cx="4985689" cy="3079396"/>
          </a:xfrm>
          <a:prstGeom prst="rect">
            <a:avLst/>
          </a:prstGeom>
        </p:spPr>
      </p:pic>
      <p:pic>
        <p:nvPicPr>
          <p:cNvPr id="2" name="Picture 2" descr="http://www.epe.gov.br/PublishingImages/Logos/logo-epe-azu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683" y="277694"/>
            <a:ext cx="770435" cy="4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 flipV="1">
            <a:off x="335360" y="807912"/>
            <a:ext cx="11520000" cy="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299" y="225058"/>
            <a:ext cx="1089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C2440"/>
                </a:solidFill>
              </a:rPr>
              <a:t>Dados do caso (2/2)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972300" y="6525345"/>
            <a:ext cx="4884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A2A0719-6F2C-4089-A666-115FD58842DC}" type="slidenum">
              <a:rPr lang="pt-BR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fld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CABCF81-4E55-4822-8F73-B77A69063FD8}"/>
              </a:ext>
            </a:extLst>
          </p:cNvPr>
          <p:cNvSpPr txBox="1"/>
          <p:nvPr/>
        </p:nvSpPr>
        <p:spPr>
          <a:xfrm>
            <a:off x="359072" y="911713"/>
            <a:ext cx="11459046" cy="7571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 dirty="0">
                <a:cs typeface="Arial" panose="020B0604020202020204" pitchFamily="34" charset="0"/>
              </a:rPr>
              <a:t>As parametrizações destacadas nas figuras abaixo diferem do </a:t>
            </a:r>
            <a:r>
              <a:rPr lang="pt-BR" altLang="pt-BR" sz="2000" i="1" dirty="0">
                <a:cs typeface="Arial" panose="020B0604020202020204" pitchFamily="34" charset="0"/>
              </a:rPr>
              <a:t>default</a:t>
            </a:r>
            <a:r>
              <a:rPr lang="pt-BR" altLang="pt-BR" sz="2000" dirty="0">
                <a:cs typeface="Arial" panose="020B0604020202020204" pitchFamily="34" charset="0"/>
              </a:rPr>
              <a:t> do SUISHI, havendo necessidade de alteração pelo usuário: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5384" y="1475065"/>
            <a:ext cx="5372154" cy="2036159"/>
          </a:xfrm>
          <a:prstGeom prst="rect">
            <a:avLst/>
          </a:prstGeom>
        </p:spPr>
      </p:pic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94E7B6D8-FCA9-261F-8B02-74790FDB1D1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6"/>
          <a:stretch/>
        </p:blipFill>
        <p:spPr>
          <a:xfrm>
            <a:off x="158689" y="6217573"/>
            <a:ext cx="2969342" cy="6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93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5300B44F-9BBD-DDD0-539D-B6A109253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667" y="1848380"/>
            <a:ext cx="8429625" cy="4171950"/>
          </a:xfrm>
          <a:prstGeom prst="rect">
            <a:avLst/>
          </a:prstGeom>
        </p:spPr>
      </p:pic>
      <p:pic>
        <p:nvPicPr>
          <p:cNvPr id="2" name="Picture 2" descr="http://www.epe.gov.br/PublishingImages/Logos/logo-epe-azu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683" y="277694"/>
            <a:ext cx="770435" cy="4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 flipV="1">
            <a:off x="335360" y="807912"/>
            <a:ext cx="11520000" cy="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299" y="225058"/>
            <a:ext cx="1089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C2440"/>
                </a:solidFill>
              </a:rPr>
              <a:t>Sazonalidade da carga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972300" y="6525345"/>
            <a:ext cx="4884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A2A0719-6F2C-4089-A666-115FD58842DC}" type="slidenum">
              <a:rPr lang="pt-BR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</a:t>
            </a:fld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CABCF81-4E55-4822-8F73-B77A69063FD8}"/>
              </a:ext>
            </a:extLst>
          </p:cNvPr>
          <p:cNvSpPr txBox="1"/>
          <p:nvPr/>
        </p:nvSpPr>
        <p:spPr>
          <a:xfrm>
            <a:off x="359072" y="911713"/>
            <a:ext cx="11459046" cy="7571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 dirty="0">
                <a:latin typeface="+mj-lt"/>
                <a:cs typeface="Arial" panose="020B0604020202020204" pitchFamily="34" charset="0"/>
              </a:rPr>
              <a:t>Sazonalidade da carga de energia do SIN prevista para o </a:t>
            </a:r>
            <a:r>
              <a:rPr lang="pt-BR" altLang="pt-BR" sz="2000" dirty="0">
                <a:cs typeface="Arial" panose="020B0604020202020204" pitchFamily="34" charset="0"/>
              </a:rPr>
              <a:t>5º ano após a realização do leilão</a:t>
            </a:r>
            <a:r>
              <a:rPr lang="pt-BR" altLang="pt-BR" sz="2000" dirty="0">
                <a:latin typeface="+mj-lt"/>
                <a:cs typeface="Arial" panose="020B0604020202020204" pitchFamily="34" charset="0"/>
              </a:rPr>
              <a:t>, referente ao mais recente PDE aprovado pelo MME.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CABCF81-4E55-4822-8F73-B77A69063FD8}"/>
              </a:ext>
            </a:extLst>
          </p:cNvPr>
          <p:cNvSpPr txBox="1"/>
          <p:nvPr/>
        </p:nvSpPr>
        <p:spPr>
          <a:xfrm>
            <a:off x="5104546" y="3488592"/>
            <a:ext cx="3111037" cy="338554"/>
          </a:xfrm>
          <a:prstGeom prst="rect">
            <a:avLst/>
          </a:prstGeom>
          <a:noFill/>
          <a:ln w="19050">
            <a:solidFill>
              <a:srgbClr val="B57372"/>
            </a:solidFill>
          </a:ln>
        </p:spPr>
        <p:txBody>
          <a:bodyPr wrap="square" rtlCol="0" anchor="t">
            <a:spAutoFit/>
          </a:bodyPr>
          <a:lstStyle/>
          <a:p>
            <a:pPr algn="ctr" defTabSz="432008">
              <a:spcAft>
                <a:spcPts val="600"/>
              </a:spcAft>
              <a:buClr>
                <a:srgbClr val="254061"/>
              </a:buClr>
              <a:buSzPct val="120000"/>
              <a:defRPr/>
            </a:pPr>
            <a:r>
              <a:rPr lang="pt-BR" altLang="pt-BR" sz="1600" dirty="0">
                <a:solidFill>
                  <a:srgbClr val="953735"/>
                </a:solidFill>
                <a:latin typeface="+mj-lt"/>
                <a:cs typeface="Arial" panose="020B0604020202020204" pitchFamily="34" charset="0"/>
              </a:rPr>
              <a:t>Referência: ano 2028 do PDE 2031</a:t>
            </a: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AB32F74F-0AEF-EA08-B701-463B9252716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6"/>
          <a:stretch/>
        </p:blipFill>
        <p:spPr>
          <a:xfrm>
            <a:off x="158689" y="6217573"/>
            <a:ext cx="2969342" cy="6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085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605A40907E22A44A04B53D7345D6DBB" ma:contentTypeVersion="11" ma:contentTypeDescription="Crie um novo documento." ma:contentTypeScope="" ma:versionID="eb31cccd4d0e29fbf81ebb784fe9fe9e">
  <xsd:schema xmlns:xsd="http://www.w3.org/2001/XMLSchema" xmlns:xs="http://www.w3.org/2001/XMLSchema" xmlns:p="http://schemas.microsoft.com/office/2006/metadata/properties" xmlns:ns2="e6ab3a8c-1b9d-4e48-929c-0169f452390a" xmlns:ns3="c2692117-a0d7-4be3-956d-8428dc4fd62b" targetNamespace="http://schemas.microsoft.com/office/2006/metadata/properties" ma:root="true" ma:fieldsID="1fa8a427b6b1c98b413bdff3ab7617ec" ns2:_="" ns3:_="">
    <xsd:import namespace="e6ab3a8c-1b9d-4e48-929c-0169f452390a"/>
    <xsd:import namespace="c2692117-a0d7-4be3-956d-8428dc4fd62b"/>
    <xsd:element name="properties">
      <xsd:complexType>
        <xsd:sequence>
          <xsd:element name="documentManagement">
            <xsd:complexType>
              <xsd:all>
                <xsd:element ref="ns2:Publicacao" minOccurs="0"/>
                <xsd:element ref="ns2:Topico" minOccurs="0"/>
                <xsd:element ref="ns2:Topico_x003a_ID" minOccurs="0"/>
                <xsd:element ref="ns2:Ordem" minOccurs="0"/>
                <xsd:element ref="ns3:ka0f0c7cfd80493d8c6a33a83b804b29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ab3a8c-1b9d-4e48-929c-0169f452390a" elementFormDefault="qualified">
    <xsd:import namespace="http://schemas.microsoft.com/office/2006/documentManagement/types"/>
    <xsd:import namespace="http://schemas.microsoft.com/office/infopath/2007/PartnerControls"/>
    <xsd:element name="Publicacao" ma:index="8" nillable="true" ma:displayName="Publicação" ma:list="{72f10568-9049-4e7f-b6b9-6b3967372d08}" ma:internalName="Publicacao" ma:readOnly="false" ma:showField="Title">
      <xsd:simpleType>
        <xsd:restriction base="dms:Lookup"/>
      </xsd:simpleType>
    </xsd:element>
    <xsd:element name="Topico" ma:index="9" nillable="true" ma:displayName="Topico" ma:list="{3f9e33a3-6c74-49f3-9d56-b602ca9235b5}" ma:internalName="Topico" ma:readOnly="false" ma:showField="Title">
      <xsd:simpleType>
        <xsd:restriction base="dms:Lookup"/>
      </xsd:simpleType>
    </xsd:element>
    <xsd:element name="Topico_x003a_ID" ma:index="10" nillable="true" ma:displayName="Topico:ID" ma:list="{3f9e33a3-6c74-49f3-9d56-b602ca9235b5}" ma:internalName="Topico_x003a_ID" ma:readOnly="true" ma:showField="ID" ma:web="da298a69-1833-4b3d-9e07-d63a39461a7d">
      <xsd:simpleType>
        <xsd:restriction base="dms:Lookup"/>
      </xsd:simpleType>
    </xsd:element>
    <xsd:element name="Ordem" ma:index="11" nillable="true" ma:displayName="Ordem" ma:decimals="0" ma:internalName="Ordem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692117-a0d7-4be3-956d-8428dc4fd62b" elementFormDefault="qualified">
    <xsd:import namespace="http://schemas.microsoft.com/office/2006/documentManagement/types"/>
    <xsd:import namespace="http://schemas.microsoft.com/office/infopath/2007/PartnerControls"/>
    <xsd:element name="ka0f0c7cfd80493d8c6a33a83b804b29" ma:index="13" nillable="true" ma:taxonomy="true" ma:internalName="ka0f0c7cfd80493d8c6a33a83b804b29" ma:taxonomyFieldName="Tag" ma:displayName="Tag" ma:default="" ma:fieldId="{4a0f0c7c-fd80-493d-8c6a-33a83b804b29}" ma:taxonomyMulti="true" ma:sspId="31423334-e3fc-4ff3-9956-0d09b48b681f" ma:termSetId="8eb7b6e9-68ed-45e4-995f-8bfb18a636f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29227de3-58a8-4547-bb45-02a6b61feb5f}" ma:internalName="TaxCatchAll" ma:showField="CatchAllData" ma:web="c2692117-a0d7-4be3-956d-8428dc4fd6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pico xmlns="e6ab3a8c-1b9d-4e48-929c-0169f452390a" xsi:nil="true"/>
    <Publicacao xmlns="e6ab3a8c-1b9d-4e48-929c-0169f452390a">532</Publicacao>
    <ka0f0c7cfd80493d8c6a33a83b804b29 xmlns="c2692117-a0d7-4be3-956d-8428dc4fd62b">
      <Terms xmlns="http://schemas.microsoft.com/office/infopath/2007/PartnerControls"/>
    </ka0f0c7cfd80493d8c6a33a83b804b29>
    <TaxCatchAll xmlns="c2692117-a0d7-4be3-956d-8428dc4fd62b"/>
    <Ordem xmlns="e6ab3a8c-1b9d-4e48-929c-0169f452390a">96</Ordem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B3A20A-C585-44C2-8E29-1569A05B39AA}"/>
</file>

<file path=customXml/itemProps2.xml><?xml version="1.0" encoding="utf-8"?>
<ds:datastoreItem xmlns:ds="http://schemas.openxmlformats.org/officeDocument/2006/customXml" ds:itemID="{3F47B6D3-5F40-47DD-892E-A7EC1E253B7B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purl.org/dc/elements/1.1/"/>
    <ds:schemaRef ds:uri="9fdead52-ce65-4b63-a255-3fa30112cbfe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2D0EC4F-2879-469B-B937-8CBE63FD73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5853</TotalTime>
  <Words>2237</Words>
  <Application>Microsoft Office PowerPoint</Application>
  <PresentationFormat>Widescreen</PresentationFormat>
  <Paragraphs>344</Paragraphs>
  <Slides>28</Slides>
  <Notes>26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2" baseType="lpstr">
      <vt:lpstr>Arial</vt:lpstr>
      <vt:lpstr>Calibri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Empresa de Pesquisa Energética - EPE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Roteiro da parametrização – Revisão 3 – Março/2023</dc:title>
  <dc:creator>Flavio Raposo de Almeida</dc:creator>
  <cp:lastModifiedBy>Rafaela Veiga Pillar</cp:lastModifiedBy>
  <cp:revision>509</cp:revision>
  <dcterms:created xsi:type="dcterms:W3CDTF">2018-01-24T18:13:47Z</dcterms:created>
  <dcterms:modified xsi:type="dcterms:W3CDTF">2023-03-28T18:43:44Z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0x010100C605A40907E22A44A04B53D7345D6DBB</vt:lpwstr>
  </property>
  <property fmtid="{D5CDD505-2E9C-101B-9397-08002B2CF9AE}" pid="3" name="Tag">
    <vt:lpwstr/>
  </property>
</Properties>
</file>