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3A_B18E70E3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304" r:id="rId6"/>
    <p:sldId id="310" r:id="rId7"/>
    <p:sldId id="348" r:id="rId8"/>
    <p:sldId id="311" r:id="rId9"/>
    <p:sldId id="314" r:id="rId10"/>
    <p:sldId id="326" r:id="rId11"/>
    <p:sldId id="342" r:id="rId12"/>
    <p:sldId id="315" r:id="rId13"/>
    <p:sldId id="353" r:id="rId14"/>
    <p:sldId id="327" r:id="rId15"/>
    <p:sldId id="316" r:id="rId16"/>
    <p:sldId id="350" r:id="rId17"/>
    <p:sldId id="345" r:id="rId18"/>
    <p:sldId id="328" r:id="rId19"/>
    <p:sldId id="334" r:id="rId20"/>
    <p:sldId id="317" r:id="rId21"/>
    <p:sldId id="323" r:id="rId22"/>
    <p:sldId id="329" r:id="rId23"/>
    <p:sldId id="318" r:id="rId24"/>
    <p:sldId id="330" r:id="rId25"/>
    <p:sldId id="346" r:id="rId26"/>
    <p:sldId id="319" r:id="rId27"/>
    <p:sldId id="347" r:id="rId28"/>
    <p:sldId id="351" r:id="rId29"/>
    <p:sldId id="320" r:id="rId30"/>
    <p:sldId id="344" r:id="rId31"/>
    <p:sldId id="335" r:id="rId32"/>
    <p:sldId id="332" r:id="rId33"/>
    <p:sldId id="341" r:id="rId34"/>
    <p:sldId id="324" r:id="rId35"/>
    <p:sldId id="268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403233-5FBF-1A59-0473-0B9A35761A2E}" name="Katia Gisele Soares Matosinho" initials="KGSM" userId="S::katia.matosinho@epe.gov.br::5d08873b-f8d7-4075-898f-eee7e290b599" providerId="AD"/>
  <p188:author id="{9136DE7F-689F-E200-2E95-C7CD724FEB5D}" name="Carla Mara Stacchini de Souza" initials="CMSdS" userId="Carla Mara Stacchini de Souza" providerId="None"/>
  <p188:author id="{E82F55A0-C710-E583-783E-234EE8BF4165}" name="Paula Isabel da Costa Barbosa" initials="PB" userId="S::paula.barbosa@epe.gov.br::a7764c4b-58bd-4e06-8018-125001e8cce7" providerId="AD"/>
  <p188:author id="{62B41BF4-17BB-2930-F5CB-DADA92297D36}" name="Sylvia de Carvalho Bulcão Vianna" initials="SdCBV" userId="S::sylvia.vianna@epe.gov.br::903dfccc-eb5a-46e3-ae71-d7a04c37ada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e da Fonseca Cordovil" initials="FdFC" lastIdx="1" clrIdx="0">
    <p:extLst>
      <p:ext uri="{19B8F6BF-5375-455C-9EA6-DF929625EA0E}">
        <p15:presenceInfo xmlns:p15="http://schemas.microsoft.com/office/powerpoint/2012/main" userId="S::filipe.cordovil@epe.gov.br::be1ab9bb-8126-4d64-b1f8-6c30b1aca4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708"/>
    <a:srgbClr val="F09562"/>
    <a:srgbClr val="FDD777"/>
    <a:srgbClr val="FDF777"/>
    <a:srgbClr val="FFA953"/>
    <a:srgbClr val="EA9148"/>
    <a:srgbClr val="E88330"/>
    <a:srgbClr val="008300"/>
    <a:srgbClr val="F68D2F"/>
    <a:srgbClr val="F1B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1388FB-149C-159A-0665-BA3F95AE0795}" v="59" dt="2023-12-11T18:57:40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omments/modernComment_13A_B18E70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2A855B9-7215-4939-8DD1-F69E1C283C1E}" authorId="{0D403233-5FBF-1A59-0473-0B9A35761A2E}" created="2023-11-08T16:52:33.5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78902243" sldId="314"/>
      <ac:spMk id="5" creationId="{D283BD56-BEE6-456C-B391-BFBF02940B75}"/>
      <ac:txMk cp="164" len="9">
        <ac:context len="541" hash="1497359912"/>
      </ac:txMk>
    </ac:txMkLst>
    <p188:pos x="9058846" y="629553"/>
    <p188:txBody>
      <a:bodyPr/>
      <a:lstStyle/>
      <a:p>
        <a:r>
          <a:rPr lang="pt-BR"/>
          <a:t>Melhor colocar o verbo no presente?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27C12-4697-4406-8A13-F12DFF7E5549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967EE-5A63-4E5B-AA4F-0987153C2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24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967EE-5A63-4E5B-AA4F-0987153C287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62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967EE-5A63-4E5B-AA4F-0987153C287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2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967EE-5A63-4E5B-AA4F-0987153C287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05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967EE-5A63-4E5B-AA4F-0987153C287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14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967EE-5A63-4E5B-AA4F-0987153C287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63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967EE-5A63-4E5B-AA4F-0987153C287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967EE-5A63-4E5B-AA4F-0987153C287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03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54DFB91-9905-4B6B-B9F6-6589BEA0B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33806"/>
            <a:ext cx="6389914" cy="810305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15D21B5A-89EA-4794-B09F-BEC7ADB4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4664"/>
            <a:ext cx="6389914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2" name="Espaço Reservado para Texto 21">
            <a:extLst>
              <a:ext uri="{FF2B5EF4-FFF2-40B4-BE49-F238E27FC236}">
                <a16:creationId xmlns:a16="http://schemas.microsoft.com/office/drawing/2014/main" id="{E702A312-5B77-4812-9422-3E412E93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974" y="5749019"/>
            <a:ext cx="6389914" cy="400050"/>
          </a:xfrm>
        </p:spPr>
        <p:txBody>
          <a:bodyPr wrap="square" tIns="0" bIns="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pt-BR"/>
              <a:t>Autor</a:t>
            </a:r>
          </a:p>
        </p:txBody>
      </p:sp>
      <p:sp>
        <p:nvSpPr>
          <p:cNvPr id="23" name="Espaço Reservado para Texto 21">
            <a:extLst>
              <a:ext uri="{FF2B5EF4-FFF2-40B4-BE49-F238E27FC236}">
                <a16:creationId xmlns:a16="http://schemas.microsoft.com/office/drawing/2014/main" id="{9C876C2A-C3C9-4D6B-9151-1404619772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974" y="6259344"/>
            <a:ext cx="5067526" cy="400050"/>
          </a:xfrm>
        </p:spPr>
        <p:txBody>
          <a:bodyPr wrap="square" tIns="0" bIns="0" anchor="ctr" anchorCtr="0">
            <a:noAutofit/>
          </a:bodyPr>
          <a:lstStyle>
            <a:lvl1pPr marL="0" indent="0" algn="l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fld id="{5C5B2333-B784-48F0-9A35-DB08F1801354}" type="datetime4">
              <a:rPr lang="pt-BR" smtClean="0"/>
              <a:t>27 de janeiro de 2022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0B2CCF3-35AA-A779-1326-8D27565563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0479" y="127799"/>
            <a:ext cx="1453244" cy="120800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A4B8FF0-BA04-4DC3-1B17-87475C7803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7483" y="6121922"/>
            <a:ext cx="1067703" cy="6466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25047D5-83F6-CD40-9DC9-01EE116639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0098" y="6013990"/>
            <a:ext cx="2893897" cy="7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08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2A96C-6917-4229-B3E0-67053DE0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3D3198-DFDB-4683-84F0-3D3874FBF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3958D2-4ACE-4058-B086-468719410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6004-B535-4AB6-AAEE-71C70F01176B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7424BE-8CF5-47EA-9889-D303A1D42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04C636-C03B-43AF-85DA-F203FBB5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E79-E12F-4894-A6F2-DCC84CB8A4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43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DE32F2-DBCF-437F-9226-658D24950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597971-4201-4F13-A67A-E67BED1D4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4DCD10-8262-425F-8607-1DEA627A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6004-B535-4AB6-AAEE-71C70F01176B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043859-A916-4953-9468-FFE38077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3A8BC2-9332-45AE-B82C-13121D29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E79-E12F-4894-A6F2-DCC84CB8A4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96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64BEC-B273-43D7-B073-2E2F2C88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84B3E3-528C-4B16-931B-0D9C0C7E6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598306"/>
            <a:ext cx="11616149" cy="25193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9CB7BBDC-2A52-4BAA-9637-55F1B721AF6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510962" y="6176962"/>
            <a:ext cx="681037" cy="68103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6D77C1-A331-4484-A1AD-DBBE9C377525}" type="slidenum">
              <a:rPr lang="pt-BR" sz="1600" b="1" dirty="0" smtClean="0">
                <a:latin typeface="+mj-lt"/>
              </a:rPr>
              <a:t>‹nº›</a:t>
            </a:fld>
            <a:endParaRPr lang="pt-BR" sz="1600" b="1">
              <a:latin typeface="+mj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CFF9DE-06B4-4CD9-8C61-44B9E11F7DFC}"/>
              </a:ext>
            </a:extLst>
          </p:cNvPr>
          <p:cNvSpPr txBox="1"/>
          <p:nvPr userDrawn="1"/>
        </p:nvSpPr>
        <p:spPr>
          <a:xfrm>
            <a:off x="76200" y="6418103"/>
            <a:ext cx="5598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chemeClr val="tx2"/>
                </a:solidFill>
                <a:latin typeface="+mj-lt"/>
              </a:rPr>
              <a:t>Relatório de Acompanhamento Semestral do PLS – 2023.1</a:t>
            </a:r>
            <a:endParaRPr lang="pt-BR" sz="1600">
              <a:solidFill>
                <a:schemeClr val="accent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A184430-563D-EA2D-D11C-C9D470660F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5086" y="79921"/>
            <a:ext cx="1333273" cy="110828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53D15E5-3651-63E2-F353-7D8A3CE8E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4403" y="6152779"/>
            <a:ext cx="1106331" cy="67003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33A01AD-8D62-8E03-E40F-2D24E51E20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20598" y="6048813"/>
            <a:ext cx="2701124" cy="70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6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C69983F7-4EB8-47FF-A787-1C52298ADA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1" y="-2"/>
            <a:ext cx="6589486" cy="278901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F1FC1534-7FE8-44F3-9EFE-DB26DA4F8B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039549">
            <a:off x="2360967" y="71209"/>
            <a:ext cx="12011025" cy="5410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102B9A-A05D-4B09-AEFD-43A85807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789011"/>
            <a:ext cx="1117599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250934-F70C-48C2-A14C-58AB9917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999" y="5641748"/>
            <a:ext cx="11175999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AE234D58-C811-4F23-82DD-BF2B00078141}"/>
              </a:ext>
            </a:extLst>
          </p:cNvPr>
          <p:cNvSpPr/>
          <p:nvPr userDrawn="1"/>
        </p:nvSpPr>
        <p:spPr>
          <a:xfrm>
            <a:off x="9252898" y="370609"/>
            <a:ext cx="2520000" cy="25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2" name="Gráfico 61">
            <a:extLst>
              <a:ext uri="{FF2B5EF4-FFF2-40B4-BE49-F238E27FC236}">
                <a16:creationId xmlns:a16="http://schemas.microsoft.com/office/drawing/2014/main" id="{89D05FD1-0B06-4FFB-B705-C64D2E7CD4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1544" y="1046388"/>
            <a:ext cx="2122707" cy="11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2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90D8D-D0C4-4A13-91EA-C9517ED6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99E7D5-E231-4FD3-A552-7CA953CB5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2FBD1A-510D-4647-A2A7-8B1CC7588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FD67A6-1D80-47B6-8444-C1EE3720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6004-B535-4AB6-AAEE-71C70F01176B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A2F7D5-8139-4981-B7AA-49E809F0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044C53-6D54-4860-940A-6613A453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E79-E12F-4894-A6F2-DCC84CB8A4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3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01072-0D04-4E6E-8E47-C80D71A8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39F3A3-7DEC-4DA1-B3C7-19166039B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FB512A-96C9-434F-A521-C9AE4ABBD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AB3FD5-E450-446F-BFC9-0F7835DAD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F5E24A3-5792-4BA3-8A48-3C809747D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236791-A1BD-491C-B7A5-3D638487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6004-B535-4AB6-AAEE-71C70F01176B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356211-3E04-42FA-8655-27252B20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C1138F-CA0E-4B4E-9C73-E30FF4E1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E79-E12F-4894-A6F2-DCC84CB8A4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67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E9480-AD3B-4DDB-8562-7E8A9E24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3C6C16-5FEE-4E7F-8C51-7456D6459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6004-B535-4AB6-AAEE-71C70F01176B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61926F-F463-4CE1-BA24-5905DF03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B126547-9FC1-4E9A-B19D-4CA1C1D9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E79-E12F-4894-A6F2-DCC84CB8A4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99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30A767E-158C-414B-93B5-145CCA22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6004-B535-4AB6-AAEE-71C70F01176B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2AFDFA7-FCE9-44B4-9EB4-C1BC0644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80B97D-A845-4F6F-B251-EB84C7F6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E79-E12F-4894-A6F2-DCC84CB8A4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40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6A151-C443-40CD-964C-26F145C8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B44C75-6F17-4981-A9E4-EE8AF6C4A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060455-0E6D-4973-BBED-382148B18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7FD665-8F63-4471-BFA0-F97CC98F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6004-B535-4AB6-AAEE-71C70F01176B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CF9FED-606A-4FCE-B388-D88D6CC9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A25CD8-240E-489D-BDEE-F9817CF4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E79-E12F-4894-A6F2-DCC84CB8A4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61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2E015-C0E5-412E-8E46-67F6B465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CDA144-6639-4293-B614-A4A275B70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C2C373-C8AD-4FBB-B116-9F3CDA880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3EC8BD-7DA3-490D-97DF-154FF40B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6004-B535-4AB6-AAEE-71C70F01176B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9F9168-F4AE-43D7-B7AA-052394BC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673D17-6243-4716-AC4A-CAF46AA5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E79-E12F-4894-A6F2-DCC84CB8A4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82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-6000" t="-29000" r="-9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F3CE5F3-CFD4-4322-A742-4CC8DD71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31505"/>
            <a:ext cx="10515600" cy="415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83C6FD-EB52-4A0B-92C5-5E4F29D25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693" y="985144"/>
            <a:ext cx="11932465" cy="5191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35D088-00FC-4407-81BB-E9D4D6497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86004-B535-4AB6-AAEE-71C70F01176B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74E194-FEE8-480D-93AE-E4086CABE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900F09-9D3B-4DB2-9380-3A81B3441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3BE79-E12F-4894-A6F2-DCC84CB8A4BF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318FF41-58E4-45F1-A13B-0ACADA7E65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57525" y="129634"/>
            <a:ext cx="1131413" cy="619666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E5ACE06-FEB1-4460-87A7-9130D3F6B8F9}"/>
              </a:ext>
            </a:extLst>
          </p:cNvPr>
          <p:cNvCxnSpPr/>
          <p:nvPr userDrawn="1"/>
        </p:nvCxnSpPr>
        <p:spPr>
          <a:xfrm>
            <a:off x="0" y="825500"/>
            <a:ext cx="1440000" cy="0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0549A18-FA9B-4650-945F-4FF5A9881F69}"/>
              </a:ext>
            </a:extLst>
          </p:cNvPr>
          <p:cNvCxnSpPr/>
          <p:nvPr userDrawn="1"/>
        </p:nvCxnSpPr>
        <p:spPr>
          <a:xfrm>
            <a:off x="1437619" y="825500"/>
            <a:ext cx="1440000" cy="0"/>
          </a:xfrm>
          <a:prstGeom prst="line">
            <a:avLst/>
          </a:prstGeom>
          <a:ln w="508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1EF56A11-4BF4-42C5-8B19-2FFAEC3655B3}"/>
              </a:ext>
            </a:extLst>
          </p:cNvPr>
          <p:cNvCxnSpPr/>
          <p:nvPr userDrawn="1"/>
        </p:nvCxnSpPr>
        <p:spPr>
          <a:xfrm>
            <a:off x="2875238" y="825500"/>
            <a:ext cx="1440000" cy="0"/>
          </a:xfrm>
          <a:prstGeom prst="line">
            <a:avLst/>
          </a:prstGeom>
          <a:ln w="508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9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A_B18E70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05A304E-68CF-4333-8B75-F67DE107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71257"/>
            <a:ext cx="10896601" cy="1949450"/>
          </a:xfrm>
        </p:spPr>
        <p:txBody>
          <a:bodyPr/>
          <a:lstStyle/>
          <a:p>
            <a:pPr algn="ctr"/>
            <a:r>
              <a:rPr lang="pt-BR" sz="4000"/>
              <a:t>Relatório de Monitoramento Semestral do PLS</a:t>
            </a:r>
            <a:br>
              <a:rPr lang="pt-BR" sz="4000"/>
            </a:br>
            <a:r>
              <a:rPr lang="pt-BR" sz="4000"/>
              <a:t>- 1º Semestre de 2023 -</a:t>
            </a:r>
            <a:endParaRPr lang="pt-BR" sz="400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81D154CF-02F7-44C9-8FB9-D64E6D0E9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49" y="5903233"/>
            <a:ext cx="6389914" cy="400050"/>
          </a:xfrm>
        </p:spPr>
        <p:txBody>
          <a:bodyPr/>
          <a:lstStyle/>
          <a:p>
            <a:r>
              <a:rPr lang="pt-BR"/>
              <a:t>Comissão Gestora do PLS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AC81CC8-C62C-4688-B539-A8A29016E279}"/>
              </a:ext>
            </a:extLst>
          </p:cNvPr>
          <p:cNvCxnSpPr>
            <a:cxnSpLocks/>
          </p:cNvCxnSpPr>
          <p:nvPr/>
        </p:nvCxnSpPr>
        <p:spPr>
          <a:xfrm>
            <a:off x="857249" y="5813426"/>
            <a:ext cx="295751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220810E1-D445-FB0F-81A2-FB6FD990A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" y="5117878"/>
            <a:ext cx="6389914" cy="519263"/>
          </a:xfrm>
        </p:spPr>
        <p:txBody>
          <a:bodyPr/>
          <a:lstStyle/>
          <a:p>
            <a:r>
              <a:rPr lang="pt-BR"/>
              <a:t>Plano de Logística Sustentável da EPE</a:t>
            </a:r>
          </a:p>
        </p:txBody>
      </p:sp>
    </p:spTree>
    <p:extLst>
      <p:ext uri="{BB962C8B-B14F-4D97-AF65-F5344CB8AC3E}">
        <p14:creationId xmlns:p14="http://schemas.microsoft.com/office/powerpoint/2010/main" val="328274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2313"/>
            <a:r>
              <a:rPr lang="pt-BR"/>
              <a:t>3</a:t>
            </a:r>
            <a:r>
              <a:rPr lang="pt-BR" sz="3200"/>
              <a:t>.2 Acompanhamento e Diagnóstico| </a:t>
            </a:r>
            <a:r>
              <a:rPr lang="pt-BR">
                <a:solidFill>
                  <a:srgbClr val="E68708"/>
                </a:solidFill>
              </a:rPr>
              <a:t>Papel</a:t>
            </a: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33" y="1332185"/>
            <a:ext cx="11562351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Ao se fazer a comparação entre o primeiro semestre de 2023 e de 2019, mesmo considerando a diferença de regime de trabalho, híbrido e presencial, respectivamente, constata-se a expressiva redução do consumo de papel, em torno de 83%.</a:t>
            </a:r>
          </a:p>
          <a:p>
            <a:pPr marL="0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Tal se deve em razão da implementação de ferramentas virtuais, a exemplo dos sistemas informatizados Virtus e APA, que substituíram os processos em papel, cuja instrução resultava na impressão significativa de documentos, os quase atualmente estão apenas no formato digital.</a:t>
            </a:r>
          </a:p>
          <a:p>
            <a:pPr marL="0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Além disso, o período em que os empregados atuaram em </a:t>
            </a:r>
            <a:r>
              <a:rPr lang="pt-BR" sz="2000" i="1" dirty="0">
                <a:latin typeface="Book Antiqua"/>
              </a:rPr>
              <a:t>home office</a:t>
            </a:r>
            <a:r>
              <a:rPr lang="pt-BR" sz="2000" dirty="0">
                <a:latin typeface="Book Antiqua"/>
              </a:rPr>
              <a:t>, aliado ao tempo em que a empresa ficou sem contrato de impressão e, ainda, a implementação da assinatura digital, fez com que fossem criados novos hábitos voltados ao armazenamento apenas de documentos digitalizados.</a:t>
            </a:r>
          </a:p>
          <a:p>
            <a:pPr marL="0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Por fim, atualmente há um maior controle sobre o uso das impressoras, a partir da identificação do usuário da impressão, o que tende a inibir impressões desnecessárias ou excessivas.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endParaRPr lang="pt-BR" dirty="0">
              <a:highlight>
                <a:srgbClr val="FFFF00"/>
              </a:highlight>
            </a:endParaRP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endParaRPr lang="pt-BR" sz="20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pt-BR" sz="22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BR" sz="2400" cap="small" dirty="0">
              <a:latin typeface="Book Antiqua" panose="0204060205030503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0C56336-504B-ED25-B25F-2F5A771FB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3" y="96296"/>
            <a:ext cx="719489" cy="68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3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81075"/>
            <a:r>
              <a:rPr lang="pt-BR"/>
              <a:t>3</a:t>
            </a:r>
            <a:r>
              <a:rPr lang="pt-BR" sz="3200"/>
              <a:t>.2 Acompanhamento e Diagnóstico| </a:t>
            </a:r>
            <a:r>
              <a:rPr lang="pt-BR">
                <a:solidFill>
                  <a:srgbClr val="E68708"/>
                </a:solidFill>
              </a:rPr>
              <a:t>Papel</a:t>
            </a: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65" y="887963"/>
            <a:ext cx="11562351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t-BR" b="1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Consumo semestral de papel branco – Número de folhas</a:t>
            </a:r>
            <a:endParaRPr lang="pt-BR" b="1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ts val="2000"/>
              </a:lnSpc>
              <a:spcBef>
                <a:spcPts val="600"/>
              </a:spcBef>
              <a:buNone/>
            </a:pPr>
            <a:endParaRPr lang="pt-BR" sz="18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600"/>
              </a:lnSpc>
              <a:spcBef>
                <a:spcPts val="4200"/>
              </a:spcBef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t-BR" sz="2800" b="1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Consumo semestral de papel </a:t>
            </a:r>
            <a:r>
              <a:rPr lang="pt-BR" b="1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branco</a:t>
            </a:r>
            <a:r>
              <a:rPr lang="pt-BR" sz="2800" b="1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 – </a:t>
            </a:r>
            <a:r>
              <a:rPr lang="pt-BR" sz="2800" b="1" i="1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Per </a:t>
            </a:r>
            <a:r>
              <a:rPr lang="pt-BR" b="1" i="1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capita</a:t>
            </a:r>
            <a:endParaRPr lang="pt-BR" sz="2800" b="1" i="1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600"/>
              </a:lnSpc>
              <a:spcAft>
                <a:spcPts val="600"/>
              </a:spcAft>
              <a:buNone/>
            </a:pPr>
            <a:endParaRPr lang="pt-BR" sz="2800" b="1">
              <a:solidFill>
                <a:srgbClr val="F0956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BR" b="1">
              <a:solidFill>
                <a:srgbClr val="F0956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E4C6FE-CF7E-BBAA-B618-08DE3215D923}"/>
              </a:ext>
            </a:extLst>
          </p:cNvPr>
          <p:cNvSpPr/>
          <p:nvPr/>
        </p:nvSpPr>
        <p:spPr>
          <a:xfrm>
            <a:off x="1918327" y="4036027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2019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4E79A9-FB96-089E-EB68-1DDF19EEAF47}"/>
              </a:ext>
            </a:extLst>
          </p:cNvPr>
          <p:cNvSpPr/>
          <p:nvPr/>
        </p:nvSpPr>
        <p:spPr>
          <a:xfrm>
            <a:off x="3659789" y="4023438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CE6AFB1-D9BA-0D48-0563-D1FCE00148B7}"/>
              </a:ext>
            </a:extLst>
          </p:cNvPr>
          <p:cNvSpPr/>
          <p:nvPr/>
        </p:nvSpPr>
        <p:spPr>
          <a:xfrm>
            <a:off x="5368891" y="4031425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0566843-B88B-8DF6-9910-6BE7CAE9C980}"/>
              </a:ext>
            </a:extLst>
          </p:cNvPr>
          <p:cNvSpPr/>
          <p:nvPr/>
        </p:nvSpPr>
        <p:spPr>
          <a:xfrm>
            <a:off x="8687735" y="4023069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2023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4E0628-1C3A-E710-F6D0-09C159B7E09F}"/>
              </a:ext>
            </a:extLst>
          </p:cNvPr>
          <p:cNvSpPr/>
          <p:nvPr/>
        </p:nvSpPr>
        <p:spPr>
          <a:xfrm>
            <a:off x="7028313" y="4023070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2022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5C2FA5-E802-FEB9-214B-3B93C6365AE0}"/>
              </a:ext>
            </a:extLst>
          </p:cNvPr>
          <p:cNvSpPr txBox="1"/>
          <p:nvPr/>
        </p:nvSpPr>
        <p:spPr>
          <a:xfrm>
            <a:off x="313756" y="4755336"/>
            <a:ext cx="972017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885950" algn="l"/>
                <a:tab pos="3590925" algn="l"/>
                <a:tab pos="5380038" algn="l"/>
                <a:tab pos="7086600" algn="l"/>
                <a:tab pos="8610600" algn="l"/>
              </a:tabLst>
            </a:pPr>
            <a:r>
              <a:rPr lang="pt-BR" sz="2000" b="1" cap="small" dirty="0"/>
              <a:t>Totais              	383	176	   0                        0                      74</a:t>
            </a:r>
            <a:endParaRPr lang="pt-BR" sz="2000" b="1" cap="small" dirty="0">
              <a:ea typeface="Lato"/>
              <a:cs typeface="Lato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170F24-5C19-197B-BBAB-6D5FD2BA06CC}"/>
              </a:ext>
            </a:extLst>
          </p:cNvPr>
          <p:cNvSpPr txBox="1"/>
          <p:nvPr/>
        </p:nvSpPr>
        <p:spPr>
          <a:xfrm>
            <a:off x="313756" y="5246761"/>
            <a:ext cx="972017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973263" algn="l"/>
                <a:tab pos="3500438" algn="l"/>
                <a:tab pos="5561013" algn="l"/>
                <a:tab pos="6908800" algn="l"/>
                <a:tab pos="8610600" algn="l"/>
              </a:tabLst>
            </a:pPr>
            <a:r>
              <a:rPr lang="pt-BR" sz="2000" b="1" cap="small" dirty="0"/>
              <a:t>Variação             2,4% 	-54%	---                     ---                     ---</a:t>
            </a:r>
            <a:endParaRPr lang="pt-BR" b="1" cap="small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1E0149C-F56D-701A-42BC-0CF1450611E0}"/>
              </a:ext>
            </a:extLst>
          </p:cNvPr>
          <p:cNvSpPr/>
          <p:nvPr/>
        </p:nvSpPr>
        <p:spPr>
          <a:xfrm>
            <a:off x="1921359" y="1720138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2019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AAC37D2-31FB-1873-0C92-1B82FE785533}"/>
              </a:ext>
            </a:extLst>
          </p:cNvPr>
          <p:cNvSpPr/>
          <p:nvPr/>
        </p:nvSpPr>
        <p:spPr>
          <a:xfrm>
            <a:off x="3635807" y="1720138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1DB42AA-67C0-9CE5-7C69-B6497AF8B107}"/>
              </a:ext>
            </a:extLst>
          </p:cNvPr>
          <p:cNvSpPr/>
          <p:nvPr/>
        </p:nvSpPr>
        <p:spPr>
          <a:xfrm>
            <a:off x="5350255" y="1724959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19D7CB8-B87C-C059-E892-54EADFC4936E}"/>
              </a:ext>
            </a:extLst>
          </p:cNvPr>
          <p:cNvSpPr/>
          <p:nvPr/>
        </p:nvSpPr>
        <p:spPr>
          <a:xfrm>
            <a:off x="8599929" y="1710081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2023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B2CB22D-FB5E-78BC-8DA6-1625A39E0C0C}"/>
              </a:ext>
            </a:extLst>
          </p:cNvPr>
          <p:cNvSpPr/>
          <p:nvPr/>
        </p:nvSpPr>
        <p:spPr>
          <a:xfrm>
            <a:off x="6975092" y="1710675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6FC65D1-071A-8C20-E2C2-EC2D617893D0}"/>
              </a:ext>
            </a:extLst>
          </p:cNvPr>
          <p:cNvSpPr txBox="1"/>
          <p:nvPr/>
        </p:nvSpPr>
        <p:spPr>
          <a:xfrm>
            <a:off x="430984" y="2413846"/>
            <a:ext cx="972017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439863" algn="l"/>
                <a:tab pos="3225800" algn="l"/>
                <a:tab pos="5384800" algn="l"/>
                <a:tab pos="6992938" algn="l"/>
                <a:tab pos="8615363" algn="l"/>
              </a:tabLst>
            </a:pPr>
            <a:r>
              <a:rPr lang="pt-BR" sz="2000" b="1" cap="small" dirty="0"/>
              <a:t>Totais              144.402	64.269	0	0                   28.147</a:t>
            </a:r>
            <a:endParaRPr lang="pt-BR" sz="2000" b="1" cap="small" dirty="0">
              <a:ea typeface="Lato"/>
              <a:cs typeface="Lato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C3AC7AC-AE6D-B221-FABE-353A9D0631FB}"/>
              </a:ext>
            </a:extLst>
          </p:cNvPr>
          <p:cNvSpPr txBox="1"/>
          <p:nvPr/>
        </p:nvSpPr>
        <p:spPr>
          <a:xfrm>
            <a:off x="430984" y="2926976"/>
            <a:ext cx="972017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tabLst>
                <a:tab pos="1973263" algn="l"/>
                <a:tab pos="3316288" algn="l"/>
                <a:tab pos="5291138" algn="l"/>
                <a:tab pos="6908800" algn="l"/>
                <a:tab pos="8788400" algn="l"/>
              </a:tabLst>
            </a:pPr>
            <a:r>
              <a:rPr lang="pt-BR" sz="2000" b="1" cap="small" dirty="0"/>
              <a:t>Variação 	0,9%	-55,5%	---	---                      ---</a:t>
            </a:r>
            <a:endParaRPr lang="pt-BR" b="1" cap="small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9A850D0-7F69-F26D-0FA3-62D67FE31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88" y="100131"/>
            <a:ext cx="719489" cy="686342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E260E1B6-EE38-B217-CB0C-578C1E2C2F57}"/>
              </a:ext>
            </a:extLst>
          </p:cNvPr>
          <p:cNvSpPr txBox="1"/>
          <p:nvPr/>
        </p:nvSpPr>
        <p:spPr>
          <a:xfrm>
            <a:off x="298006" y="5761591"/>
            <a:ext cx="656560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>
                <a:solidFill>
                  <a:schemeClr val="accent5"/>
                </a:solidFill>
              </a:rPr>
              <a:t>Referência: janeiro a junho de cada exercício.</a:t>
            </a:r>
          </a:p>
        </p:txBody>
      </p:sp>
    </p:spTree>
    <p:extLst>
      <p:ext uri="{BB962C8B-B14F-4D97-AF65-F5344CB8AC3E}">
        <p14:creationId xmlns:p14="http://schemas.microsoft.com/office/powerpoint/2010/main" val="321285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5963"/>
            <a:r>
              <a:rPr lang="pt-BR" sz="2800"/>
              <a:t>3.3 Acompanhamento e Diagnóstico| </a:t>
            </a:r>
            <a:r>
              <a:rPr lang="pt-BR" sz="2800">
                <a:solidFill>
                  <a:srgbClr val="E68708"/>
                </a:solidFill>
              </a:rPr>
              <a:t>Copos descartáveis</a:t>
            </a:r>
            <a:endParaRPr lang="pt-BR" sz="280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50" y="952241"/>
            <a:ext cx="11562351" cy="52710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cap="small" dirty="0">
                <a:latin typeface="Book Antiqua" panose="02040602050305030304" pitchFamily="18" charset="0"/>
              </a:rPr>
              <a:t>Objetivo: </a:t>
            </a:r>
            <a:r>
              <a:rPr lang="pt-BR" sz="1800" dirty="0">
                <a:latin typeface="Book Antiqua" panose="02040602050305030304" pitchFamily="18" charset="0"/>
              </a:rPr>
              <a:t>Reforçar a cultura de otimização do uso dos recursos e, como consequência, reduzir o consumo e desperdício de copos descartáveis na EPE. </a:t>
            </a:r>
            <a:endParaRPr lang="pt-BR" sz="1800" dirty="0">
              <a:latin typeface="Book Antiqua" panose="02040602050305030304" pitchFamily="18" charset="0"/>
              <a:ea typeface="Lato"/>
              <a:cs typeface="Lato"/>
            </a:endParaRP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cap="small" dirty="0">
                <a:latin typeface="Book Antiqua" panose="02040602050305030304" pitchFamily="18" charset="0"/>
              </a:rPr>
              <a:t>Indicadores: </a:t>
            </a:r>
          </a:p>
          <a:p>
            <a:pPr marL="614045" indent="-3429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latin typeface="Book Antiqua"/>
              </a:rPr>
              <a:t>Consumo de copos de 200 ml – quantidade (</a:t>
            </a:r>
            <a:r>
              <a:rPr lang="pt-BR" sz="1800" dirty="0" err="1">
                <a:latin typeface="Book Antiqua"/>
              </a:rPr>
              <a:t>un</a:t>
            </a:r>
            <a:r>
              <a:rPr lang="pt-BR" sz="1800" dirty="0">
                <a:latin typeface="Book Antiqua"/>
              </a:rPr>
              <a:t>) de copos descartáveis de 200 ml.</a:t>
            </a:r>
          </a:p>
          <a:p>
            <a:pPr marL="614045" indent="-3429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latin typeface="Book Antiqua"/>
              </a:rPr>
              <a:t>Consumo de copos de 50 ml – quantidade (</a:t>
            </a:r>
            <a:r>
              <a:rPr lang="pt-BR" sz="1800" dirty="0" err="1">
                <a:latin typeface="Book Antiqua"/>
              </a:rPr>
              <a:t>un</a:t>
            </a:r>
            <a:r>
              <a:rPr lang="pt-BR" sz="1800" dirty="0">
                <a:latin typeface="Book Antiqua"/>
              </a:rPr>
              <a:t>) de copos descartáveis de 50 ml.</a:t>
            </a:r>
          </a:p>
          <a:p>
            <a:pPr marL="614045" indent="-3429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latin typeface="Book Antiqua"/>
              </a:rPr>
              <a:t>Consumo </a:t>
            </a:r>
            <a:r>
              <a:rPr lang="pt-BR" sz="1800" i="1" dirty="0">
                <a:latin typeface="Book Antiqua"/>
              </a:rPr>
              <a:t>per capita</a:t>
            </a:r>
            <a:r>
              <a:rPr lang="pt-BR" sz="1800" dirty="0">
                <a:latin typeface="Book Antiqua"/>
              </a:rPr>
              <a:t> de copos de 200 ml – quantidade (</a:t>
            </a:r>
            <a:r>
              <a:rPr lang="pt-BR" sz="1800" dirty="0" err="1">
                <a:latin typeface="Book Antiqua"/>
              </a:rPr>
              <a:t>un</a:t>
            </a:r>
            <a:r>
              <a:rPr lang="pt-BR" sz="1800" dirty="0">
                <a:latin typeface="Book Antiqua"/>
              </a:rPr>
              <a:t>) de copos descartáveis de 200 ml utilizados/ população EPE. </a:t>
            </a:r>
          </a:p>
          <a:p>
            <a:pPr marL="614045" indent="-3429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latin typeface="Book Antiqua"/>
              </a:rPr>
              <a:t>Consumo </a:t>
            </a:r>
            <a:r>
              <a:rPr lang="pt-BR" sz="1800" i="1" dirty="0">
                <a:latin typeface="Book Antiqua"/>
              </a:rPr>
              <a:t>per capita</a:t>
            </a:r>
            <a:r>
              <a:rPr lang="pt-BR" sz="1800" dirty="0">
                <a:latin typeface="Book Antiqua"/>
              </a:rPr>
              <a:t> de copos de 50 ml – quantidade (</a:t>
            </a:r>
            <a:r>
              <a:rPr lang="pt-BR" sz="1800" dirty="0" err="1">
                <a:latin typeface="Book Antiqua"/>
              </a:rPr>
              <a:t>un</a:t>
            </a:r>
            <a:r>
              <a:rPr lang="pt-BR" sz="1800" dirty="0">
                <a:latin typeface="Book Antiqua"/>
              </a:rPr>
              <a:t>) de copos descartáveis de 50 ml utilizados/ população EPE.  </a:t>
            </a:r>
          </a:p>
          <a:p>
            <a:pPr marL="27114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BR" sz="20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b="1" cap="small" dirty="0">
              <a:latin typeface="Book Antiqua" panose="0204060205030503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4D733D-7ED8-779D-4B22-F6A4E04E8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8996"/>
            <a:ext cx="724101" cy="5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5963"/>
            <a:r>
              <a:rPr lang="pt-BR" sz="2800"/>
              <a:t>3.3 Acompanhamento e Diagnóstico| </a:t>
            </a:r>
            <a:r>
              <a:rPr lang="pt-BR" sz="2800">
                <a:solidFill>
                  <a:srgbClr val="E68708"/>
                </a:solidFill>
              </a:rPr>
              <a:t>Copos descartáveis</a:t>
            </a:r>
            <a:endParaRPr lang="pt-BR" sz="280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50" y="1355484"/>
            <a:ext cx="11562351" cy="454655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26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000" b="1" cap="small" dirty="0">
                <a:latin typeface="Book Antiqua"/>
              </a:rPr>
              <a:t>Resultados: </a:t>
            </a:r>
          </a:p>
          <a:p>
            <a:pPr marL="271145" indent="0">
              <a:lnSpc>
                <a:spcPts val="26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sz="2000" dirty="0">
                <a:latin typeface="Book Antiqua"/>
              </a:rPr>
              <a:t>As tabelas contidas neste tópico apresentam o consumo mensal de copos descartáveis de água (200 ml) e de café (50 ml) em números absolutos e em termos </a:t>
            </a:r>
            <a:r>
              <a:rPr lang="pt-BR" sz="2000" i="1" dirty="0">
                <a:latin typeface="Book Antiqua"/>
              </a:rPr>
              <a:t>per capita</a:t>
            </a:r>
            <a:r>
              <a:rPr lang="pt-BR" sz="2000" dirty="0">
                <a:latin typeface="Book Antiqua"/>
              </a:rPr>
              <a:t>. </a:t>
            </a:r>
            <a:endParaRPr lang="pt-BR" sz="2000" dirty="0">
              <a:latin typeface="Book Antiqua" panose="02040602050305030304" pitchFamily="18" charset="0"/>
            </a:endParaRPr>
          </a:p>
          <a:p>
            <a:pPr marL="271145" indent="0">
              <a:lnSpc>
                <a:spcPts val="26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sz="2000" dirty="0">
                <a:latin typeface="Book Antiqua"/>
              </a:rPr>
              <a:t>Os dados são extraídos dos volumes de compras do material mensalmente, sendo, portanto, </a:t>
            </a:r>
            <a:r>
              <a:rPr lang="pt-BR" sz="2000" strike="sngStrike" dirty="0">
                <a:latin typeface="Book Antiqua"/>
              </a:rPr>
              <a:t>a </a:t>
            </a:r>
            <a:r>
              <a:rPr lang="pt-BR" sz="2000" dirty="0">
                <a:latin typeface="Book Antiqua"/>
              </a:rPr>
              <a:t>o total semestral o indicador mais apropriado para ser acompanhado.</a:t>
            </a:r>
          </a:p>
          <a:p>
            <a:pPr marL="271145" indent="0">
              <a:lnSpc>
                <a:spcPts val="26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sz="2000" dirty="0">
                <a:latin typeface="Book Antiqua"/>
              </a:rPr>
              <a:t>O fato de o escritório da EPE ter se mantido fechado de março de 2020 a fevereiro de 2022, como já referido, inviabiliza a comparação dos dados quanto ao consumo de 2023 em relação a esses exercícios .</a:t>
            </a:r>
            <a:endParaRPr lang="pt-BR" sz="2000" dirty="0">
              <a:ea typeface="Lato"/>
              <a:cs typeface="Lato"/>
            </a:endParaRPr>
          </a:p>
          <a:p>
            <a:pPr marL="271145" indent="0">
              <a:lnSpc>
                <a:spcPts val="26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sz="2000" dirty="0">
                <a:latin typeface="Book Antiqua"/>
              </a:rPr>
              <a:t>Mesmo em se considerando as diferentes formas de trabalho entre o </a:t>
            </a:r>
            <a:r>
              <a:rPr lang="pt-BR" sz="2000" dirty="0" err="1">
                <a:latin typeface="Book Antiqua"/>
              </a:rPr>
              <a:t>1</a:t>
            </a:r>
            <a:r>
              <a:rPr lang="pt-BR" sz="2000" baseline="30000" dirty="0" err="1">
                <a:latin typeface="Book Antiqua"/>
              </a:rPr>
              <a:t>o</a:t>
            </a:r>
            <a:r>
              <a:rPr lang="pt-BR" sz="2000" dirty="0">
                <a:latin typeface="Book Antiqua"/>
              </a:rPr>
              <a:t> semestre de 2019 e o de 2023, quais sejam, integralmente presencial e </a:t>
            </a:r>
            <a:r>
              <a:rPr lang="pt-BR" sz="2000" dirty="0" err="1">
                <a:latin typeface="Book Antiqua"/>
              </a:rPr>
              <a:t>telepresencial</a:t>
            </a:r>
            <a:r>
              <a:rPr lang="pt-BR" sz="2000" dirty="0">
                <a:latin typeface="Book Antiqua"/>
              </a:rPr>
              <a:t>, respectivamente, a diferença no número de copos é significativa: redução de 69% para copos de 200 ml e de 83% para copos de 50 ml.</a:t>
            </a:r>
            <a:endParaRPr lang="pt-BR" sz="2000" dirty="0">
              <a:ea typeface="Lato"/>
              <a:cs typeface="Lato"/>
            </a:endParaRPr>
          </a:p>
          <a:p>
            <a:pPr marL="271145" indent="0">
              <a:lnSpc>
                <a:spcPts val="26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pt-BR" sz="2000" strike="sngStrike" dirty="0">
              <a:highlight>
                <a:srgbClr val="00FFFF"/>
              </a:highlight>
              <a:latin typeface="Book Antiqua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b="1" cap="small" dirty="0">
              <a:latin typeface="Book Antiqua" panose="0204060205030503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4D733D-7ED8-779D-4B22-F6A4E04E8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8996"/>
            <a:ext cx="724101" cy="5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9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5963"/>
            <a:r>
              <a:rPr lang="pt-BR" sz="2800"/>
              <a:t>3.3 Acompanhamento e Diagnóstico| </a:t>
            </a:r>
            <a:r>
              <a:rPr lang="pt-BR" sz="2800">
                <a:solidFill>
                  <a:srgbClr val="E68708"/>
                </a:solidFill>
              </a:rPr>
              <a:t>Copos descartáveis</a:t>
            </a:r>
            <a:endParaRPr lang="pt-BR" sz="280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49" y="1368166"/>
            <a:ext cx="11562351" cy="48614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2400" dirty="0">
                <a:latin typeface="Book Antiqua"/>
              </a:rPr>
              <a:t>Essa redução provavelmente se deve ao aumento da conscientização sobre o consumo, associada a iniciativas do PLS, como a distribuição de canecas de cerâmica para todos os colaboradores em 2022.</a:t>
            </a:r>
            <a:endParaRPr lang="pt-BR" sz="24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b="1" cap="small" dirty="0">
              <a:highlight>
                <a:srgbClr val="00FFFF"/>
              </a:highlight>
              <a:latin typeface="Book Antiqua" panose="0204060205030503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4D733D-7ED8-779D-4B22-F6A4E04E8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8996"/>
            <a:ext cx="724101" cy="5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12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2313"/>
            <a:r>
              <a:rPr lang="pt-BR" sz="2800"/>
              <a:t>3.3 Acompanhamento e Diagnóstico| </a:t>
            </a:r>
            <a:r>
              <a:rPr lang="pt-BR" sz="2800">
                <a:solidFill>
                  <a:srgbClr val="E68708"/>
                </a:solidFill>
              </a:rPr>
              <a:t>Copos descartáveis</a:t>
            </a:r>
            <a:endParaRPr lang="pt-BR" sz="280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86" y="887963"/>
            <a:ext cx="11562351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t-BR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Consumo semestral de copos de 200 ml descartáveis </a:t>
            </a:r>
            <a:endParaRPr lang="pt-BR" sz="180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000"/>
              </a:lnSpc>
              <a:spcBef>
                <a:spcPts val="600"/>
              </a:spcBef>
              <a:buNone/>
            </a:pPr>
            <a:endParaRPr lang="pt-BR" sz="18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600"/>
              </a:lnSpc>
              <a:spcBef>
                <a:spcPts val="3000"/>
              </a:spcBef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t-BR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Consumo semestral de copos de 50 ml descartáveis</a:t>
            </a:r>
            <a:endParaRPr lang="pt-BR" sz="2800" b="1">
              <a:solidFill>
                <a:srgbClr val="F0956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E4C6FE-CF7E-BBAA-B618-08DE3215D923}"/>
              </a:ext>
            </a:extLst>
          </p:cNvPr>
          <p:cNvSpPr/>
          <p:nvPr/>
        </p:nvSpPr>
        <p:spPr>
          <a:xfrm>
            <a:off x="1921359" y="4220692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2019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4E79A9-FB96-089E-EB68-1DDF19EEAF47}"/>
              </a:ext>
            </a:extLst>
          </p:cNvPr>
          <p:cNvSpPr/>
          <p:nvPr/>
        </p:nvSpPr>
        <p:spPr>
          <a:xfrm>
            <a:off x="3645408" y="4215361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CE6AFB1-D9BA-0D48-0563-D1FCE00148B7}"/>
              </a:ext>
            </a:extLst>
          </p:cNvPr>
          <p:cNvSpPr/>
          <p:nvPr/>
        </p:nvSpPr>
        <p:spPr>
          <a:xfrm>
            <a:off x="5369457" y="4225513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0566843-B88B-8DF6-9910-6BE7CAE9C980}"/>
              </a:ext>
            </a:extLst>
          </p:cNvPr>
          <p:cNvSpPr/>
          <p:nvPr/>
        </p:nvSpPr>
        <p:spPr>
          <a:xfrm>
            <a:off x="8687735" y="4196247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2023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4E0628-1C3A-E710-F6D0-09C159B7E09F}"/>
              </a:ext>
            </a:extLst>
          </p:cNvPr>
          <p:cNvSpPr/>
          <p:nvPr/>
        </p:nvSpPr>
        <p:spPr>
          <a:xfrm>
            <a:off x="6996611" y="4222847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2022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5C2FA5-E802-FEB9-214B-3B93C6365AE0}"/>
              </a:ext>
            </a:extLst>
          </p:cNvPr>
          <p:cNvSpPr txBox="1"/>
          <p:nvPr/>
        </p:nvSpPr>
        <p:spPr>
          <a:xfrm>
            <a:off x="376985" y="4888878"/>
            <a:ext cx="972017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790700" algn="l"/>
                <a:tab pos="3406775" algn="l"/>
                <a:tab pos="5561013" algn="l"/>
                <a:tab pos="7083425" algn="l"/>
                <a:tab pos="8701088" algn="l"/>
              </a:tabLst>
            </a:pPr>
            <a:r>
              <a:rPr lang="pt-BR" sz="2000" b="1" cap="small"/>
              <a:t>Totais              30.000	15.000	---	---                    5.000</a:t>
            </a:r>
            <a:endParaRPr lang="pt-BR" b="1" cap="small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170F24-5C19-197B-BBAB-6D5FD2BA06CC}"/>
              </a:ext>
            </a:extLst>
          </p:cNvPr>
          <p:cNvSpPr txBox="1"/>
          <p:nvPr/>
        </p:nvSpPr>
        <p:spPr>
          <a:xfrm>
            <a:off x="376985" y="5434233"/>
            <a:ext cx="972017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795463" algn="l"/>
                <a:tab pos="3589338" algn="l"/>
                <a:tab pos="5562600" algn="l"/>
                <a:tab pos="7083425" algn="l"/>
                <a:tab pos="8701088" algn="l"/>
              </a:tabLst>
            </a:pPr>
            <a:r>
              <a:rPr lang="pt-BR" sz="2000" b="1" cap="small" dirty="0"/>
              <a:t>Variação	48,5%               - 50%	---	---                       ---</a:t>
            </a:r>
            <a:endParaRPr lang="pt-BR" b="1" cap="small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1E0149C-F56D-701A-42BC-0CF1450611E0}"/>
              </a:ext>
            </a:extLst>
          </p:cNvPr>
          <p:cNvSpPr/>
          <p:nvPr/>
        </p:nvSpPr>
        <p:spPr>
          <a:xfrm>
            <a:off x="1921359" y="1720138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2019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AAC37D2-31FB-1873-0C92-1B82FE785533}"/>
              </a:ext>
            </a:extLst>
          </p:cNvPr>
          <p:cNvSpPr/>
          <p:nvPr/>
        </p:nvSpPr>
        <p:spPr>
          <a:xfrm>
            <a:off x="3635807" y="1720138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1DB42AA-67C0-9CE5-7C69-B6497AF8B107}"/>
              </a:ext>
            </a:extLst>
          </p:cNvPr>
          <p:cNvSpPr/>
          <p:nvPr/>
        </p:nvSpPr>
        <p:spPr>
          <a:xfrm>
            <a:off x="5350255" y="1724959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19D7CB8-B87C-C059-E892-54EADFC4936E}"/>
              </a:ext>
            </a:extLst>
          </p:cNvPr>
          <p:cNvSpPr/>
          <p:nvPr/>
        </p:nvSpPr>
        <p:spPr>
          <a:xfrm>
            <a:off x="8599929" y="1710081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2023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B2CB22D-FB5E-78BC-8DA6-1625A39E0C0C}"/>
              </a:ext>
            </a:extLst>
          </p:cNvPr>
          <p:cNvSpPr/>
          <p:nvPr/>
        </p:nvSpPr>
        <p:spPr>
          <a:xfrm>
            <a:off x="6975092" y="1710675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6FC65D1-071A-8C20-E2C2-EC2D617893D0}"/>
              </a:ext>
            </a:extLst>
          </p:cNvPr>
          <p:cNvSpPr txBox="1"/>
          <p:nvPr/>
        </p:nvSpPr>
        <p:spPr>
          <a:xfrm>
            <a:off x="376988" y="2405781"/>
            <a:ext cx="9720176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703388" algn="l"/>
                <a:tab pos="3406775" algn="l"/>
                <a:tab pos="5111750" algn="l"/>
                <a:tab pos="6900863" algn="l"/>
                <a:tab pos="8345488" algn="l"/>
              </a:tabLst>
            </a:pPr>
            <a:r>
              <a:rPr lang="pt-BR" sz="2000" b="1" cap="small" dirty="0"/>
              <a:t>Totais              65.000	32.500	5.100	27.600              20.000</a:t>
            </a:r>
            <a:endParaRPr lang="pt-BR" b="1" cap="small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C3AC7AC-AE6D-B221-FABE-353A9D0631FB}"/>
              </a:ext>
            </a:extLst>
          </p:cNvPr>
          <p:cNvSpPr txBox="1"/>
          <p:nvPr/>
        </p:nvSpPr>
        <p:spPr>
          <a:xfrm>
            <a:off x="376984" y="2926976"/>
            <a:ext cx="972017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795463" algn="l"/>
                <a:tab pos="3589338" algn="l"/>
                <a:tab pos="5197475" algn="l"/>
                <a:tab pos="6997700" algn="l"/>
                <a:tab pos="8432800" algn="l"/>
              </a:tabLst>
            </a:pPr>
            <a:r>
              <a:rPr lang="pt-BR" sz="2000" b="1" cap="small" dirty="0"/>
              <a:t>Variação	48,1%	- 50%              - 84,3%	441,2%             - 47%</a:t>
            </a:r>
            <a:endParaRPr lang="pt-BR" b="1" cap="small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260E1B6-EE38-B217-CB0C-578C1E2C2F57}"/>
              </a:ext>
            </a:extLst>
          </p:cNvPr>
          <p:cNvSpPr txBox="1"/>
          <p:nvPr/>
        </p:nvSpPr>
        <p:spPr>
          <a:xfrm>
            <a:off x="376985" y="5970036"/>
            <a:ext cx="518228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>
                <a:solidFill>
                  <a:schemeClr val="accent5"/>
                </a:solidFill>
              </a:rPr>
              <a:t>Referência: janeiro a junho de cada exercício.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761E777-38C4-D069-6933-BEA0FC995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8996"/>
            <a:ext cx="724101" cy="5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8874125" indent="-8151495">
              <a:spcBef>
                <a:spcPts val="1800"/>
              </a:spcBef>
            </a:pPr>
            <a:r>
              <a:rPr lang="pt-BR" sz="2800"/>
              <a:t>3.3 Acompanhamento e Diagnóstico| </a:t>
            </a:r>
            <a:r>
              <a:rPr lang="pt-BR" sz="2800">
                <a:solidFill>
                  <a:srgbClr val="E68708"/>
                </a:solidFill>
              </a:rPr>
              <a:t>Copos descartáveis</a:t>
            </a:r>
            <a:br>
              <a:rPr lang="pt-BR"/>
            </a:br>
            <a:r>
              <a:rPr lang="pt-BR" sz="2400" i="1">
                <a:solidFill>
                  <a:srgbClr val="E68708"/>
                </a:solidFill>
              </a:rPr>
              <a:t>per capita</a:t>
            </a:r>
            <a:endParaRPr lang="pt-BR" i="1">
              <a:solidFill>
                <a:schemeClr val="accent1">
                  <a:lumMod val="90000"/>
                  <a:lumOff val="10000"/>
                </a:schemeClr>
              </a:solidFill>
              <a:ea typeface="Lato Black"/>
              <a:cs typeface="Lato Black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86" y="887963"/>
            <a:ext cx="11562351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t-BR" b="1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Consumo de copos de 200 ml descartáveis </a:t>
            </a:r>
            <a:r>
              <a:rPr lang="pt-BR" b="1" i="1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per capita</a:t>
            </a:r>
          </a:p>
          <a:p>
            <a:pPr marL="0" indent="0" algn="just">
              <a:lnSpc>
                <a:spcPts val="2000"/>
              </a:lnSpc>
              <a:spcBef>
                <a:spcPts val="600"/>
              </a:spcBef>
              <a:buNone/>
            </a:pPr>
            <a:endParaRPr lang="pt-BR" sz="18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600"/>
              </a:lnSpc>
              <a:spcBef>
                <a:spcPts val="3000"/>
              </a:spcBef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t-BR" b="1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Consumo de copos de 50 ml descartáveis </a:t>
            </a:r>
            <a:r>
              <a:rPr lang="pt-BR" b="1" i="1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per capita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E4C6FE-CF7E-BBAA-B618-08DE3215D923}"/>
              </a:ext>
            </a:extLst>
          </p:cNvPr>
          <p:cNvSpPr/>
          <p:nvPr/>
        </p:nvSpPr>
        <p:spPr>
          <a:xfrm>
            <a:off x="1921359" y="4220692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2019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4E79A9-FB96-089E-EB68-1DDF19EEAF47}"/>
              </a:ext>
            </a:extLst>
          </p:cNvPr>
          <p:cNvSpPr/>
          <p:nvPr/>
        </p:nvSpPr>
        <p:spPr>
          <a:xfrm>
            <a:off x="3645408" y="4215361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CE6AFB1-D9BA-0D48-0563-D1FCE00148B7}"/>
              </a:ext>
            </a:extLst>
          </p:cNvPr>
          <p:cNvSpPr/>
          <p:nvPr/>
        </p:nvSpPr>
        <p:spPr>
          <a:xfrm>
            <a:off x="5369457" y="4225513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0566843-B88B-8DF6-9910-6BE7CAE9C980}"/>
              </a:ext>
            </a:extLst>
          </p:cNvPr>
          <p:cNvSpPr/>
          <p:nvPr/>
        </p:nvSpPr>
        <p:spPr>
          <a:xfrm>
            <a:off x="8687735" y="4196247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2023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4E0628-1C3A-E710-F6D0-09C159B7E09F}"/>
              </a:ext>
            </a:extLst>
          </p:cNvPr>
          <p:cNvSpPr/>
          <p:nvPr/>
        </p:nvSpPr>
        <p:spPr>
          <a:xfrm>
            <a:off x="6996611" y="4222847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2022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5C2FA5-E802-FEB9-214B-3B93C6365AE0}"/>
              </a:ext>
            </a:extLst>
          </p:cNvPr>
          <p:cNvSpPr txBox="1"/>
          <p:nvPr/>
        </p:nvSpPr>
        <p:spPr>
          <a:xfrm>
            <a:off x="376985" y="4888878"/>
            <a:ext cx="972017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885950" algn="l"/>
                <a:tab pos="3768725" algn="l"/>
                <a:tab pos="5467350" algn="l"/>
                <a:tab pos="6997700" algn="l"/>
                <a:tab pos="8615363" algn="l"/>
              </a:tabLst>
            </a:pPr>
            <a:r>
              <a:rPr lang="pt-BR" sz="2000" b="1" cap="small" dirty="0"/>
              <a:t>Totais              	 80	41	---	---                        13</a:t>
            </a:r>
            <a:endParaRPr lang="pt-BR" sz="2000" b="1" cap="small" dirty="0">
              <a:ea typeface="Lato"/>
              <a:cs typeface="Lato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170F24-5C19-197B-BBAB-6D5FD2BA06CC}"/>
              </a:ext>
            </a:extLst>
          </p:cNvPr>
          <p:cNvSpPr txBox="1"/>
          <p:nvPr/>
        </p:nvSpPr>
        <p:spPr>
          <a:xfrm>
            <a:off x="376985" y="5404715"/>
            <a:ext cx="972017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879600" algn="l"/>
                <a:tab pos="3675063" algn="l"/>
                <a:tab pos="5468938" algn="l"/>
                <a:tab pos="6997700" algn="l"/>
                <a:tab pos="8615363" algn="l"/>
              </a:tabLst>
            </a:pPr>
            <a:r>
              <a:rPr lang="pt-BR" sz="2000" b="1" cap="small" dirty="0"/>
              <a:t>Variação	50,7%                -48,3%	---	---                        ---</a:t>
            </a:r>
            <a:endParaRPr lang="pt-BR" b="1" cap="small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1E0149C-F56D-701A-42BC-0CF1450611E0}"/>
              </a:ext>
            </a:extLst>
          </p:cNvPr>
          <p:cNvSpPr/>
          <p:nvPr/>
        </p:nvSpPr>
        <p:spPr>
          <a:xfrm>
            <a:off x="1921359" y="1720138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2019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AAC37D2-31FB-1873-0C92-1B82FE785533}"/>
              </a:ext>
            </a:extLst>
          </p:cNvPr>
          <p:cNvSpPr/>
          <p:nvPr/>
        </p:nvSpPr>
        <p:spPr>
          <a:xfrm>
            <a:off x="3635807" y="1720138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1DB42AA-67C0-9CE5-7C69-B6497AF8B107}"/>
              </a:ext>
            </a:extLst>
          </p:cNvPr>
          <p:cNvSpPr/>
          <p:nvPr/>
        </p:nvSpPr>
        <p:spPr>
          <a:xfrm>
            <a:off x="5350255" y="1724959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19D7CB8-B87C-C059-E892-54EADFC4936E}"/>
              </a:ext>
            </a:extLst>
          </p:cNvPr>
          <p:cNvSpPr/>
          <p:nvPr/>
        </p:nvSpPr>
        <p:spPr>
          <a:xfrm>
            <a:off x="8599929" y="1710081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2023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B2CB22D-FB5E-78BC-8DA6-1625A39E0C0C}"/>
              </a:ext>
            </a:extLst>
          </p:cNvPr>
          <p:cNvSpPr/>
          <p:nvPr/>
        </p:nvSpPr>
        <p:spPr>
          <a:xfrm>
            <a:off x="6975092" y="1710675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6FC65D1-071A-8C20-E2C2-EC2D617893D0}"/>
              </a:ext>
            </a:extLst>
          </p:cNvPr>
          <p:cNvSpPr txBox="1"/>
          <p:nvPr/>
        </p:nvSpPr>
        <p:spPr>
          <a:xfrm>
            <a:off x="376987" y="2413846"/>
            <a:ext cx="972017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885950" algn="l"/>
                <a:tab pos="3676650" algn="l"/>
                <a:tab pos="5380038" algn="l"/>
                <a:tab pos="6900863" algn="l"/>
                <a:tab pos="8515350" algn="l"/>
              </a:tabLst>
            </a:pPr>
            <a:r>
              <a:rPr lang="pt-BR" sz="2000" b="1" cap="small" dirty="0"/>
              <a:t>Totais              	 173	89	14	  79                     52</a:t>
            </a:r>
            <a:endParaRPr lang="pt-BR" b="1" cap="small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C3AC7AC-AE6D-B221-FABE-353A9D0631FB}"/>
              </a:ext>
            </a:extLst>
          </p:cNvPr>
          <p:cNvSpPr txBox="1"/>
          <p:nvPr/>
        </p:nvSpPr>
        <p:spPr>
          <a:xfrm>
            <a:off x="376986" y="2915446"/>
            <a:ext cx="972017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973263" algn="l"/>
                <a:tab pos="3582988" algn="l"/>
                <a:tab pos="5294313" algn="l"/>
                <a:tab pos="6900863" algn="l"/>
                <a:tab pos="8340725" algn="l"/>
              </a:tabLst>
            </a:pPr>
            <a:r>
              <a:rPr lang="pt-BR" sz="2000" b="1" cap="small" dirty="0"/>
              <a:t>Variação             51,2%             - 48,4%               - 83,8%	443,5%          - 34,8%</a:t>
            </a:r>
            <a:endParaRPr lang="pt-BR" b="1" cap="small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260E1B6-EE38-B217-CB0C-578C1E2C2F57}"/>
              </a:ext>
            </a:extLst>
          </p:cNvPr>
          <p:cNvSpPr txBox="1"/>
          <p:nvPr/>
        </p:nvSpPr>
        <p:spPr>
          <a:xfrm>
            <a:off x="376985" y="5958273"/>
            <a:ext cx="518228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>
                <a:solidFill>
                  <a:schemeClr val="accent5"/>
                </a:solidFill>
              </a:rPr>
              <a:t>Referência: janeiro a junho de cada exercício.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A00CE50-C492-6006-0AEB-E106DB680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3585"/>
            <a:ext cx="724101" cy="5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6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2313"/>
            <a:r>
              <a:rPr lang="pt-BR" sz="2800"/>
              <a:t>3.4 Acompanhamento e Diagnóstico| </a:t>
            </a:r>
            <a:r>
              <a:rPr lang="pt-BR" sz="2800">
                <a:solidFill>
                  <a:srgbClr val="E68708"/>
                </a:solidFill>
              </a:rPr>
              <a:t>Energia Elétrica</a:t>
            </a:r>
            <a:endParaRPr lang="pt-BR" sz="280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78" y="1003041"/>
            <a:ext cx="11562351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b="1" cap="small" dirty="0">
                <a:latin typeface="Book Antiqua"/>
              </a:rPr>
              <a:t>Objetivo: </a:t>
            </a:r>
            <a:r>
              <a:rPr lang="pt-BR" sz="2000" dirty="0">
                <a:latin typeface="Book Antiqua"/>
              </a:rPr>
              <a:t>Reduzir o consumo de energia elétrica.</a:t>
            </a:r>
            <a:endParaRPr lang="pt-BR" dirty="0">
              <a:latin typeface="Book Antiqua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b="1" cap="small" dirty="0">
                <a:latin typeface="Book Antiqua"/>
              </a:rPr>
              <a:t>Indicadores: </a:t>
            </a:r>
            <a:endParaRPr lang="pt-BR" sz="2000" b="1" cap="small" dirty="0">
              <a:latin typeface="Book Antiqua" panose="02040602050305030304" pitchFamily="18" charset="0"/>
            </a:endParaRPr>
          </a:p>
          <a:p>
            <a:pPr marL="614045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Book Antiqua"/>
              </a:rPr>
              <a:t>Consumo de energia elétrica - quantidade de kWh consumidos.</a:t>
            </a:r>
          </a:p>
          <a:p>
            <a:pPr marL="614045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Book Antiqua"/>
              </a:rPr>
              <a:t>Consumo de energia elétrica per capita - quantidade de kWh consumidos / População EPE.</a:t>
            </a:r>
          </a:p>
          <a:p>
            <a:pPr marL="614045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Book Antiqua"/>
              </a:rPr>
              <a:t>Gasto com energia - Valor da fatura em reais (R$).</a:t>
            </a:r>
          </a:p>
          <a:p>
            <a:pPr marL="614045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Book Antiqua"/>
              </a:rPr>
              <a:t>Gasto com energia per capita - Valor da fatura em reais (R$)/População EPE.</a:t>
            </a:r>
          </a:p>
          <a:p>
            <a:pPr marL="614045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Book Antiqua"/>
              </a:rPr>
              <a:t>Gasto com energia pela área - R$ / área total.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b="1" cap="small" dirty="0">
                <a:latin typeface="Book Antiqua"/>
              </a:rPr>
              <a:t>Resultados: </a:t>
            </a:r>
            <a:endParaRPr lang="pt-BR" sz="2000" b="1" cap="small" dirty="0">
              <a:latin typeface="Book Antiqua" panose="02040602050305030304" pitchFamily="18" charset="0"/>
            </a:endParaRPr>
          </a:p>
          <a:p>
            <a:pPr marL="27114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2000" dirty="0">
                <a:latin typeface="Book Antiqua"/>
              </a:rPr>
              <a:t>O consumo de energia elétrica na EPE é sazonal, influenciado pela temperatura externa, com maior utilização de energia elétrica no verão e menor no inverno, devido principalmente ao sistema de climatização do escritório.</a:t>
            </a:r>
            <a:endParaRPr lang="pt-BR" sz="2000" b="1" cap="small" dirty="0">
              <a:latin typeface="Book Antiqu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F8FB2A-8D2A-7FCA-10AA-1E7F3231C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6" y="44186"/>
            <a:ext cx="755360" cy="7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61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2313" indent="-6350"/>
            <a:r>
              <a:rPr lang="pt-BR" sz="2800"/>
              <a:t>3.4 Acompanhamento e Diagnóstico| </a:t>
            </a:r>
            <a:r>
              <a:rPr lang="pt-BR" sz="2800">
                <a:solidFill>
                  <a:srgbClr val="E68708"/>
                </a:solidFill>
              </a:rPr>
              <a:t>Energia Elétrica</a:t>
            </a:r>
            <a:endParaRPr lang="pt-BR" sz="280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13" y="1135870"/>
            <a:ext cx="11562351" cy="50820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6995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Conforme já referido, o  fato de o escritório da EPE ter se mantido fechado de março de 2020 a fevereiro de 2022 inviabiliza a comparação dos dados quanto ao consumo de energia elétrica em relação a esses exercícios. </a:t>
            </a:r>
          </a:p>
          <a:p>
            <a:pPr marL="86995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A despeito da adoção dos diferentes regimes de trabalho entre o 1º semestre de 2019 e o de 2023, quais sejam, presencial e híbrido, respectivamente, a diferença no consumo de energia elétrica é expressiva: redução de 61% no consumo e de 57% no gasto.</a:t>
            </a:r>
          </a:p>
          <a:p>
            <a:pPr marL="87313" indent="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Essa redução pode ser justificada pela utilização mais consciente da energia elétrica pelos colaboradores da EPE. Note-se que existe um maior controle do uso do aparelho de ar condicionado central, com saídas que podem ser abertas ou fechadas, conforme a demanda; as lâmpadas possuem interruptores que permitem ligá-las apenas na presença de funcionários trabalhando no setor. </a:t>
            </a:r>
          </a:p>
          <a:p>
            <a:pPr marL="87313" indent="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Por outro lado, a concentração de colaboradores na empresa – maior nas terças e quartas-feiras e menor dos demais dias da semana, permite o consumo mais racional da energia elétrica, conforme o grau de ocupação.   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FB3C1FB-7967-C020-2C17-5FFB02614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6" y="44186"/>
            <a:ext cx="755360" cy="7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2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5963"/>
            <a:r>
              <a:rPr lang="pt-BR" sz="2800"/>
              <a:t>3.4 Acompanhamento e Diagnóstico| </a:t>
            </a:r>
            <a:r>
              <a:rPr lang="pt-BR" sz="2800">
                <a:solidFill>
                  <a:srgbClr val="E68708"/>
                </a:solidFill>
              </a:rPr>
              <a:t>Energia elétrica</a:t>
            </a:r>
            <a:endParaRPr lang="pt-BR" sz="280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86" y="887963"/>
            <a:ext cx="11562351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t-BR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Consumo semestral – kW/h</a:t>
            </a:r>
          </a:p>
          <a:p>
            <a:pPr marL="0" indent="0" algn="just">
              <a:lnSpc>
                <a:spcPts val="2000"/>
              </a:lnSpc>
              <a:spcBef>
                <a:spcPts val="600"/>
              </a:spcBef>
              <a:buNone/>
            </a:pPr>
            <a:endParaRPr lang="pt-BR" sz="18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600"/>
              </a:lnSpc>
              <a:spcBef>
                <a:spcPts val="3000"/>
              </a:spcBef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t-BR" sz="28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Gasto semestral – R$</a:t>
            </a:r>
          </a:p>
          <a:p>
            <a:pPr marL="0" indent="0" algn="just">
              <a:lnSpc>
                <a:spcPts val="1600"/>
              </a:lnSpc>
              <a:spcAft>
                <a:spcPts val="600"/>
              </a:spcAft>
              <a:buNone/>
            </a:pPr>
            <a:endParaRPr lang="pt-BR" sz="2800" b="1">
              <a:solidFill>
                <a:srgbClr val="F0956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BR" b="1">
              <a:solidFill>
                <a:srgbClr val="F0956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E4C6FE-CF7E-BBAA-B618-08DE3215D923}"/>
              </a:ext>
            </a:extLst>
          </p:cNvPr>
          <p:cNvSpPr/>
          <p:nvPr/>
        </p:nvSpPr>
        <p:spPr>
          <a:xfrm>
            <a:off x="1921359" y="4220692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2019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4E79A9-FB96-089E-EB68-1DDF19EEAF47}"/>
              </a:ext>
            </a:extLst>
          </p:cNvPr>
          <p:cNvSpPr/>
          <p:nvPr/>
        </p:nvSpPr>
        <p:spPr>
          <a:xfrm>
            <a:off x="3645408" y="4215361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CE6AFB1-D9BA-0D48-0563-D1FCE00148B7}"/>
              </a:ext>
            </a:extLst>
          </p:cNvPr>
          <p:cNvSpPr/>
          <p:nvPr/>
        </p:nvSpPr>
        <p:spPr>
          <a:xfrm>
            <a:off x="5369457" y="4225513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0566843-B88B-8DF6-9910-6BE7CAE9C980}"/>
              </a:ext>
            </a:extLst>
          </p:cNvPr>
          <p:cNvSpPr/>
          <p:nvPr/>
        </p:nvSpPr>
        <p:spPr>
          <a:xfrm>
            <a:off x="8687735" y="4196247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2023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4E0628-1C3A-E710-F6D0-09C159B7E09F}"/>
              </a:ext>
            </a:extLst>
          </p:cNvPr>
          <p:cNvSpPr/>
          <p:nvPr/>
        </p:nvSpPr>
        <p:spPr>
          <a:xfrm>
            <a:off x="6996611" y="4222847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2022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5C2FA5-E802-FEB9-214B-3B93C6365AE0}"/>
              </a:ext>
            </a:extLst>
          </p:cNvPr>
          <p:cNvSpPr txBox="1"/>
          <p:nvPr/>
        </p:nvSpPr>
        <p:spPr>
          <a:xfrm>
            <a:off x="376985" y="4888878"/>
            <a:ext cx="972017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617663" algn="l"/>
                <a:tab pos="3321050" algn="l"/>
                <a:tab pos="5024438" algn="l"/>
                <a:tab pos="6642100" algn="l"/>
                <a:tab pos="8248650" algn="l"/>
              </a:tabLst>
            </a:pPr>
            <a:r>
              <a:rPr lang="pt-BR" sz="2000" b="1" cap="small" dirty="0"/>
              <a:t>Totais              </a:t>
            </a:r>
            <a:r>
              <a:rPr lang="pt-BR" b="1" cap="small" dirty="0"/>
              <a:t>433.944,50          321.479,92          61.342,46          244.795,39        222.279,49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170F24-5C19-197B-BBAB-6D5FD2BA06CC}"/>
              </a:ext>
            </a:extLst>
          </p:cNvPr>
          <p:cNvSpPr txBox="1"/>
          <p:nvPr/>
        </p:nvSpPr>
        <p:spPr>
          <a:xfrm>
            <a:off x="376985" y="5434233"/>
            <a:ext cx="972017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790700" algn="l"/>
                <a:tab pos="3406775" algn="l"/>
                <a:tab pos="5197475" algn="l"/>
                <a:tab pos="6727825" algn="l"/>
                <a:tab pos="8345488" algn="l"/>
              </a:tabLst>
            </a:pPr>
            <a:r>
              <a:rPr lang="pt-BR" sz="2000" b="1" cap="small" dirty="0"/>
              <a:t>Variação	</a:t>
            </a:r>
            <a:r>
              <a:rPr lang="pt-BR" b="1" cap="small" dirty="0"/>
              <a:t>- 13,3%	- 25,9%	- 80,9%	 299,1</a:t>
            </a:r>
            <a:r>
              <a:rPr lang="pt-BR" sz="2000" b="1" cap="small" dirty="0"/>
              <a:t>%              - 9,2%</a:t>
            </a:r>
            <a:endParaRPr lang="pt-BR" b="1" cap="small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1E0149C-F56D-701A-42BC-0CF1450611E0}"/>
              </a:ext>
            </a:extLst>
          </p:cNvPr>
          <p:cNvSpPr/>
          <p:nvPr/>
        </p:nvSpPr>
        <p:spPr>
          <a:xfrm>
            <a:off x="1962687" y="1727581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2019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AAC37D2-31FB-1873-0C92-1B82FE785533}"/>
              </a:ext>
            </a:extLst>
          </p:cNvPr>
          <p:cNvSpPr/>
          <p:nvPr/>
        </p:nvSpPr>
        <p:spPr>
          <a:xfrm>
            <a:off x="3688922" y="1740329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1DB42AA-67C0-9CE5-7C69-B6497AF8B107}"/>
              </a:ext>
            </a:extLst>
          </p:cNvPr>
          <p:cNvSpPr/>
          <p:nvPr/>
        </p:nvSpPr>
        <p:spPr>
          <a:xfrm>
            <a:off x="5451867" y="1742367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19D7CB8-B87C-C059-E892-54EADFC4936E}"/>
              </a:ext>
            </a:extLst>
          </p:cNvPr>
          <p:cNvSpPr/>
          <p:nvPr/>
        </p:nvSpPr>
        <p:spPr>
          <a:xfrm>
            <a:off x="8687735" y="1720138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2023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B2CB22D-FB5E-78BC-8DA6-1625A39E0C0C}"/>
              </a:ext>
            </a:extLst>
          </p:cNvPr>
          <p:cNvSpPr/>
          <p:nvPr/>
        </p:nvSpPr>
        <p:spPr>
          <a:xfrm>
            <a:off x="7083639" y="1708804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6FC65D1-071A-8C20-E2C2-EC2D617893D0}"/>
              </a:ext>
            </a:extLst>
          </p:cNvPr>
          <p:cNvSpPr txBox="1"/>
          <p:nvPr/>
        </p:nvSpPr>
        <p:spPr>
          <a:xfrm>
            <a:off x="376987" y="2413846"/>
            <a:ext cx="972017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617663" algn="l"/>
                <a:tab pos="3321050" algn="l"/>
                <a:tab pos="5197475" algn="l"/>
                <a:tab pos="6815138" algn="l"/>
                <a:tab pos="8345488" algn="l"/>
              </a:tabLst>
            </a:pPr>
            <a:r>
              <a:rPr lang="pt-BR" sz="2000" b="1" cap="small" dirty="0"/>
              <a:t>Totais                471.746         333.480               55.265               191.547         215.956</a:t>
            </a:r>
            <a:endParaRPr lang="pt-BR" b="1" cap="small" dirty="0">
              <a:ea typeface="Lato"/>
              <a:cs typeface="Lato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C3AC7AC-AE6D-B221-FABE-353A9D0631FB}"/>
              </a:ext>
            </a:extLst>
          </p:cNvPr>
          <p:cNvSpPr txBox="1"/>
          <p:nvPr/>
        </p:nvSpPr>
        <p:spPr>
          <a:xfrm>
            <a:off x="376986" y="2915446"/>
            <a:ext cx="972017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617663" algn="l"/>
                <a:tab pos="3406775" algn="l"/>
                <a:tab pos="5197475" algn="l"/>
                <a:tab pos="6900863" algn="l"/>
                <a:tab pos="8431213" algn="l"/>
              </a:tabLst>
            </a:pPr>
            <a:r>
              <a:rPr lang="pt-BR" sz="2000" b="1" cap="small" dirty="0"/>
              <a:t>Variação	</a:t>
            </a:r>
            <a:r>
              <a:rPr lang="pt-BR" b="1" cap="small" dirty="0"/>
              <a:t>  - 15,2%            - 29,3%                    - 83,4%                    246,6</a:t>
            </a:r>
            <a:r>
              <a:rPr lang="pt-BR" sz="2000" b="1" cap="small" dirty="0"/>
              <a:t>%             12,7%</a:t>
            </a:r>
            <a:endParaRPr lang="pt-BR" b="1" cap="small" dirty="0">
              <a:ea typeface="Lato"/>
              <a:cs typeface="Lato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260E1B6-EE38-B217-CB0C-578C1E2C2F57}"/>
              </a:ext>
            </a:extLst>
          </p:cNvPr>
          <p:cNvSpPr txBox="1"/>
          <p:nvPr/>
        </p:nvSpPr>
        <p:spPr>
          <a:xfrm>
            <a:off x="376984" y="5834343"/>
            <a:ext cx="614943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dirty="0">
                <a:solidFill>
                  <a:schemeClr val="accent5"/>
                </a:solidFill>
              </a:rPr>
              <a:t>Referência: janeiro a junho de cada exercício. </a:t>
            </a:r>
            <a:endParaRPr lang="pt-BR" dirty="0">
              <a:solidFill>
                <a:schemeClr val="accent5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519CDE6-6E3E-332D-82C4-468D1082D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6" y="44186"/>
            <a:ext cx="755360" cy="7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8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Sumário</a:t>
            </a: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" y="994250"/>
            <a:ext cx="11932465" cy="51918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361950" algn="l"/>
                <a:tab pos="9596438" algn="l"/>
              </a:tabLst>
            </a:pPr>
            <a:r>
              <a:rPr lang="pt-BR" sz="2400">
                <a:latin typeface="Book Antiqua"/>
              </a:rPr>
              <a:t>Apresentação............................................................................................................	  3	 </a:t>
            </a:r>
            <a:endParaRPr lang="pt-BR" sz="2400">
              <a:latin typeface="Book Antiqua" panose="0204060205030503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361950" algn="l"/>
                <a:tab pos="9596438" algn="l"/>
              </a:tabLst>
            </a:pPr>
            <a:r>
              <a:rPr lang="pt-BR" sz="2400">
                <a:latin typeface="Book Antiqua"/>
              </a:rPr>
              <a:t>Contextualização.....................................................................................................	  5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361950" algn="l"/>
                <a:tab pos="9324975" algn="l"/>
                <a:tab pos="9596438" algn="l"/>
              </a:tabLst>
            </a:pPr>
            <a:r>
              <a:rPr lang="pt-BR" sz="2400">
                <a:latin typeface="Book Antiqua"/>
              </a:rPr>
              <a:t>Acompanhamento e diagnóstico..........................................................................	  6 </a:t>
            </a:r>
            <a:endParaRPr lang="pt-BR" sz="2400">
              <a:latin typeface="Book Antiqua" panose="02040602050305030304" pitchFamily="18" charset="0"/>
            </a:endParaRPr>
          </a:p>
          <a:p>
            <a:pPr marL="44577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65225" algn="l"/>
                <a:tab pos="9596438" algn="l"/>
              </a:tabLst>
            </a:pPr>
            <a:r>
              <a:rPr lang="pt-BR" sz="2400">
                <a:latin typeface="Book Antiqua"/>
              </a:rPr>
              <a:t>3.1. 	Dados referenciais........................................................................................	  7	</a:t>
            </a:r>
          </a:p>
          <a:p>
            <a:pPr marL="44577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65225" algn="l"/>
                <a:tab pos="9596438" algn="l"/>
              </a:tabLst>
            </a:pPr>
            <a:r>
              <a:rPr lang="pt-BR" sz="2400">
                <a:latin typeface="Book Antiqua"/>
              </a:rPr>
              <a:t>3.2	Material de consumo: papel........................................................................       9</a:t>
            </a:r>
            <a:endParaRPr lang="pt-BR" sz="2400">
              <a:latin typeface="Book Antiqua" panose="02040602050305030304" pitchFamily="18" charset="0"/>
            </a:endParaRPr>
          </a:p>
          <a:p>
            <a:pPr marL="44577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65225" algn="l"/>
                <a:tab pos="9596438" algn="l"/>
              </a:tabLst>
            </a:pPr>
            <a:r>
              <a:rPr lang="pt-BR" sz="2400">
                <a:latin typeface="Book Antiqua"/>
              </a:rPr>
              <a:t>3.3. 	Material de consumo: copos descartáveis.................................................	13 </a:t>
            </a:r>
            <a:endParaRPr lang="pt-BR" sz="2400">
              <a:latin typeface="Book Antiqua" panose="02040602050305030304" pitchFamily="18" charset="0"/>
            </a:endParaRPr>
          </a:p>
          <a:p>
            <a:pPr marL="44577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65225" algn="l"/>
                <a:tab pos="9596438" algn="l"/>
              </a:tabLst>
            </a:pPr>
            <a:r>
              <a:rPr lang="pt-BR" sz="2400">
                <a:latin typeface="Book Antiqua"/>
              </a:rPr>
              <a:t>3.4. 	Energia elétrica.............................................................................................. 	18</a:t>
            </a:r>
          </a:p>
          <a:p>
            <a:pPr marL="44577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65225" algn="l"/>
                <a:tab pos="9596438" algn="l"/>
              </a:tabLst>
            </a:pPr>
            <a:r>
              <a:rPr lang="pt-BR" sz="2400">
                <a:latin typeface="Book Antiqua"/>
              </a:rPr>
              <a:t>3.5. 	Água e esgoto................................................................................................	21</a:t>
            </a:r>
            <a:endParaRPr lang="pt-BR" sz="2400">
              <a:latin typeface="Book Antiqua" panose="02040602050305030304" pitchFamily="18" charset="0"/>
            </a:endParaRPr>
          </a:p>
          <a:p>
            <a:pPr marL="44577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65225" algn="l"/>
                <a:tab pos="9596438" algn="l"/>
              </a:tabLst>
            </a:pPr>
            <a:r>
              <a:rPr lang="pt-BR" sz="2400">
                <a:latin typeface="Book Antiqua"/>
              </a:rPr>
              <a:t>3.6. 	Coleta seletiva................................................................................................	24</a:t>
            </a:r>
          </a:p>
          <a:p>
            <a:pPr marL="44577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65225" algn="l"/>
                <a:tab pos="9596438" algn="l"/>
              </a:tabLst>
            </a:pPr>
            <a:r>
              <a:rPr lang="pt-BR" sz="2400">
                <a:latin typeface="Book Antiqua"/>
              </a:rPr>
              <a:t>3.7. 	Qualidade de vida no ambiente de trabalho............................................ 	27</a:t>
            </a:r>
          </a:p>
          <a:p>
            <a:pPr marL="44577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65225" algn="l"/>
                <a:tab pos="9596438" algn="l"/>
              </a:tabLst>
            </a:pPr>
            <a:r>
              <a:rPr lang="pt-BR" sz="2400">
                <a:latin typeface="Book Antiqua"/>
              </a:rPr>
              <a:t>3.8. 	Compras e contratações sustentáveis........................................................	30</a:t>
            </a:r>
            <a:endParaRPr lang="pt-BR" sz="240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61950" algn="l"/>
                <a:tab pos="9596438" algn="l"/>
              </a:tabLst>
            </a:pPr>
            <a:r>
              <a:rPr lang="pt-BR" sz="2400">
                <a:latin typeface="Book Antiqua"/>
              </a:rPr>
              <a:t>4. Considerações finais..................................................................................................	32</a:t>
            </a:r>
            <a:endParaRPr lang="pt-BR" sz="200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704233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95350" indent="1588"/>
            <a:r>
              <a:rPr lang="pt-BR" sz="2800"/>
              <a:t>3.5 Acompanhamento e Diagnóstico| </a:t>
            </a:r>
            <a:r>
              <a:rPr lang="pt-BR" sz="2800">
                <a:solidFill>
                  <a:srgbClr val="E68708"/>
                </a:solidFill>
              </a:rPr>
              <a:t>Água e Esgoto</a:t>
            </a:r>
            <a:endParaRPr lang="pt-BR" sz="280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78" y="1003041"/>
            <a:ext cx="11562351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cap="small" dirty="0">
                <a:latin typeface="Book Antiqua"/>
              </a:rPr>
              <a:t>Objetivo: </a:t>
            </a:r>
            <a:r>
              <a:rPr lang="pt-BR" sz="2000" dirty="0">
                <a:latin typeface="Book Antiqua"/>
              </a:rPr>
              <a:t>Reduzir o consumo de água nas instalações sanitárias.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cap="small" dirty="0">
                <a:latin typeface="Book Antiqua"/>
              </a:rPr>
              <a:t>Indicadores: </a:t>
            </a:r>
            <a:endParaRPr lang="pt-BR" sz="2000" b="1" cap="small" dirty="0">
              <a:latin typeface="Book Antiqua" panose="02040602050305030304" pitchFamily="18" charset="0"/>
            </a:endParaRPr>
          </a:p>
          <a:p>
            <a:pPr marL="614045" indent="-3429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Book Antiqua"/>
              </a:rPr>
              <a:t>Volume de água utilizado - quantidade de m</a:t>
            </a:r>
            <a:r>
              <a:rPr lang="pt-BR" sz="2000" baseline="30000" dirty="0">
                <a:latin typeface="Book Antiqua"/>
              </a:rPr>
              <a:t>3 </a:t>
            </a:r>
            <a:r>
              <a:rPr lang="pt-BR" sz="2000" dirty="0">
                <a:latin typeface="Book Antiqua"/>
              </a:rPr>
              <a:t>de água.</a:t>
            </a:r>
          </a:p>
          <a:p>
            <a:pPr marL="614045" indent="-3429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Book Antiqua"/>
              </a:rPr>
              <a:t>Volume de água utilizado per capita - quantidade de m</a:t>
            </a:r>
            <a:r>
              <a:rPr lang="pt-BR" sz="2000" baseline="30000" dirty="0">
                <a:latin typeface="Book Antiqua"/>
              </a:rPr>
              <a:t>3 </a:t>
            </a:r>
            <a:r>
              <a:rPr lang="pt-BR" sz="2000" dirty="0">
                <a:latin typeface="Book Antiqua"/>
              </a:rPr>
              <a:t>de água/total de colaboradores.</a:t>
            </a:r>
          </a:p>
          <a:p>
            <a:pPr marL="614045" indent="-3429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Book Antiqua"/>
              </a:rPr>
              <a:t>Gasto com água - Valor da fatura em reais (R$).</a:t>
            </a:r>
          </a:p>
          <a:p>
            <a:pPr marL="614045" indent="-3429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Book Antiqua"/>
              </a:rPr>
              <a:t>Gasto com água per capita - Valor da fatura em reais (R$) /População EPE.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cap="small" dirty="0">
                <a:latin typeface="Book Antiqua"/>
              </a:rPr>
              <a:t>Resultados: </a:t>
            </a:r>
            <a:endParaRPr lang="pt-BR" sz="2000" b="1" cap="small" dirty="0">
              <a:latin typeface="Book Antiqua" panose="02040602050305030304" pitchFamily="18" charset="0"/>
            </a:endParaRPr>
          </a:p>
          <a:p>
            <a:pPr marL="271145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Os valores do consumo de água, bem como os meses de referência, baseiam-se nas informações fornecidas pelo condomínio do prédio comercial onde a EPE mantém seu escritório central. </a:t>
            </a:r>
          </a:p>
          <a:p>
            <a:pPr marL="271145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Desde 2017 a EPE não adquire garrafas de água para consumo. Atualmente a água filtrada é disponibilizada por meio de filtros distribuídos pela empresa.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10DCEBC-9389-532B-9460-9F96C0C80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6" y="41096"/>
            <a:ext cx="742063" cy="7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34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96938"/>
            <a:r>
              <a:rPr lang="pt-BR" sz="2800" dirty="0"/>
              <a:t>3.5 Acompanhamento e Diagnóstico| </a:t>
            </a:r>
            <a:r>
              <a:rPr lang="pt-BR" sz="2800" dirty="0">
                <a:solidFill>
                  <a:srgbClr val="E68708"/>
                </a:solidFill>
              </a:rPr>
              <a:t>Água</a:t>
            </a:r>
            <a:endParaRPr lang="pt-BR" sz="28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86" y="887963"/>
            <a:ext cx="11562351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t-BR" b="1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Volume de água utilizada </a:t>
            </a:r>
            <a:endParaRPr lang="pt-BR" b="1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ts val="2000"/>
              </a:lnSpc>
              <a:spcBef>
                <a:spcPts val="600"/>
              </a:spcBef>
              <a:buNone/>
            </a:pPr>
            <a:endParaRPr lang="pt-BR" sz="18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0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6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t-BR" b="1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Volume </a:t>
            </a:r>
            <a:r>
              <a:rPr lang="pt-BR" b="1" i="1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per capita </a:t>
            </a:r>
            <a:r>
              <a:rPr lang="pt-BR" b="1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de água utilizada  </a:t>
            </a:r>
            <a:endParaRPr lang="pt-BR" sz="2800" b="1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600"/>
              </a:lnSpc>
              <a:spcAft>
                <a:spcPts val="600"/>
              </a:spcAft>
              <a:buNone/>
            </a:pPr>
            <a:endParaRPr lang="pt-BR" sz="2800" b="1">
              <a:solidFill>
                <a:srgbClr val="F0956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BR" b="1">
              <a:solidFill>
                <a:srgbClr val="F0956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E4C6FE-CF7E-BBAA-B618-08DE3215D923}"/>
              </a:ext>
            </a:extLst>
          </p:cNvPr>
          <p:cNvSpPr/>
          <p:nvPr/>
        </p:nvSpPr>
        <p:spPr>
          <a:xfrm>
            <a:off x="1921359" y="4220692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2019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4E79A9-FB96-089E-EB68-1DDF19EEAF47}"/>
              </a:ext>
            </a:extLst>
          </p:cNvPr>
          <p:cNvSpPr/>
          <p:nvPr/>
        </p:nvSpPr>
        <p:spPr>
          <a:xfrm>
            <a:off x="3635684" y="4231902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CE6AFB1-D9BA-0D48-0563-D1FCE00148B7}"/>
              </a:ext>
            </a:extLst>
          </p:cNvPr>
          <p:cNvSpPr/>
          <p:nvPr/>
        </p:nvSpPr>
        <p:spPr>
          <a:xfrm>
            <a:off x="5350255" y="4231902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0566843-B88B-8DF6-9910-6BE7CAE9C980}"/>
              </a:ext>
            </a:extLst>
          </p:cNvPr>
          <p:cNvSpPr/>
          <p:nvPr/>
        </p:nvSpPr>
        <p:spPr>
          <a:xfrm>
            <a:off x="8599929" y="4209702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2023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4E0628-1C3A-E710-F6D0-09C159B7E09F}"/>
              </a:ext>
            </a:extLst>
          </p:cNvPr>
          <p:cNvSpPr/>
          <p:nvPr/>
        </p:nvSpPr>
        <p:spPr>
          <a:xfrm>
            <a:off x="6975092" y="4215360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2022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5C2FA5-E802-FEB9-214B-3B93C6365AE0}"/>
              </a:ext>
            </a:extLst>
          </p:cNvPr>
          <p:cNvSpPr txBox="1"/>
          <p:nvPr/>
        </p:nvSpPr>
        <p:spPr>
          <a:xfrm>
            <a:off x="376985" y="4888878"/>
            <a:ext cx="972017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973263" algn="l"/>
                <a:tab pos="3590925" algn="l"/>
                <a:tab pos="5468938" algn="l"/>
                <a:tab pos="7086600" algn="l"/>
                <a:tab pos="8615363" algn="l"/>
              </a:tabLst>
            </a:pPr>
            <a:r>
              <a:rPr lang="pt-BR" sz="2000" b="1" cap="small" dirty="0"/>
              <a:t>M</a:t>
            </a:r>
            <a:r>
              <a:rPr lang="pt-BR" sz="1400" b="1" cap="small" dirty="0"/>
              <a:t>ÉDIAS</a:t>
            </a:r>
            <a:r>
              <a:rPr lang="pt-BR" sz="2000" b="1" cap="small" dirty="0"/>
              <a:t>                  4,2                      3,3                     1,9                     3,2                      4,5</a:t>
            </a:r>
            <a:endParaRPr lang="pt-BR" b="1" cap="small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170F24-5C19-197B-BBAB-6D5FD2BA06CC}"/>
              </a:ext>
            </a:extLst>
          </p:cNvPr>
          <p:cNvSpPr txBox="1"/>
          <p:nvPr/>
        </p:nvSpPr>
        <p:spPr>
          <a:xfrm>
            <a:off x="376985" y="5434233"/>
            <a:ext cx="972017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973263" algn="l"/>
                <a:tab pos="3406775" algn="l"/>
                <a:tab pos="5197475" algn="l"/>
                <a:tab pos="7085013" algn="l"/>
                <a:tab pos="8610600" algn="l"/>
              </a:tabLst>
            </a:pPr>
            <a:r>
              <a:rPr lang="pt-BR" sz="2000" b="1" cap="small" dirty="0"/>
              <a:t>Variação             13%                - 20,5%            - 42,1%                67,8</a:t>
            </a:r>
            <a:r>
              <a:rPr lang="pt-BR" sz="2000" b="1" cap="small"/>
              <a:t>%                39,1%</a:t>
            </a:r>
            <a:endParaRPr lang="pt-BR" b="1" cap="small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1E0149C-F56D-701A-42BC-0CF1450611E0}"/>
              </a:ext>
            </a:extLst>
          </p:cNvPr>
          <p:cNvSpPr/>
          <p:nvPr/>
        </p:nvSpPr>
        <p:spPr>
          <a:xfrm>
            <a:off x="1921359" y="1720138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2019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AAC37D2-31FB-1873-0C92-1B82FE785533}"/>
              </a:ext>
            </a:extLst>
          </p:cNvPr>
          <p:cNvSpPr/>
          <p:nvPr/>
        </p:nvSpPr>
        <p:spPr>
          <a:xfrm>
            <a:off x="3635807" y="1720138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1DB42AA-67C0-9CE5-7C69-B6497AF8B107}"/>
              </a:ext>
            </a:extLst>
          </p:cNvPr>
          <p:cNvSpPr/>
          <p:nvPr/>
        </p:nvSpPr>
        <p:spPr>
          <a:xfrm>
            <a:off x="5350255" y="1724959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19D7CB8-B87C-C059-E892-54EADFC4936E}"/>
              </a:ext>
            </a:extLst>
          </p:cNvPr>
          <p:cNvSpPr/>
          <p:nvPr/>
        </p:nvSpPr>
        <p:spPr>
          <a:xfrm>
            <a:off x="8599929" y="1710081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2023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B2CB22D-FB5E-78BC-8DA6-1625A39E0C0C}"/>
              </a:ext>
            </a:extLst>
          </p:cNvPr>
          <p:cNvSpPr/>
          <p:nvPr/>
        </p:nvSpPr>
        <p:spPr>
          <a:xfrm>
            <a:off x="6975092" y="1710675"/>
            <a:ext cx="1259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6FC65D1-071A-8C20-E2C2-EC2D617893D0}"/>
              </a:ext>
            </a:extLst>
          </p:cNvPr>
          <p:cNvSpPr txBox="1"/>
          <p:nvPr/>
        </p:nvSpPr>
        <p:spPr>
          <a:xfrm>
            <a:off x="473910" y="2407615"/>
            <a:ext cx="972017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701800" algn="l"/>
                <a:tab pos="3411538" algn="l"/>
                <a:tab pos="5199063" algn="l"/>
                <a:tab pos="6900863" algn="l"/>
                <a:tab pos="8615363" algn="l"/>
              </a:tabLst>
            </a:pPr>
            <a:r>
              <a:rPr lang="pt-BR" sz="2000" b="1" cap="small" dirty="0"/>
              <a:t>Totais                1.576	1.204	670                  1.137                1.722</a:t>
            </a:r>
            <a:endParaRPr lang="pt-BR" b="1" cap="small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C3AC7AC-AE6D-B221-FABE-353A9D0631FB}"/>
              </a:ext>
            </a:extLst>
          </p:cNvPr>
          <p:cNvSpPr txBox="1"/>
          <p:nvPr/>
        </p:nvSpPr>
        <p:spPr>
          <a:xfrm>
            <a:off x="490165" y="2915581"/>
            <a:ext cx="972017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973263" algn="l"/>
                <a:tab pos="3494088" algn="l"/>
                <a:tab pos="5197475" algn="l"/>
                <a:tab pos="6992938" algn="l"/>
                <a:tab pos="8431213" algn="l"/>
              </a:tabLst>
            </a:pPr>
            <a:r>
              <a:rPr lang="pt-BR" sz="2000" b="1" cap="small" dirty="0"/>
              <a:t>Variação           11,5%              - 23,6%            - 44,4%               69,8%                 51,5%</a:t>
            </a:r>
            <a:endParaRPr lang="pt-BR" b="1" cap="small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260E1B6-EE38-B217-CB0C-578C1E2C2F57}"/>
              </a:ext>
            </a:extLst>
          </p:cNvPr>
          <p:cNvSpPr txBox="1"/>
          <p:nvPr/>
        </p:nvSpPr>
        <p:spPr>
          <a:xfrm>
            <a:off x="376985" y="6048626"/>
            <a:ext cx="518228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>
                <a:solidFill>
                  <a:schemeClr val="accent5"/>
                </a:solidFill>
              </a:rPr>
              <a:t>Referência: janeiro a junho de cada exercício.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D7FE87A-A9E5-6525-703C-E08BB380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12" y="47494"/>
            <a:ext cx="742063" cy="7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19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95350" indent="1588"/>
            <a:r>
              <a:rPr lang="pt-BR" sz="2800" dirty="0"/>
              <a:t>3.5 Acompanhamento e Diagnóstico| </a:t>
            </a:r>
            <a:r>
              <a:rPr lang="pt-BR" sz="2800" dirty="0">
                <a:solidFill>
                  <a:srgbClr val="E68708"/>
                </a:solidFill>
              </a:rPr>
              <a:t>Água</a:t>
            </a:r>
            <a:endParaRPr lang="pt-BR" sz="28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10DCEBC-9389-532B-9460-9F96C0C80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6" y="41096"/>
            <a:ext cx="742063" cy="73179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DE6CAD2-6AFE-7438-6097-54D40E04AEFA}"/>
              </a:ext>
            </a:extLst>
          </p:cNvPr>
          <p:cNvSpPr txBox="1"/>
          <p:nvPr/>
        </p:nvSpPr>
        <p:spPr>
          <a:xfrm>
            <a:off x="-5652" y="888624"/>
            <a:ext cx="11996491" cy="35240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71145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Book Antiqua"/>
              </a:rPr>
              <a:t>Conforme já referido, a comparação dos dados do consumo de água entre os anos de 2020 e 2022 fica inviabilizada devido ao fato de o escritório da EPE ter se mantido fechado entre março de 2020 e fevereiro de 2022.</a:t>
            </a:r>
            <a:r>
              <a:rPr lang="pt-BR" sz="1200" dirty="0">
                <a:latin typeface="Book Antiqua"/>
              </a:rPr>
              <a:t> </a:t>
            </a:r>
          </a:p>
          <a:p>
            <a:pPr marL="271145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Book Antiqua"/>
              </a:rPr>
              <a:t>Apesar da adoção dos diferentes regimes de trabalho entre o 1º semestre de 2019 e o de 2023, quais sejam, presencial e híbrido, respectivamente, a diferença no consumo de água não é expressiva: redução de 7% no consumo total e de 9% no consumo per capita.</a:t>
            </a:r>
            <a:endParaRPr lang="pt-BR" dirty="0">
              <a:latin typeface="Book Antiqua"/>
              <a:ea typeface="Lato"/>
              <a:cs typeface="Lato"/>
            </a:endParaRPr>
          </a:p>
          <a:p>
            <a:pPr marL="271145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Book Antiqua"/>
              </a:rPr>
              <a:t>Grande parte do consumo de água no escritório ocorre com a limpeza dos banheiros e das copas, cuja escala de limpeza não foi significativamente alterada, o que, portanto, justifica, a pequena redução no consumo deste tema.</a:t>
            </a:r>
            <a:endParaRPr lang="pt-BR" sz="1400" i="1" strike="sngStrike" dirty="0">
              <a:latin typeface="Book Antiqua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0742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7316"/>
            <a:ext cx="10971078" cy="375827"/>
          </a:xfrm>
        </p:spPr>
        <p:txBody>
          <a:bodyPr/>
          <a:lstStyle/>
          <a:p>
            <a:pPr marL="715963"/>
            <a:r>
              <a:rPr lang="pt-BR" sz="2800"/>
              <a:t>3.6 Acompanhamento e Diagnóstico| </a:t>
            </a:r>
            <a:r>
              <a:rPr lang="pt-BR" sz="2800">
                <a:solidFill>
                  <a:srgbClr val="E68708"/>
                </a:solidFill>
              </a:rPr>
              <a:t>Coleta seletiva</a:t>
            </a:r>
            <a:endParaRPr lang="pt-BR" sz="280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EE82CA-451B-DE50-417E-2ECF1F000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52" y="117136"/>
            <a:ext cx="671743" cy="655750"/>
          </a:xfrm>
          <a:prstGeom prst="rect">
            <a:avLst/>
          </a:prstGeom>
        </p:spPr>
      </p:pic>
      <p:sp>
        <p:nvSpPr>
          <p:cNvPr id="3" name="Espaço Reservado para Conteúdo 4">
            <a:extLst>
              <a:ext uri="{FF2B5EF4-FFF2-40B4-BE49-F238E27FC236}">
                <a16:creationId xmlns:a16="http://schemas.microsoft.com/office/drawing/2014/main" id="{7C8830A5-13AB-E2BE-B742-824C37546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003300"/>
            <a:ext cx="11561762" cy="508158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cap="small" dirty="0">
                <a:latin typeface="Book Antiqua"/>
              </a:rPr>
              <a:t>Objetivos: </a:t>
            </a:r>
            <a:r>
              <a:rPr lang="pt-BR" sz="2000" dirty="0">
                <a:latin typeface="Book Antiqua"/>
              </a:rPr>
              <a:t>1. Estimular no corpo funcional da EPE a conscientização e engajamento para a correta utilização de materiais recicláveis e reutilizáveis. 2. Estimular a reutilização e reciclagem do lixo produzido pela EPE.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cap="small" dirty="0">
                <a:latin typeface="Book Antiqua"/>
              </a:rPr>
              <a:t>Indicadores: </a:t>
            </a:r>
            <a:endParaRPr lang="pt-BR" sz="2000" b="1" cap="small" dirty="0">
              <a:latin typeface="Book Antiqua" panose="02040602050305030304" pitchFamily="18" charset="0"/>
            </a:endParaRPr>
          </a:p>
          <a:p>
            <a:pPr marL="614045" indent="-3429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Book Antiqua"/>
              </a:rPr>
              <a:t>Destinação de papel para reciclagem - quantidade (kg) de papel destinado à reciclagem.</a:t>
            </a:r>
          </a:p>
          <a:p>
            <a:pPr marL="614045" indent="-3429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Book Antiqua"/>
              </a:rPr>
              <a:t>Destinação de papelão para reciclagem - quantidade (kg) de papelão destinado à reciclagem.</a:t>
            </a:r>
          </a:p>
          <a:p>
            <a:pPr marL="614045" indent="-3429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Book Antiqua"/>
              </a:rPr>
              <a:t>Destinação de toner para reciclagem - quantidade (</a:t>
            </a:r>
            <a:r>
              <a:rPr lang="pt-BR" sz="2000" dirty="0" err="1">
                <a:latin typeface="Book Antiqua"/>
              </a:rPr>
              <a:t>un</a:t>
            </a:r>
            <a:r>
              <a:rPr lang="pt-BR" sz="2000" dirty="0">
                <a:latin typeface="Book Antiqua"/>
              </a:rPr>
              <a:t>) de toner destinados à reciclagem.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cap="small" dirty="0">
                <a:latin typeface="Book Antiqua"/>
              </a:rPr>
              <a:t>Resultados: </a:t>
            </a:r>
          </a:p>
          <a:p>
            <a:pPr marL="0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A despeito do retorno gradual dos empregados, que passaram a exercer as suas atividades em regime híbrido, com o comparecimento presencial à EPE 3 (três) vezes por semana, a coleta seletiva ainda não foi retomada, pelo fato de o condomínio do Ed. Marques dos Reis ainda não haver implementado ainda tal ação, a qual está em curso, com previsão de conclusão no 2º semestre/2023.</a:t>
            </a:r>
          </a:p>
          <a:p>
            <a:pPr marL="0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cap="small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5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7316"/>
            <a:ext cx="10971078" cy="375827"/>
          </a:xfrm>
        </p:spPr>
        <p:txBody>
          <a:bodyPr/>
          <a:lstStyle/>
          <a:p>
            <a:pPr marL="715963"/>
            <a:r>
              <a:rPr lang="pt-BR" sz="2800"/>
              <a:t>3.6 Acompanhamento e Diagnóstico| </a:t>
            </a:r>
            <a:r>
              <a:rPr lang="pt-BR" sz="2800">
                <a:solidFill>
                  <a:srgbClr val="E68708"/>
                </a:solidFill>
              </a:rPr>
              <a:t>Coleta seletiva</a:t>
            </a:r>
            <a:endParaRPr lang="pt-BR" sz="280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EE82CA-451B-DE50-417E-2ECF1F000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52" y="117136"/>
            <a:ext cx="671743" cy="655750"/>
          </a:xfrm>
          <a:prstGeom prst="rect">
            <a:avLst/>
          </a:prstGeom>
        </p:spPr>
      </p:pic>
      <p:sp>
        <p:nvSpPr>
          <p:cNvPr id="3" name="Espaço Reservado para Conteúdo 4">
            <a:extLst>
              <a:ext uri="{FF2B5EF4-FFF2-40B4-BE49-F238E27FC236}">
                <a16:creationId xmlns:a16="http://schemas.microsoft.com/office/drawing/2014/main" id="{7C8830A5-13AB-E2BE-B742-824C37546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12" y="1369060"/>
            <a:ext cx="11561762" cy="46178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145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O objetivo da Comissão do PLS é retomar a coleta seletiva na organização, junto com a Superintendência de Recursos Logísticos da EPE, sensibilizando os colaboradores e contabilizando os resultados alcançados, e implantar a coleta de pilhas, baterias e afins, até o final do exercício de 2023.</a:t>
            </a:r>
          </a:p>
          <a:p>
            <a:pPr marL="271145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Para tanto, será necessário, também, que a Comissão do PLS promova alinhamentos junto ao condomínio do Ed. Marques dos Reis em prol da efetividade da coleta seletiva, caso contrário, corre-se o risco de que os materiais sejam misturados durante o recolhimento do lixo.</a:t>
            </a:r>
          </a:p>
          <a:p>
            <a:pPr marL="271145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Para o próximo semestre está sendo estruturada a coleta dos seguintes itens:</a:t>
            </a:r>
          </a:p>
          <a:p>
            <a:pPr marL="728345" indent="-4572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000" dirty="0">
                <a:latin typeface="Book Antiqua"/>
              </a:rPr>
              <a:t>Equipamentos eletrônicos, pilhas, baterias e afins.</a:t>
            </a:r>
          </a:p>
          <a:p>
            <a:pPr marL="728345" indent="-4572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000" dirty="0">
                <a:latin typeface="Book Antiqua"/>
              </a:rPr>
              <a:t>Medicamentos.</a:t>
            </a:r>
            <a:endParaRPr lang="pt-BR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38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06" y="163629"/>
            <a:ext cx="10190971" cy="943275"/>
          </a:xfrm>
        </p:spPr>
        <p:txBody>
          <a:bodyPr anchor="t"/>
          <a:lstStyle/>
          <a:p>
            <a:pPr marL="6005195" indent="-6005195">
              <a:spcBef>
                <a:spcPts val="1200"/>
              </a:spcBef>
            </a:pPr>
            <a:r>
              <a:rPr lang="pt-BR" sz="2800"/>
              <a:t>3.7 Acompanhamento e Diagnóstico| </a:t>
            </a:r>
            <a:r>
              <a:rPr lang="pt-BR" sz="2000">
                <a:solidFill>
                  <a:srgbClr val="E68708"/>
                </a:solidFill>
              </a:rPr>
              <a:t>Campanha de solidariedade e conscientização ambiental </a:t>
            </a:r>
            <a:br>
              <a:rPr lang="pt-BR" sz="1600"/>
            </a:br>
            <a:endParaRPr lang="pt-BR">
              <a:solidFill>
                <a:schemeClr val="accent1">
                  <a:lumMod val="90000"/>
                  <a:lumOff val="10000"/>
                </a:schemeClr>
              </a:solidFill>
              <a:ea typeface="Lato Black"/>
              <a:cs typeface="Lato Black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78" y="1003041"/>
            <a:ext cx="11562351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14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BR" sz="2000" dirty="0">
              <a:latin typeface="Book Antiqua"/>
            </a:endParaRPr>
          </a:p>
          <a:p>
            <a:pPr marL="271145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O PLS aderiu à campanha “Somando com Tampinhas”, lançada pela Eletros, de arrecadação, entre os colaboradores, de tampinhas de garrafas pet e embalagens plásticas. O objetivo final da campanha é a troca do material por cadeiras de rodas, por meio da ONG </a:t>
            </a:r>
            <a:r>
              <a:rPr lang="pt-BR" sz="2000" dirty="0" err="1">
                <a:latin typeface="Book Antiqua"/>
              </a:rPr>
              <a:t>One</a:t>
            </a:r>
            <a:r>
              <a:rPr lang="pt-BR" sz="2000" dirty="0">
                <a:latin typeface="Book Antiqua"/>
              </a:rPr>
              <a:t> </a:t>
            </a:r>
            <a:r>
              <a:rPr lang="pt-BR" sz="2000" dirty="0" err="1">
                <a:latin typeface="Book Antiqua"/>
              </a:rPr>
              <a:t>By</a:t>
            </a:r>
            <a:r>
              <a:rPr lang="pt-BR" sz="2000" dirty="0">
                <a:latin typeface="Book Antiqua"/>
              </a:rPr>
              <a:t> </a:t>
            </a:r>
            <a:r>
              <a:rPr lang="pt-BR" sz="2000" dirty="0" err="1">
                <a:latin typeface="Book Antiqua"/>
              </a:rPr>
              <a:t>One</a:t>
            </a:r>
            <a:r>
              <a:rPr lang="pt-BR" sz="2000" dirty="0">
                <a:latin typeface="Book Antiqua"/>
              </a:rPr>
              <a:t>.</a:t>
            </a:r>
            <a:endParaRPr lang="pt-BR" dirty="0">
              <a:ea typeface="Lato"/>
              <a:cs typeface="Lato"/>
            </a:endParaRPr>
          </a:p>
          <a:p>
            <a:pPr marL="271145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Em parceria com a área de Comunicação da EPE, o PLS lançou campanha de divulgação e, com a colaboração da SRL e dos funcionários dos serviços gerais, foram colocadas caixas de coleta nos andares do escritório central da empresa, no período de março a junho de 2023. O material foi entregue à Eletros que, na totalidade da campanha, arrecadou 415 kg de material reciclável.</a:t>
            </a:r>
          </a:p>
          <a:p>
            <a:pPr marL="271145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Essa campanha teve como objetivo interno não apenas a participação da EPE em ação de solidariedade, mas também o fomento da conscientização de seus empregados sobre a importância da reciclagem de materiais.</a:t>
            </a:r>
          </a:p>
          <a:p>
            <a:pPr marL="27114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BR" sz="2000" dirty="0">
              <a:latin typeface="Book Antiqua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83D4C2-7A0E-B9A7-AEB8-6B8FEE00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" y="20084"/>
            <a:ext cx="836914" cy="7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01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06" y="163629"/>
            <a:ext cx="10190971" cy="943275"/>
          </a:xfrm>
        </p:spPr>
        <p:txBody>
          <a:bodyPr anchor="t"/>
          <a:lstStyle/>
          <a:p>
            <a:pPr marL="6005513" indent="-6005513">
              <a:spcBef>
                <a:spcPts val="1200"/>
              </a:spcBef>
            </a:pPr>
            <a:r>
              <a:rPr lang="pt-BR" sz="2800"/>
              <a:t>3.7 Acompanhamento e Diagnóstico| </a:t>
            </a:r>
            <a:r>
              <a:rPr lang="pt-BR" sz="2800">
                <a:solidFill>
                  <a:srgbClr val="E68708"/>
                </a:solidFill>
              </a:rPr>
              <a:t>Qualidade de vida  </a:t>
            </a:r>
            <a:br>
              <a:rPr lang="pt-BR" sz="2800">
                <a:solidFill>
                  <a:srgbClr val="E68708"/>
                </a:solidFill>
              </a:rPr>
            </a:br>
            <a:r>
              <a:rPr lang="pt-BR" sz="2000">
                <a:solidFill>
                  <a:srgbClr val="E68708"/>
                </a:solidFill>
              </a:rPr>
              <a:t>no ambiente de trabalho </a:t>
            </a:r>
            <a:br>
              <a:rPr lang="pt-BR" sz="1600">
                <a:solidFill>
                  <a:srgbClr val="E68708"/>
                </a:solidFill>
              </a:rPr>
            </a:b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78" y="1003041"/>
            <a:ext cx="11562351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cap="small">
                <a:latin typeface="Book Antiqua"/>
              </a:rPr>
              <a:t>Objetivo: </a:t>
            </a:r>
            <a:r>
              <a:rPr lang="pt-BR" sz="2000">
                <a:latin typeface="Book Antiqua"/>
              </a:rPr>
              <a:t>Desenvolver a qualidade de vida na EPE.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cap="small">
                <a:latin typeface="Book Antiqua"/>
              </a:rPr>
              <a:t>Indicadores: </a:t>
            </a:r>
            <a:r>
              <a:rPr lang="pt-BR" sz="2000">
                <a:latin typeface="Book Antiqua"/>
              </a:rPr>
              <a:t>Não se aplica.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cap="small">
                <a:latin typeface="Book Antiqua"/>
              </a:rPr>
              <a:t>Resultados: </a:t>
            </a:r>
            <a:r>
              <a:rPr lang="pt-BR" sz="2000">
                <a:latin typeface="Book Antiqua"/>
              </a:rPr>
              <a:t>No 1º semestre de 2023 foram desenvolvidas as seguintes ações:</a:t>
            </a:r>
            <a:endParaRPr lang="pt-BR" sz="2400" b="1" cap="small">
              <a:latin typeface="Book Antiqua" panose="0204060205030503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83D4C2-7A0E-B9A7-AEB8-6B8FEE00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" y="20084"/>
            <a:ext cx="836914" cy="7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00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06" y="163629"/>
            <a:ext cx="10190971" cy="943275"/>
          </a:xfrm>
        </p:spPr>
        <p:txBody>
          <a:bodyPr anchor="t"/>
          <a:lstStyle/>
          <a:p>
            <a:pPr marL="6005513" indent="-6005513">
              <a:spcBef>
                <a:spcPts val="1200"/>
              </a:spcBef>
            </a:pPr>
            <a:r>
              <a:rPr lang="pt-BR" sz="2800"/>
              <a:t>3.7 Acompanhamento e Diagnóstico| </a:t>
            </a:r>
            <a:r>
              <a:rPr lang="pt-BR" sz="2800">
                <a:solidFill>
                  <a:srgbClr val="E68708"/>
                </a:solidFill>
              </a:rPr>
              <a:t>Qualidade de vida  </a:t>
            </a:r>
            <a:br>
              <a:rPr lang="pt-BR" sz="2800">
                <a:solidFill>
                  <a:srgbClr val="E68708"/>
                </a:solidFill>
              </a:rPr>
            </a:br>
            <a:r>
              <a:rPr lang="pt-BR" sz="2000">
                <a:solidFill>
                  <a:srgbClr val="E68708"/>
                </a:solidFill>
              </a:rPr>
              <a:t>no ambiente de trabalho </a:t>
            </a:r>
            <a:br>
              <a:rPr lang="pt-BR" sz="1600">
                <a:solidFill>
                  <a:srgbClr val="E68708"/>
                </a:solidFill>
              </a:rPr>
            </a:b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83D4C2-7A0E-B9A7-AEB8-6B8FEE00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" y="20084"/>
            <a:ext cx="836914" cy="75280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56A98B-F673-E14B-345E-8BA43EF7144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73700EF-3368-5F0F-4C1F-C7C42D2B1E2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4" name="Espaço Reservado para Conteúdo 23">
            <a:extLst>
              <a:ext uri="{FF2B5EF4-FFF2-40B4-BE49-F238E27FC236}">
                <a16:creationId xmlns:a16="http://schemas.microsoft.com/office/drawing/2014/main" id="{CF633AD5-69FB-8800-BCDA-0DD66CC73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792368"/>
              </p:ext>
            </p:extLst>
          </p:nvPr>
        </p:nvGraphicFramePr>
        <p:xfrm>
          <a:off x="427038" y="1598613"/>
          <a:ext cx="11531060" cy="4349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486">
                  <a:extLst>
                    <a:ext uri="{9D8B030D-6E8A-4147-A177-3AD203B41FA5}">
                      <a16:colId xmlns:a16="http://schemas.microsoft.com/office/drawing/2014/main" val="1868012828"/>
                    </a:ext>
                  </a:extLst>
                </a:gridCol>
                <a:gridCol w="4360640">
                  <a:extLst>
                    <a:ext uri="{9D8B030D-6E8A-4147-A177-3AD203B41FA5}">
                      <a16:colId xmlns:a16="http://schemas.microsoft.com/office/drawing/2014/main" val="609298"/>
                    </a:ext>
                  </a:extLst>
                </a:gridCol>
                <a:gridCol w="1623835">
                  <a:extLst>
                    <a:ext uri="{9D8B030D-6E8A-4147-A177-3AD203B41FA5}">
                      <a16:colId xmlns:a16="http://schemas.microsoft.com/office/drawing/2014/main" val="4029746312"/>
                    </a:ext>
                  </a:extLst>
                </a:gridCol>
                <a:gridCol w="1569099">
                  <a:extLst>
                    <a:ext uri="{9D8B030D-6E8A-4147-A177-3AD203B41FA5}">
                      <a16:colId xmlns:a16="http://schemas.microsoft.com/office/drawing/2014/main" val="4088279895"/>
                    </a:ext>
                  </a:extLst>
                </a:gridCol>
              </a:tblGrid>
              <a:tr h="202068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Tema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Descrição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Áreas envolvidas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Data realização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0039951"/>
                  </a:ext>
                </a:extLst>
              </a:tr>
              <a:tr h="489217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JANEIRO BRANCO - Cuidados com a saúde mental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Divulgação de infográfico - Quem cuida da mente, cuida da vida- Os três tipos de aceitação.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SGP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09/01/2023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8367836"/>
                  </a:ext>
                </a:extLst>
              </a:tr>
              <a:tr h="776366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Divulgação do Programa Viver Bem EPE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Conheça o Programa Viver Bem EPE, destinado aos dirigentes, empregados, cedidos e movimentados de outros órgãos, que oferece orientação de diversos especialistas – de maneira confidencial.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SGP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02/02/2023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3437863"/>
                  </a:ext>
                </a:extLst>
              </a:tr>
              <a:tr h="393501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Dia de Combate às Drogas e Alcoolismo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Divulgação de Campanha do Ministério da saúde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SGP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20/02/2023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2107970"/>
                  </a:ext>
                </a:extLst>
              </a:tr>
              <a:tr h="39350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Fevereiro Cinza - Cuidados relacionados ao Transtorno de Ansiedade Generalizada (TAG)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Divulgação de infográfico - Vamos conversar sobre TAG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SGP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01/03/2023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7093814"/>
                  </a:ext>
                </a:extLst>
              </a:tr>
              <a:tr h="39350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Dia Internacional da Mulher​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Palestra “A mulher que é possível” e meditação para as mulheres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SGP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08/03/2023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9105307"/>
                  </a:ext>
                </a:extLst>
              </a:tr>
              <a:tr h="393501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Dia Mundial do Sono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Divulgação de infográfico - Cinco dicas para melhorar o seu sono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SGP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17/03/2023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3476469"/>
                  </a:ext>
                </a:extLst>
              </a:tr>
              <a:tr h="34032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Dia Internacional da Síndrome de Down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Divulgação do Site da Fundação Síndrome de Down - FSD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SGP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21/03/2023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5825859"/>
                  </a:ext>
                </a:extLst>
              </a:tr>
              <a:tr h="255243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Dia Mundial da Conscientização do Autismo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Divulgação de infográfico - Abril Azul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SGP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02/04/2023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0375586"/>
                  </a:ext>
                </a:extLst>
              </a:tr>
              <a:tr h="71255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Dia Mundial da Saúde / SEMANA DA SAÚDE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Diversas ações: Evento Alimentação Saudável – Palestra  Educação Financeira - Cartilha, e </a:t>
                      </a:r>
                      <a:r>
                        <a:rPr lang="pt-BR" sz="1200" dirty="0" err="1">
                          <a:effectLst/>
                        </a:rPr>
                        <a:t>Aulão</a:t>
                      </a:r>
                      <a:r>
                        <a:rPr lang="pt-BR" sz="1200" dirty="0">
                          <a:effectLst/>
                        </a:rPr>
                        <a:t> de Ginástica laboral com Café da Manhã. Palestra sobre Neurodiversidade - 27/04/2023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SGP| AEPE | CIGRAD | CIPA | ASCOM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07/04/2023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5397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833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526" y="163629"/>
            <a:ext cx="10006947" cy="943275"/>
          </a:xfrm>
        </p:spPr>
        <p:txBody>
          <a:bodyPr anchor="t"/>
          <a:lstStyle/>
          <a:p>
            <a:pPr marL="5919788" indent="-5919788">
              <a:spcBef>
                <a:spcPts val="1200"/>
              </a:spcBef>
            </a:pPr>
            <a:r>
              <a:rPr lang="pt-BR" sz="2800"/>
              <a:t>3.7 Acompanhamento e Diagnóstico| </a:t>
            </a:r>
            <a:r>
              <a:rPr lang="pt-BR" sz="2800">
                <a:solidFill>
                  <a:srgbClr val="E68708"/>
                </a:solidFill>
              </a:rPr>
              <a:t>Qualidade de vida  </a:t>
            </a:r>
            <a:br>
              <a:rPr lang="pt-BR" sz="2800">
                <a:solidFill>
                  <a:srgbClr val="E68708"/>
                </a:solidFill>
              </a:rPr>
            </a:br>
            <a:r>
              <a:rPr lang="pt-BR" sz="2000">
                <a:solidFill>
                  <a:srgbClr val="E68708"/>
                </a:solidFill>
              </a:rPr>
              <a:t>no ambiente de trabalho </a:t>
            </a:r>
            <a:br>
              <a:rPr lang="pt-BR" sz="1600">
                <a:solidFill>
                  <a:srgbClr val="E68708"/>
                </a:solidFill>
              </a:rPr>
            </a:b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23" y="887963"/>
            <a:ext cx="11562351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pt-BR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b="1" cap="small">
              <a:latin typeface="Book Antiqua" panose="0204060205030503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DBA757-BD93-969A-AEDA-C1992E54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" y="20084"/>
            <a:ext cx="836914" cy="752802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5240BE3-72DF-2D0E-22DF-038DD82BC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76864"/>
              </p:ext>
            </p:extLst>
          </p:nvPr>
        </p:nvGraphicFramePr>
        <p:xfrm>
          <a:off x="518583" y="1375833"/>
          <a:ext cx="11349670" cy="269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918">
                  <a:extLst>
                    <a:ext uri="{9D8B030D-6E8A-4147-A177-3AD203B41FA5}">
                      <a16:colId xmlns:a16="http://schemas.microsoft.com/office/drawing/2014/main" val="3774124069"/>
                    </a:ext>
                  </a:extLst>
                </a:gridCol>
                <a:gridCol w="4292045">
                  <a:extLst>
                    <a:ext uri="{9D8B030D-6E8A-4147-A177-3AD203B41FA5}">
                      <a16:colId xmlns:a16="http://schemas.microsoft.com/office/drawing/2014/main" val="3361893309"/>
                    </a:ext>
                  </a:extLst>
                </a:gridCol>
                <a:gridCol w="1598291">
                  <a:extLst>
                    <a:ext uri="{9D8B030D-6E8A-4147-A177-3AD203B41FA5}">
                      <a16:colId xmlns:a16="http://schemas.microsoft.com/office/drawing/2014/main" val="808879847"/>
                    </a:ext>
                  </a:extLst>
                </a:gridCol>
                <a:gridCol w="1544416">
                  <a:extLst>
                    <a:ext uri="{9D8B030D-6E8A-4147-A177-3AD203B41FA5}">
                      <a16:colId xmlns:a16="http://schemas.microsoft.com/office/drawing/2014/main" val="119452392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Tema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Descrição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Áreas envolvidas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Data realização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9773614"/>
                  </a:ext>
                </a:extLst>
              </a:tr>
              <a:tr h="518583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Campanha Vacinação da Gripe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Divulgação de pesquisa e datas de aplicação da vacinação contra Gripe  –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SGP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28/04/2023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806344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Dia das Mães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Como melhorar a comunicação com os seus filhos - </a:t>
                      </a:r>
                      <a:r>
                        <a:rPr lang="pt-BR" sz="1200" err="1">
                          <a:effectLst/>
                        </a:rPr>
                        <a:t>Care</a:t>
                      </a:r>
                      <a:r>
                        <a:rPr lang="pt-BR" sz="1200">
                          <a:effectLst/>
                        </a:rPr>
                        <a:t> </a:t>
                      </a:r>
                      <a:r>
                        <a:rPr lang="pt-BR" sz="1200" err="1">
                          <a:effectLst/>
                        </a:rPr>
                        <a:t>Talks</a:t>
                      </a:r>
                      <a:r>
                        <a:rPr lang="pt-BR" sz="1200">
                          <a:effectLst/>
                        </a:rPr>
                        <a:t> - 25/05/ Programa Qualidade de Vida - Dia das Mães - 12/05 -Meditação / Adoção é amor e responsabilidade 09/05 - Infográfico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SGP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09, 12 e 25/05/2023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247733"/>
                  </a:ext>
                </a:extLst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Dia Mundial Sem Tabaco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Campanha antitabagismo com divulgação de Cartilha antitabagismo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SGP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31/05/2023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8680776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Dia Internacional do Doador de Sangue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 Dia Mundial do doador de Sangue - Campanha e divulgação do </a:t>
                      </a:r>
                      <a:r>
                        <a:rPr lang="pt-BR" sz="1200" err="1">
                          <a:effectLst/>
                        </a:rPr>
                        <a:t>Hemorio</a:t>
                      </a:r>
                      <a:r>
                        <a:rPr lang="pt-BR" sz="1200">
                          <a:effectLst/>
                        </a:rPr>
                        <a:t>. "Doe sangue, doe plasma, compartilhe a vida, compartilhe com frequência"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SGP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14/06/2023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199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512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82" y="163629"/>
            <a:ext cx="10453496" cy="943275"/>
          </a:xfrm>
        </p:spPr>
        <p:txBody>
          <a:bodyPr anchor="t"/>
          <a:lstStyle/>
          <a:p>
            <a:pPr marL="8345488" indent="-8345488">
              <a:spcBef>
                <a:spcPts val="1200"/>
              </a:spcBef>
            </a:pPr>
            <a:r>
              <a:rPr lang="pt-BR" sz="2800"/>
              <a:t>3.8 Acompanhamento e Diagnóstico| </a:t>
            </a:r>
            <a:r>
              <a:rPr lang="pt-BR" sz="2800">
                <a:solidFill>
                  <a:srgbClr val="E68708"/>
                </a:solidFill>
              </a:rPr>
              <a:t>Compras e contratações</a:t>
            </a:r>
            <a:br>
              <a:rPr lang="pt-BR" sz="2800">
                <a:solidFill>
                  <a:srgbClr val="E68708"/>
                </a:solidFill>
              </a:rPr>
            </a:br>
            <a:r>
              <a:rPr lang="pt-BR" sz="2000">
                <a:solidFill>
                  <a:srgbClr val="E68708"/>
                </a:solidFill>
              </a:rPr>
              <a:t>sustentáveis</a:t>
            </a:r>
            <a:br>
              <a:rPr lang="pt-BR" sz="1600">
                <a:solidFill>
                  <a:srgbClr val="E68708"/>
                </a:solidFill>
              </a:rPr>
            </a:b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78" y="1003041"/>
            <a:ext cx="11562351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1950" b="1" cap="small" dirty="0">
                <a:latin typeface="Book Antiqua"/>
              </a:rPr>
              <a:t>Objetivos: </a:t>
            </a:r>
            <a:r>
              <a:rPr lang="pt-BR" sz="1950" dirty="0">
                <a:latin typeface="Book Antiqua"/>
              </a:rPr>
              <a:t>1. Viabilizar o aproveitamento de oportunidades para adoção dos critérios sustentáveis nas contratações; e 2. Aumentar a quantidade de contratações contemplando critérios de sustentabilidade.</a:t>
            </a:r>
          </a:p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1950" b="1" cap="small" dirty="0">
                <a:latin typeface="Book Antiqua"/>
              </a:rPr>
              <a:t>Indicadores: </a:t>
            </a:r>
            <a:r>
              <a:rPr lang="pt-BR" sz="1950" dirty="0">
                <a:latin typeface="Book Antiqua"/>
              </a:rPr>
              <a:t>Não se aplica. </a:t>
            </a:r>
            <a:endParaRPr lang="pt-BR" sz="1950" dirty="0">
              <a:latin typeface="Book Antiqua" panose="02040602050305030304" pitchFamily="18" charset="0"/>
            </a:endParaRPr>
          </a:p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1950" b="1" cap="small" dirty="0">
                <a:latin typeface="Book Antiqua"/>
              </a:rPr>
              <a:t>Resultados: </a:t>
            </a:r>
            <a:r>
              <a:rPr lang="pt-BR" sz="1950" dirty="0">
                <a:latin typeface="Book Antiqua"/>
              </a:rPr>
              <a:t>Quando da elaboração do PLS da EPE, em 2012, não havia na EPE um processo estruturado para a realização de licitações e para as contratações sustentáveis. As ações eram isoladas e dependem do envolvimento do autor do termo de referência com o assunto sustentabilidade.</a:t>
            </a:r>
          </a:p>
          <a:p>
            <a:pPr marL="268288" indent="0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sz="1950" dirty="0">
                <a:latin typeface="Book Antiqua"/>
              </a:rPr>
              <a:t>Verifica-se que tal quadro se mantém até os dias atuais, de forma que as licitações e contratações possuem regras voltadas à sustentabilidade, desde que previstas no termo de referência. Isso porque as contratações da EPE são muito específicas e as questões associadas à sustentabilidade nem sempre se aplicam aos objetos licitados.</a:t>
            </a:r>
          </a:p>
          <a:p>
            <a:pPr marL="268288" indent="0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t-BR" sz="1950" dirty="0">
                <a:latin typeface="Book Antiqua"/>
              </a:rPr>
              <a:t>Não obstante isso, faz-se necessário o monitoramento contínuo, de modo que regras quanto à sustentabilidade ambiental sejam sempre incluídas nas contratações da EPE.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197E83-9BDF-35D8-A759-FD21F5B23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" y="0"/>
            <a:ext cx="666891" cy="7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6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1</a:t>
            </a:r>
            <a:r>
              <a:rPr lang="pt-BR" sz="3200"/>
              <a:t>. </a:t>
            </a:r>
            <a:r>
              <a:rPr lang="pt-BR"/>
              <a:t>Apresentação</a:t>
            </a: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35" y="1050496"/>
            <a:ext cx="11932465" cy="51918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1950" indent="-3619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pt-BR" sz="2000"/>
          </a:p>
          <a:p>
            <a:pPr marL="361950" indent="-3619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pt-BR" sz="2000"/>
          </a:p>
          <a:p>
            <a:pPr marL="361950" indent="-3619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pt-BR" sz="20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8EBF40-C81F-1783-3E19-0EDBCC08F19A}"/>
              </a:ext>
            </a:extLst>
          </p:cNvPr>
          <p:cNvSpPr txBox="1"/>
          <p:nvPr/>
        </p:nvSpPr>
        <p:spPr>
          <a:xfrm>
            <a:off x="511629" y="1050496"/>
            <a:ext cx="11168742" cy="55488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>
                <a:latin typeface="Book Antiqua" panose="02040602050305030304" pitchFamily="18" charset="0"/>
              </a:rPr>
              <a:t>O Plano de Gestão de Logística Sustentável (PLS) é uma ferramenta de planejamento que visa auxiliar a Empresa de Pesquisa Energética (EPE) a estabelecer práticas de sustentabilidade e de racionalização de gastos e processos, a partir da definição de objetivos e responsabilidades, bem como da identificação das ações, das metas, dos prazos de execução e de mecanismos de monitoramento e avaliação.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>
                <a:latin typeface="Book Antiqua"/>
              </a:rPr>
              <a:t>O Relatório de Monitoramento Semestral PLS da EPE visa atender ao disposto no art. 13 da Instrução Normativa da SLTI/MPOG n° 10/2012, no sentido de que “os resultados alcançados a partir da implantação das ações definidas no PLS deverão ser publicados semestralmente no site dos respectivos órgãos ou entidades, apresentando as metas alcançadas e os resultados medidos pelos indicadores”. </a:t>
            </a:r>
            <a:endParaRPr lang="pt-BR" sz="2000">
              <a:latin typeface="Book Antiqua" panose="02040602050305030304" pitchFamily="18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>
                <a:latin typeface="Book Antiqua"/>
              </a:rPr>
              <a:t>O presente relatório considera os dados referentes ao período de janeiro a junho dos últimos cinco anos, ou seja, de 2019 a 2023.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endParaRPr lang="pt-BR" sz="2000">
              <a:latin typeface="Book Antiqua"/>
            </a:endParaRPr>
          </a:p>
          <a:p>
            <a:pPr>
              <a:lnSpc>
                <a:spcPts val="3000"/>
              </a:lnSpc>
              <a:spcBef>
                <a:spcPts val="400"/>
              </a:spcBef>
              <a:spcAft>
                <a:spcPts val="400"/>
              </a:spcAft>
            </a:pPr>
            <a:endParaRPr lang="pt-BR" sz="220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21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82" y="163629"/>
            <a:ext cx="10453496" cy="943275"/>
          </a:xfrm>
        </p:spPr>
        <p:txBody>
          <a:bodyPr anchor="t"/>
          <a:lstStyle/>
          <a:p>
            <a:pPr marL="8345488" indent="-8345488">
              <a:spcBef>
                <a:spcPts val="1200"/>
              </a:spcBef>
            </a:pPr>
            <a:r>
              <a:rPr lang="pt-BR" sz="2800"/>
              <a:t>3.8 Acompanhamento e Diagnóstico| </a:t>
            </a:r>
            <a:r>
              <a:rPr lang="pt-BR" sz="2800">
                <a:solidFill>
                  <a:srgbClr val="E68708"/>
                </a:solidFill>
              </a:rPr>
              <a:t>Compras e contratações</a:t>
            </a:r>
            <a:br>
              <a:rPr lang="pt-BR" sz="2800">
                <a:solidFill>
                  <a:srgbClr val="E68708"/>
                </a:solidFill>
              </a:rPr>
            </a:br>
            <a:r>
              <a:rPr lang="pt-BR" sz="2000">
                <a:solidFill>
                  <a:srgbClr val="E68708"/>
                </a:solidFill>
              </a:rPr>
              <a:t>sustentáveis</a:t>
            </a:r>
            <a:br>
              <a:rPr lang="pt-BR" sz="1600">
                <a:solidFill>
                  <a:srgbClr val="E68708"/>
                </a:solidFill>
              </a:rPr>
            </a:b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78" y="1003041"/>
            <a:ext cx="11562351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57213" indent="-285750" algn="l">
              <a:buFont typeface="Wingdings" panose="05000000000000000000" pitchFamily="2" charset="2"/>
              <a:buChar char="Ø"/>
            </a:pPr>
            <a:r>
              <a:rPr lang="pt-BR" sz="1600" b="1" i="0" dirty="0">
                <a:solidFill>
                  <a:srgbClr val="242424"/>
                </a:solidFill>
                <a:effectLst/>
              </a:rPr>
              <a:t>Pregão 13:</a:t>
            </a:r>
          </a:p>
          <a:p>
            <a:pPr marL="804863" indent="-263525"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242424"/>
                </a:solidFill>
                <a:effectLst/>
              </a:rPr>
              <a:t>Objeto da contratação: </a:t>
            </a:r>
            <a:r>
              <a:rPr lang="pt-BR" sz="1600" b="1" dirty="0">
                <a:solidFill>
                  <a:srgbClr val="242424"/>
                </a:solidFill>
                <a:effectLst/>
              </a:rPr>
              <a:t>Gestão de Mídias de Backup </a:t>
            </a:r>
            <a:r>
              <a:rPr lang="pt-BR" sz="1600" dirty="0">
                <a:solidFill>
                  <a:srgbClr val="242424"/>
                </a:solidFill>
                <a:effectLst/>
              </a:rPr>
              <a:t>(item 3.3 do Termo de Referência) </a:t>
            </a:r>
          </a:p>
          <a:p>
            <a:pPr marL="804863" indent="-263525" algn="just"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242424"/>
              </a:solidFill>
            </a:endParaRPr>
          </a:p>
          <a:p>
            <a:pPr marL="804863" indent="-263525" algn="just"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242424"/>
              </a:solidFill>
              <a:effectLst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197E83-9BDF-35D8-A759-FD21F5B23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" y="0"/>
            <a:ext cx="666891" cy="77288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2733BA6-A676-E6F2-0BB9-2DE4A96D1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1785937"/>
            <a:ext cx="98583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67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7316"/>
            <a:ext cx="10971078" cy="375827"/>
          </a:xfrm>
        </p:spPr>
        <p:txBody>
          <a:bodyPr/>
          <a:lstStyle/>
          <a:p>
            <a:r>
              <a:rPr lang="pt-BR"/>
              <a:t>4.</a:t>
            </a:r>
            <a:r>
              <a:rPr lang="pt-BR" sz="3200"/>
              <a:t> Considerações Finais</a:t>
            </a: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24" y="1000632"/>
            <a:ext cx="11562351" cy="53860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145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O presente relatório de monitoramento semestral da EPE apresenta dados do 1º semestre de cada um dos últimos 5 (cinco) anos, compreendendo os exercícios de 2019 a 2023.</a:t>
            </a:r>
          </a:p>
          <a:p>
            <a:pPr marL="269875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Conforme consignado em diversos tópicos do presente relatório, a diferença de regimes de trabalho entre os períodos comparados comprometeram a análise dos resultados esperados em iniciativas do PLS.</a:t>
            </a:r>
          </a:p>
          <a:p>
            <a:pPr marL="271145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Nesse cenário, verifica-se que apenas os tópicos Qualidade de Vida no Ambiente de Trabalho e as Compras e Contratações Sustentáveis, aos quais não se aplicam indicadores, foram desenvolvidos normalmente, sem qualquer comprometimento quanto aos resultados.</a:t>
            </a:r>
          </a:p>
          <a:p>
            <a:pPr marL="271145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Apesar de a coleta seletiva estar suspense desde a mudança do escritório central da EPE para o Ed. Marques dos Reis, estão sendo implementadas medidas para a instalação de caixas coletoras de equipamentos eletrônicos e medicamentos.</a:t>
            </a:r>
          </a:p>
          <a:p>
            <a:pPr marL="271145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Por fim, está em fase de planejamento o processo de contratação de consultoria especializada para a elaboração do novo Plano de Logística Sustentável da EPE, previsto para 2024.</a:t>
            </a:r>
          </a:p>
        </p:txBody>
      </p:sp>
    </p:spTree>
    <p:extLst>
      <p:ext uri="{BB962C8B-B14F-4D97-AF65-F5344CB8AC3E}">
        <p14:creationId xmlns:p14="http://schemas.microsoft.com/office/powerpoint/2010/main" val="3852354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60BD48A-28C7-4CC4-B7E1-327B4AA5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74" y="1291931"/>
            <a:ext cx="10319883" cy="9037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/>
              <a:t>Comissão Gestora do PLS/EPE</a:t>
            </a:r>
            <a:br>
              <a:rPr lang="pt-BR"/>
            </a:br>
            <a:endParaRPr lang="pt-BR" b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6E72C29-B8D9-4CA6-B53D-6C1405DDC9A7}"/>
              </a:ext>
            </a:extLst>
          </p:cNvPr>
          <p:cNvCxnSpPr>
            <a:cxnSpLocks/>
          </p:cNvCxnSpPr>
          <p:nvPr/>
        </p:nvCxnSpPr>
        <p:spPr>
          <a:xfrm>
            <a:off x="838199" y="5880101"/>
            <a:ext cx="30765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A372BADE-A002-F7DF-8A76-5AFBDEF9DBB0}"/>
              </a:ext>
            </a:extLst>
          </p:cNvPr>
          <p:cNvSpPr txBox="1"/>
          <p:nvPr/>
        </p:nvSpPr>
        <p:spPr>
          <a:xfrm>
            <a:off x="837974" y="1922902"/>
            <a:ext cx="653551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b="0"/>
              <a:t>Sylvia de Carvalho Bulcão Vianna </a:t>
            </a:r>
            <a:r>
              <a:rPr lang="pt-BR" sz="1800"/>
              <a:t>(</a:t>
            </a:r>
            <a:r>
              <a:rPr lang="pt-BR" sz="1800" b="0"/>
              <a:t>Presidente) – DGC/GAB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/>
              <a:t>Kátia Gisele Matosinho – DEA/SMA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/>
              <a:t>Paula Isabel da Costa Barbosa – DPG/SDB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/>
              <a:t>Renata Cardozo Rios – DEE/STE</a:t>
            </a:r>
            <a:endParaRPr lang="pt-BR" sz="14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780F7F-C8D7-7248-D335-8895F408E107}"/>
              </a:ext>
            </a:extLst>
          </p:cNvPr>
          <p:cNvSpPr txBox="1"/>
          <p:nvPr/>
        </p:nvSpPr>
        <p:spPr>
          <a:xfrm>
            <a:off x="837974" y="5986914"/>
            <a:ext cx="6833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tx2">
                    <a:lumMod val="50000"/>
                  </a:schemeClr>
                </a:solidFill>
              </a:rPr>
              <a:t>Plano de Logística Sustentável</a:t>
            </a:r>
          </a:p>
          <a:p>
            <a:r>
              <a:rPr lang="pt-BR" b="1">
                <a:solidFill>
                  <a:schemeClr val="tx2">
                    <a:lumMod val="50000"/>
                  </a:schemeClr>
                </a:solidFill>
              </a:rPr>
              <a:t>Empresa de Pesquisa Energética</a:t>
            </a:r>
          </a:p>
        </p:txBody>
      </p:sp>
    </p:spTree>
    <p:extLst>
      <p:ext uri="{BB962C8B-B14F-4D97-AF65-F5344CB8AC3E}">
        <p14:creationId xmlns:p14="http://schemas.microsoft.com/office/powerpoint/2010/main" val="21125213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1</a:t>
            </a:r>
            <a:r>
              <a:rPr lang="pt-BR" sz="3200"/>
              <a:t>. </a:t>
            </a:r>
            <a:r>
              <a:rPr lang="pt-BR"/>
              <a:t>Apresentação</a:t>
            </a: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35" y="1050496"/>
            <a:ext cx="11932465" cy="51918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1950" indent="-3619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pt-BR" sz="2000"/>
          </a:p>
          <a:p>
            <a:pPr marL="361950" indent="-3619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pt-BR" sz="2000"/>
          </a:p>
          <a:p>
            <a:pPr marL="361950" indent="-3619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pt-BR" sz="20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8EBF40-C81F-1783-3E19-0EDBCC08F19A}"/>
              </a:ext>
            </a:extLst>
          </p:cNvPr>
          <p:cNvSpPr txBox="1"/>
          <p:nvPr/>
        </p:nvSpPr>
        <p:spPr>
          <a:xfrm>
            <a:off x="511629" y="1383005"/>
            <a:ext cx="11168742" cy="29712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>
                <a:latin typeface="Book Antiqua"/>
              </a:rPr>
              <a:t>A atual Comissão Gestora do PLS foi constituída em novembro de 2020, por meio da Resolução de Diretoria (RD) nº 03/579ª, de 30/11/2020, cuja presidência foi alterada em fevereiro de 2022, por meio da RD nº 04/643ª, de 09/02/2022. Posteriormente, houve a substituição de um dos membros da comissão por meio da por meio da RD nº 01/693ª, de 05/01/2023. 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endParaRPr lang="pt-BR" sz="2000">
              <a:latin typeface="Book Antiqua"/>
            </a:endParaRP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endParaRPr lang="pt-BR" sz="2000">
              <a:latin typeface="Book Antiqua"/>
            </a:endParaRPr>
          </a:p>
          <a:p>
            <a:pPr>
              <a:lnSpc>
                <a:spcPts val="3000"/>
              </a:lnSpc>
              <a:spcBef>
                <a:spcPts val="400"/>
              </a:spcBef>
              <a:spcAft>
                <a:spcPts val="400"/>
              </a:spcAft>
            </a:pPr>
            <a:endParaRPr lang="pt-BR" sz="220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1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2. Contextualização| </a:t>
            </a:r>
            <a:r>
              <a:rPr lang="pt-BR">
                <a:solidFill>
                  <a:srgbClr val="E68708"/>
                </a:solidFill>
              </a:rPr>
              <a:t>1ª Semestre de 2023</a:t>
            </a: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35" y="1295400"/>
            <a:ext cx="11752793" cy="4933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Como já consignado no Relatório Anual do exercício de 2022, a partir de fevereiro daquele ano, os empregados da EPE passaram a exercer as suas atividades em regime de trabalho híbrido, havendo sido instituído, como regra geral, o trabalho presencial 3 (três) vezes por semana e teletrabalho 2 (duas) vezes por semana, o que resultou no aumento do consumo em relação ao mesmo período do exercício de 2021, quando o regime de trabalho era </a:t>
            </a:r>
            <a:r>
              <a:rPr lang="pt-BR" sz="2000" i="1" dirty="0">
                <a:latin typeface="Book Antiqua"/>
              </a:rPr>
              <a:t>home office.</a:t>
            </a:r>
          </a:p>
          <a:p>
            <a:pPr marL="0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Comparativamente ao 1º semestre de 2022, cumpre esclarecer que no mês de janeiro de 2022 o trabalho era realizado no regime de </a:t>
            </a:r>
            <a:r>
              <a:rPr lang="pt-BR" sz="2000" i="1" dirty="0">
                <a:latin typeface="Book Antiqua"/>
              </a:rPr>
              <a:t>home office</a:t>
            </a:r>
            <a:r>
              <a:rPr lang="pt-BR" sz="2000" dirty="0">
                <a:latin typeface="Book Antiqua"/>
              </a:rPr>
              <a:t>, sendo que de março a junho daquele exercício o retorno dos empregados foi gradual. </a:t>
            </a:r>
          </a:p>
          <a:p>
            <a:pPr marL="0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</a:rPr>
              <a:t>Como no 1º semestre de 2023 já estava instituído o regime híbrido, com teletrabalho 2 vezes por semana, acrescido da possibilidade de mais 12 dias de trabalho remoto, tem-se que as bases são diferentes, o que impossibilita a análise comparativa entre tais exercícios.</a:t>
            </a:r>
            <a:endParaRPr lang="pt-BR" sz="2000" i="1" dirty="0">
              <a:latin typeface="Book Antiqua"/>
            </a:endParaRPr>
          </a:p>
          <a:p>
            <a:pPr marL="0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36704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3</a:t>
            </a:r>
            <a:r>
              <a:rPr lang="pt-BR" sz="3200"/>
              <a:t>. Acompanhamento e Diagnóstico| </a:t>
            </a:r>
            <a:r>
              <a:rPr lang="pt-BR">
                <a:solidFill>
                  <a:srgbClr val="E68708"/>
                </a:solidFill>
              </a:rPr>
              <a:t>PLS</a:t>
            </a: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5" y="1417908"/>
            <a:ext cx="11562351" cy="44579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 panose="02040602050305030304" pitchFamily="18" charset="0"/>
              </a:rPr>
              <a:t>O PLS é uma ferramenta de planejamento com objetivos e responsabilidades definidas, ações, metas, prazos de execução e mecanismos de monitoramento e avaliação, que permitirá à EPE estabelecer práticas de sustentabilidade e racionalização de gastos e processos em relação aos seguintes temas: </a:t>
            </a:r>
          </a:p>
          <a:p>
            <a:pPr marL="358775" indent="-358775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Book Antiqua" panose="02040602050305030304" pitchFamily="18" charset="0"/>
              </a:rPr>
              <a:t>material de consumo compreendendo, pelo menos, papel para impressão, copos descartáveis e cartuchos para impressão;</a:t>
            </a:r>
          </a:p>
          <a:p>
            <a:pPr marL="358775" indent="-358775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Book Antiqua" panose="02040602050305030304" pitchFamily="18" charset="0"/>
              </a:rPr>
              <a:t>energia elétrica;</a:t>
            </a:r>
          </a:p>
          <a:p>
            <a:pPr marL="358775" indent="-358775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Book Antiqua" panose="02040602050305030304" pitchFamily="18" charset="0"/>
              </a:rPr>
              <a:t>água e esgoto;</a:t>
            </a:r>
          </a:p>
          <a:p>
            <a:pPr marL="358775" indent="-358775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Book Antiqua" panose="02040602050305030304" pitchFamily="18" charset="0"/>
              </a:rPr>
              <a:t>coleta seletiva;</a:t>
            </a:r>
          </a:p>
          <a:p>
            <a:pPr marL="358775" indent="-358775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Book Antiqua" panose="02040602050305030304" pitchFamily="18" charset="0"/>
              </a:rPr>
              <a:t>qualidade de vida no ambiente de trabalho; e</a:t>
            </a:r>
          </a:p>
          <a:p>
            <a:pPr marL="358775" indent="-358775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Book Antiqua" panose="02040602050305030304" pitchFamily="18" charset="0"/>
              </a:rPr>
              <a:t>compras e contratações sustentáveis.</a:t>
            </a:r>
          </a:p>
        </p:txBody>
      </p:sp>
    </p:spTree>
    <p:extLst>
      <p:ext uri="{BB962C8B-B14F-4D97-AF65-F5344CB8AC3E}">
        <p14:creationId xmlns:p14="http://schemas.microsoft.com/office/powerpoint/2010/main" val="29789022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3</a:t>
            </a:r>
            <a:r>
              <a:rPr lang="pt-BR" sz="3200"/>
              <a:t>.1 Acompanhamento e Diagnóstico| </a:t>
            </a:r>
            <a:r>
              <a:rPr lang="pt-BR">
                <a:solidFill>
                  <a:srgbClr val="E68708"/>
                </a:solidFill>
              </a:rPr>
              <a:t>Dados Referenciais</a:t>
            </a: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F039DBE1-891C-6D11-0933-22ADCFAD0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24" y="1304954"/>
            <a:ext cx="11073612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0363" indent="-360363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Área do Escritório Central da EPE</a:t>
            </a:r>
          </a:p>
          <a:p>
            <a:pPr marL="1439863" indent="-1588" algn="just" defTabSz="11684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latin typeface="Book Antiqua"/>
              <a:ea typeface="Calibri" panose="020F0502020204030204" pitchFamily="34" charset="0"/>
              <a:cs typeface="Times New Roman"/>
            </a:endParaRPr>
          </a:p>
          <a:p>
            <a:pPr marL="1439863" indent="-1588" algn="just" defTabSz="11684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  <a:ea typeface="Calibri" panose="020F0502020204030204" pitchFamily="34" charset="0"/>
                <a:cs typeface="Times New Roman"/>
              </a:rPr>
              <a:t>A Sede da EPE está localizada em Brasília e ocupa espaço cedido pelo Ministério de Minas e Energia (MME). </a:t>
            </a:r>
          </a:p>
          <a:p>
            <a:pPr marL="1439863" indent="-1588" algn="just" defTabSz="11684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  <a:ea typeface="Calibri" panose="020F0502020204030204" pitchFamily="34" charset="0"/>
                <a:cs typeface="Times New Roman"/>
              </a:rPr>
              <a:t>O Escritório Central da empresa ocupa 6 (seis) pavimentos no Edifício Marques dos Reis, localizado no centro da cidade do Rio de Janeiro (RJ), perfazendo a área total de 4.717,63 m</a:t>
            </a:r>
            <a:r>
              <a:rPr lang="pt-BR" sz="2000" baseline="30000" dirty="0">
                <a:latin typeface="Book Antiqua"/>
                <a:ea typeface="Calibri" panose="020F0502020204030204" pitchFamily="34" charset="0"/>
                <a:cs typeface="Times New Roman"/>
              </a:rPr>
              <a:t>2</a:t>
            </a:r>
            <a:r>
              <a:rPr lang="pt-BR" sz="2000" dirty="0">
                <a:latin typeface="Book Antiqua"/>
                <a:ea typeface="Calibri" panose="020F0502020204030204" pitchFamily="34" charset="0"/>
                <a:cs typeface="Times New Roman"/>
              </a:rPr>
              <a:t>. </a:t>
            </a:r>
          </a:p>
          <a:p>
            <a:pPr marL="93663" indent="0" algn="just" defTabSz="982663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Book Antiqua"/>
                <a:ea typeface="Calibri" panose="020F0502020204030204" pitchFamily="34" charset="0"/>
                <a:cs typeface="Times New Roman"/>
              </a:rPr>
              <a:t>O Ed. Marques dos Reis é um prédio antigo, inaugurado em 1949, que, embora não disponha de sistemas tão modernos quanto outros edifícios comerciais, foi </a:t>
            </a:r>
            <a:r>
              <a:rPr lang="pt-BR" sz="2000" dirty="0" err="1">
                <a:latin typeface="Book Antiqua"/>
                <a:ea typeface="Calibri" panose="020F0502020204030204" pitchFamily="34" charset="0"/>
                <a:cs typeface="Times New Roman"/>
              </a:rPr>
              <a:t>retrofitado</a:t>
            </a:r>
            <a:r>
              <a:rPr lang="pt-BR" sz="2000" dirty="0">
                <a:latin typeface="Book Antiqua"/>
                <a:ea typeface="Calibri" panose="020F0502020204030204" pitchFamily="34" charset="0"/>
                <a:cs typeface="Times New Roman"/>
              </a:rPr>
              <a:t> e equipado com elevadores de última geração, janelas com tratamento termoacústico, sistema de ar-condicionado central e sistema de reaproveitamento de águas pluviais.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8F894CC-0490-7656-A2A2-8EC622502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91" y="2023533"/>
            <a:ext cx="1251509" cy="2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3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3</a:t>
            </a:r>
            <a:r>
              <a:rPr lang="pt-BR" sz="3200"/>
              <a:t>.1 Acompanhamento e Diagnóstico| </a:t>
            </a:r>
            <a:r>
              <a:rPr lang="pt-BR">
                <a:solidFill>
                  <a:srgbClr val="E68708"/>
                </a:solidFill>
              </a:rPr>
              <a:t>Dados Referenciais</a:t>
            </a: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44" y="1369445"/>
            <a:ext cx="11562351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lnSpc>
                <a:spcPts val="1600"/>
              </a:lnSpc>
              <a:spcBef>
                <a:spcPts val="3600"/>
              </a:spcBef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alibri"/>
                <a:cs typeface="Times New Roman"/>
              </a:rPr>
              <a:t>Evolução de Pessoal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r>
              <a:rPr lang="pt-BR" sz="2000" dirty="0">
                <a:latin typeface="Book Antiqua"/>
                <a:cs typeface="Times New Roman"/>
              </a:rPr>
              <a:t>A quantidade de colaboradores, indicada na tabela abaixo, inclui dirigentes, empregados, estagiários, jovens aprendizes e terceirizados e considera o quantitativo atualizado no mês do fechamento deste relatório, qual seja, junho/2023. </a:t>
            </a:r>
            <a:endParaRPr lang="pt-BR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r>
              <a:rPr lang="pt-BR" sz="2000" dirty="0">
                <a:latin typeface="Book Antiqua"/>
                <a:cs typeface="Times New Roman"/>
              </a:rPr>
              <a:t>Há apenas 1 (um) empregado lotado na sede, em Brasília.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BR" sz="2800" dirty="0">
              <a:latin typeface="Book Antiqua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BR" dirty="0">
              <a:latin typeface="Book Antiqua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BR" sz="2800" dirty="0">
              <a:latin typeface="Book Antiqua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BR" dirty="0">
              <a:latin typeface="Book Antiqua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1600" dirty="0">
                <a:latin typeface="Book Antiqua"/>
                <a:cs typeface="Times New Roman"/>
              </a:rPr>
              <a:t>* O aumento do quadro de pessoal em 2022 e 2023 se deve à convocação de candidatos aprovados no 8º Concurso Público da EPE.</a:t>
            </a:r>
            <a:endParaRPr lang="pt-BR" sz="1600" b="1" dirty="0">
              <a:solidFill>
                <a:srgbClr val="F0956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E4C6FE-CF7E-BBAA-B618-08DE3215D923}"/>
              </a:ext>
            </a:extLst>
          </p:cNvPr>
          <p:cNvSpPr/>
          <p:nvPr/>
        </p:nvSpPr>
        <p:spPr>
          <a:xfrm>
            <a:off x="2010626" y="3429000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2019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4E79A9-FB96-089E-EB68-1DDF19EEAF47}"/>
              </a:ext>
            </a:extLst>
          </p:cNvPr>
          <p:cNvSpPr/>
          <p:nvPr/>
        </p:nvSpPr>
        <p:spPr>
          <a:xfrm>
            <a:off x="3698608" y="3428999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CE6AFB1-D9BA-0D48-0563-D1FCE00148B7}"/>
              </a:ext>
            </a:extLst>
          </p:cNvPr>
          <p:cNvSpPr/>
          <p:nvPr/>
        </p:nvSpPr>
        <p:spPr>
          <a:xfrm>
            <a:off x="5331058" y="3426350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0566843-B88B-8DF6-9910-6BE7CAE9C980}"/>
              </a:ext>
            </a:extLst>
          </p:cNvPr>
          <p:cNvSpPr/>
          <p:nvPr/>
        </p:nvSpPr>
        <p:spPr>
          <a:xfrm>
            <a:off x="8707022" y="3426349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2023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4E0628-1C3A-E710-F6D0-09C159B7E09F}"/>
              </a:ext>
            </a:extLst>
          </p:cNvPr>
          <p:cNvSpPr/>
          <p:nvPr/>
        </p:nvSpPr>
        <p:spPr>
          <a:xfrm>
            <a:off x="7021982" y="3426350"/>
            <a:ext cx="1346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2022</a:t>
            </a:r>
            <a:endParaRPr lang="pt-BR" sz="3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5C2FA5-E802-FEB9-214B-3B93C6365AE0}"/>
              </a:ext>
            </a:extLst>
          </p:cNvPr>
          <p:cNvSpPr txBox="1"/>
          <p:nvPr/>
        </p:nvSpPr>
        <p:spPr>
          <a:xfrm>
            <a:off x="335985" y="4205472"/>
            <a:ext cx="972017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885950" algn="l"/>
                <a:tab pos="3590925" algn="l"/>
                <a:tab pos="5380038" algn="l"/>
                <a:tab pos="6900863" algn="l"/>
                <a:tab pos="8615363" algn="l"/>
              </a:tabLst>
            </a:pPr>
            <a:r>
              <a:rPr lang="pt-BR" sz="2000" b="1" cap="small" dirty="0"/>
              <a:t>Totais              	374	357	343	  353*                   378*</a:t>
            </a:r>
            <a:endParaRPr lang="pt-BR" b="1" cap="small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170F24-5C19-197B-BBAB-6D5FD2BA06CC}"/>
              </a:ext>
            </a:extLst>
          </p:cNvPr>
          <p:cNvSpPr txBox="1"/>
          <p:nvPr/>
        </p:nvSpPr>
        <p:spPr>
          <a:xfrm>
            <a:off x="335985" y="4733139"/>
            <a:ext cx="972017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790700" algn="l"/>
                <a:tab pos="3497263" algn="l"/>
                <a:tab pos="5291138" algn="l"/>
                <a:tab pos="6815138" algn="l"/>
              </a:tabLst>
            </a:pPr>
            <a:r>
              <a:rPr lang="pt-BR" sz="2000" b="1" cap="small" dirty="0"/>
              <a:t>Variação	-2,4%	-4,6%	-4%                      3,1%                  7%      </a:t>
            </a:r>
            <a:endParaRPr lang="pt-BR" b="1" cap="small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AD20C1D-7315-8FBC-EF92-4F21417F3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414" y="3791164"/>
            <a:ext cx="17049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6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6B9D-CDC2-4381-B9F6-D5EBD88B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2313"/>
            <a:r>
              <a:rPr lang="pt-BR"/>
              <a:t>3</a:t>
            </a:r>
            <a:r>
              <a:rPr lang="pt-BR" sz="3200"/>
              <a:t>.2 Acompanhamento e Diagnóstico| </a:t>
            </a:r>
            <a:r>
              <a:rPr lang="pt-BR">
                <a:solidFill>
                  <a:srgbClr val="E68708"/>
                </a:solidFill>
              </a:rPr>
              <a:t>Papel</a:t>
            </a:r>
            <a:endParaRPr lang="pt-BR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83BD56-BEE6-456C-B391-BFBF0294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33" y="921552"/>
            <a:ext cx="11562351" cy="50820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cap="small" dirty="0">
                <a:latin typeface="Book Antiqua"/>
              </a:rPr>
              <a:t>Objetivo: </a:t>
            </a:r>
            <a:r>
              <a:rPr lang="pt-BR" sz="2000" dirty="0">
                <a:latin typeface="Book Antiqua"/>
              </a:rPr>
              <a:t>Reduzir o consumo de papel e toner na EPE.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cap="small" dirty="0">
                <a:latin typeface="Book Antiqua"/>
              </a:rPr>
              <a:t>Indicadores: </a:t>
            </a:r>
            <a:endParaRPr lang="pt-BR" sz="2000" b="1" cap="small" dirty="0">
              <a:latin typeface="Book Antiqua" panose="02040602050305030304" pitchFamily="18" charset="0"/>
            </a:endParaRPr>
          </a:p>
          <a:p>
            <a:pPr marL="614045" indent="-3429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Book Antiqua"/>
              </a:rPr>
              <a:t>Consumo de papel branco – quantidade (unidade) de folhas de papel reciclado utilizadas. Consumo per capita de papel branco - quantidade (unidade) de folhas de papel reciclado utilizadas / população EPE.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cap="small" dirty="0">
                <a:latin typeface="Book Antiqua"/>
              </a:rPr>
              <a:t>Resultados:</a:t>
            </a:r>
            <a:r>
              <a:rPr lang="pt-BR" sz="2000" dirty="0">
                <a:latin typeface="Book Antiqua"/>
              </a:rPr>
              <a:t> A empresa contratada para serviços de impressão corporativa aloca impressoras no escritório da EPE e cobra por folha impressa. </a:t>
            </a:r>
            <a:r>
              <a:rPr lang="pt-BR" sz="2000" dirty="0">
                <a:latin typeface="Book Antiqua"/>
                <a:cs typeface="Times New Roman"/>
              </a:rPr>
              <a:t>Inexistem informações sobre consumo de toner, pois a contratada realiza a manutenção das impressoras sem informar o consumo desse item, cujo custo está incorporado no valor da folha impressa.</a:t>
            </a:r>
            <a:endParaRPr lang="pt-BR" sz="2000" dirty="0">
              <a:latin typeface="Book Antiqua"/>
            </a:endParaRP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Book Antiqua"/>
              </a:rPr>
              <a:t> A tabela adiante apresenta a evolução do consumo de papel</a:t>
            </a:r>
            <a:r>
              <a:rPr lang="pt-BR" sz="2000" b="1" dirty="0">
                <a:latin typeface="Book Antiqua"/>
              </a:rPr>
              <a:t> </a:t>
            </a:r>
            <a:r>
              <a:rPr lang="pt-BR" sz="2000" dirty="0">
                <a:latin typeface="Book Antiqua"/>
              </a:rPr>
              <a:t>nos primeiros semestres dos últimos</a:t>
            </a:r>
            <a:r>
              <a:rPr lang="pt-BR" sz="2000" b="1" dirty="0">
                <a:latin typeface="Book Antiqua"/>
              </a:rPr>
              <a:t> </a:t>
            </a:r>
            <a:r>
              <a:rPr lang="pt-BR" sz="2000" dirty="0">
                <a:latin typeface="Book Antiqua"/>
              </a:rPr>
              <a:t>cinco últimos anos. Com relação aos exercícios de 2021 e de 2022, não houve consumo de papel ante a não contratação de serviços de impressão, que foi retomada em setembro de 2022. Com isso, não é possível fazer o comparativo em relação ao 1º semestre de 2022. </a:t>
            </a:r>
            <a:endParaRPr lang="pt-BR" sz="20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pt-BR" sz="22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BR" sz="2400" cap="small" dirty="0">
              <a:latin typeface="Book Antiqua" panose="0204060205030503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0C56336-504B-ED25-B25F-2F5A771FB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3" y="96296"/>
            <a:ext cx="719489" cy="68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69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PE Oficial">
      <a:dk1>
        <a:sysClr val="windowText" lastClr="000000"/>
      </a:dk1>
      <a:lt1>
        <a:sysClr val="window" lastClr="FFFFFF"/>
      </a:lt1>
      <a:dk2>
        <a:srgbClr val="44546A"/>
      </a:dk2>
      <a:lt2>
        <a:srgbClr val="E7E7E7"/>
      </a:lt2>
      <a:accent1>
        <a:srgbClr val="092240"/>
      </a:accent1>
      <a:accent2>
        <a:srgbClr val="7F94AB"/>
      </a:accent2>
      <a:accent3>
        <a:srgbClr val="FF8200"/>
      </a:accent3>
      <a:accent4>
        <a:srgbClr val="FFB719"/>
      </a:accent4>
      <a:accent5>
        <a:srgbClr val="C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Lato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06162B7D292714AB73A31D764992A27" ma:contentTypeVersion="0" ma:contentTypeDescription="Crie um novo documento." ma:contentTypeScope="" ma:versionID="818cc2d82e24d153a407d6ae761b2f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1E7042-75E3-445E-B6B5-88FC760AF9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BA5693-D065-4757-B9AC-F07430D27B65}">
  <ds:schemaRefs>
    <ds:schemaRef ds:uri="541a268b-6b1e-4841-bdfb-c9cf60378318"/>
    <ds:schemaRef ds:uri="http://schemas.microsoft.com/office/2006/documentManagement/types"/>
    <ds:schemaRef ds:uri="a7b8b50c-e84c-46a9-b354-17c525560306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38D8F99-753C-40B3-AB73-1E85829345B7}"/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3960</Words>
  <Application>Microsoft Office PowerPoint</Application>
  <PresentationFormat>Widescreen</PresentationFormat>
  <Paragraphs>359</Paragraphs>
  <Slides>32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Calibri</vt:lpstr>
      <vt:lpstr>Lato</vt:lpstr>
      <vt:lpstr>Lato Black</vt:lpstr>
      <vt:lpstr>Wingdings</vt:lpstr>
      <vt:lpstr>Tema do Office</vt:lpstr>
      <vt:lpstr>Relatório de Monitoramento Semestral do PLS - 1º Semestre de 2023 -</vt:lpstr>
      <vt:lpstr>Sumário</vt:lpstr>
      <vt:lpstr>1. Apresentação</vt:lpstr>
      <vt:lpstr>1. Apresentação</vt:lpstr>
      <vt:lpstr>2. Contextualização| 1ª Semestre de 2023</vt:lpstr>
      <vt:lpstr>3. Acompanhamento e Diagnóstico| PLS</vt:lpstr>
      <vt:lpstr>3.1 Acompanhamento e Diagnóstico| Dados Referenciais</vt:lpstr>
      <vt:lpstr>3.1 Acompanhamento e Diagnóstico| Dados Referenciais</vt:lpstr>
      <vt:lpstr>3.2 Acompanhamento e Diagnóstico| Papel</vt:lpstr>
      <vt:lpstr>3.2 Acompanhamento e Diagnóstico| Papel</vt:lpstr>
      <vt:lpstr>3.2 Acompanhamento e Diagnóstico| Papel</vt:lpstr>
      <vt:lpstr>3.3 Acompanhamento e Diagnóstico| Copos descartáveis</vt:lpstr>
      <vt:lpstr>3.3 Acompanhamento e Diagnóstico| Copos descartáveis</vt:lpstr>
      <vt:lpstr>3.3 Acompanhamento e Diagnóstico| Copos descartáveis</vt:lpstr>
      <vt:lpstr>3.3 Acompanhamento e Diagnóstico| Copos descartáveis</vt:lpstr>
      <vt:lpstr>3.3 Acompanhamento e Diagnóstico| Copos descartáveis per capita</vt:lpstr>
      <vt:lpstr>3.4 Acompanhamento e Diagnóstico| Energia Elétrica</vt:lpstr>
      <vt:lpstr>3.4 Acompanhamento e Diagnóstico| Energia Elétrica</vt:lpstr>
      <vt:lpstr>3.4 Acompanhamento e Diagnóstico| Energia elétrica</vt:lpstr>
      <vt:lpstr>3.5 Acompanhamento e Diagnóstico| Água e Esgoto</vt:lpstr>
      <vt:lpstr>3.5 Acompanhamento e Diagnóstico| Água</vt:lpstr>
      <vt:lpstr>3.5 Acompanhamento e Diagnóstico| Água</vt:lpstr>
      <vt:lpstr>3.6 Acompanhamento e Diagnóstico| Coleta seletiva</vt:lpstr>
      <vt:lpstr>3.6 Acompanhamento e Diagnóstico| Coleta seletiva</vt:lpstr>
      <vt:lpstr>3.7 Acompanhamento e Diagnóstico| Campanha de solidariedade e conscientização ambiental  </vt:lpstr>
      <vt:lpstr>3.7 Acompanhamento e Diagnóstico| Qualidade de vida   no ambiente de trabalho  </vt:lpstr>
      <vt:lpstr>3.7 Acompanhamento e Diagnóstico| Qualidade de vida   no ambiente de trabalho  </vt:lpstr>
      <vt:lpstr>3.7 Acompanhamento e Diagnóstico| Qualidade de vida   no ambiente de trabalho  </vt:lpstr>
      <vt:lpstr>3.8 Acompanhamento e Diagnóstico| Compras e contratações sustentáveis </vt:lpstr>
      <vt:lpstr>3.8 Acompanhamento e Diagnóstico| Compras e contratações sustentáveis </vt:lpstr>
      <vt:lpstr>4. Considerações Finais</vt:lpstr>
      <vt:lpstr>Comissão Gestora do PLS/EPE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Filipe da Fonseca Cordovil</dc:creator>
  <cp:lastModifiedBy>Sylvia de Carvalho Bulcão Vianna</cp:lastModifiedBy>
  <cp:revision>132</cp:revision>
  <dcterms:created xsi:type="dcterms:W3CDTF">2022-01-27T17:26:17Z</dcterms:created>
  <dcterms:modified xsi:type="dcterms:W3CDTF">2023-12-11T18:58:19Z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0x010100A06162B7D292714AB73A31D764992A27</vt:lpwstr>
  </property>
</Properties>
</file>